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26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6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6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576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185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072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308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387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99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3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04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43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7648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39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0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1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480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2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46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82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9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82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5768B-7AEA-40A5-B237-660FC605BEC7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8DC1C-8D59-42A5-A4BA-6F9114E6F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66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16/06/1446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1"/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 rtl="1"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7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0" y="2819400"/>
            <a:ext cx="6076156" cy="2445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Qualitative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Chemistry</a:t>
            </a:r>
            <a:endParaRPr lang="en-US" sz="3200" b="1" dirty="0"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First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Year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Students / 1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st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Lecture</a:t>
            </a:r>
            <a:endParaRPr lang="en-US" b="1" dirty="0"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 smtClean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 smtClean="0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  <a:endParaRPr lang="en-US" sz="2400" b="1" dirty="0">
              <a:solidFill>
                <a:srgbClr val="0070C0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3916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331913"/>
            <a:ext cx="7300913" cy="419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339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370013"/>
            <a:ext cx="7353300" cy="412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634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9512" y="954008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There exist many classical methods of checking for the presence or absence of a particular compound in a given </a:t>
            </a:r>
            <a:r>
              <a:rPr lang="en-US" sz="2400" dirty="0" err="1">
                <a:solidFill>
                  <a:prstClr val="black"/>
                </a:solidFill>
              </a:rPr>
              <a:t>analyte</a:t>
            </a:r>
            <a:r>
              <a:rPr lang="en-US" sz="2400" dirty="0">
                <a:solidFill>
                  <a:prstClr val="black"/>
                </a:solidFill>
              </a:rPr>
              <a:t>. </a:t>
            </a:r>
          </a:p>
          <a:p>
            <a:r>
              <a:rPr lang="en-US" sz="2400" dirty="0">
                <a:solidFill>
                  <a:prstClr val="black"/>
                </a:solidFill>
              </a:rPr>
              <a:t>These examples are of  classical method of qualitative analysis: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600" b="1" dirty="0">
                <a:solidFill>
                  <a:srgbClr val="C0504D"/>
                </a:solidFill>
              </a:rPr>
              <a:t>The acid test for gold</a:t>
            </a:r>
            <a:r>
              <a:rPr lang="en-US" sz="3600" dirty="0">
                <a:solidFill>
                  <a:prstClr val="black"/>
                </a:solidFill>
              </a:rPr>
              <a:t>:</a:t>
            </a:r>
          </a:p>
          <a:p>
            <a:r>
              <a:rPr lang="en-US" sz="2400" dirty="0">
                <a:solidFill>
                  <a:prstClr val="black"/>
                </a:solidFill>
              </a:rPr>
              <a:t>The mark is tested by applying</a:t>
            </a:r>
          </a:p>
          <a:p>
            <a:r>
              <a:rPr lang="en-US" sz="2400" dirty="0">
                <a:solidFill>
                  <a:prstClr val="black"/>
                </a:solidFill>
              </a:rPr>
              <a:t> nitric acid, which dissolves</a:t>
            </a:r>
          </a:p>
          <a:p>
            <a:r>
              <a:rPr lang="en-US" sz="2400" dirty="0">
                <a:solidFill>
                  <a:prstClr val="black"/>
                </a:solidFill>
              </a:rPr>
              <a:t> the mark of any item </a:t>
            </a:r>
          </a:p>
          <a:p>
            <a:r>
              <a:rPr lang="en-US" sz="2400" dirty="0">
                <a:solidFill>
                  <a:prstClr val="black"/>
                </a:solidFill>
              </a:rPr>
              <a:t>that is not gold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763688" y="332656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en-US" sz="3600" b="1" dirty="0">
                <a:solidFill>
                  <a:prstClr val="black"/>
                </a:solidFill>
              </a:rPr>
              <a:t>1. Classical Methods</a:t>
            </a: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79" y="3284984"/>
            <a:ext cx="4416491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9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87" y="188640"/>
            <a:ext cx="8174277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1"/>
            <a:ext cx="7488831" cy="470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6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95761" y="533472"/>
            <a:ext cx="835292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C0504D"/>
                </a:solidFill>
              </a:rPr>
              <a:t>3-Flame tests:</a:t>
            </a:r>
          </a:p>
          <a:p>
            <a:pPr algn="just"/>
            <a:r>
              <a:rPr lang="en-US" sz="3200" dirty="0">
                <a:solidFill>
                  <a:prstClr val="black"/>
                </a:solidFill>
              </a:rPr>
              <a:t>These  can be used to check for the presence of specific elements in an </a:t>
            </a:r>
            <a:r>
              <a:rPr lang="en-US" sz="3200" dirty="0" err="1">
                <a:solidFill>
                  <a:prstClr val="black"/>
                </a:solidFill>
              </a:rPr>
              <a:t>analyte</a:t>
            </a:r>
            <a:r>
              <a:rPr lang="en-US" sz="3200" dirty="0">
                <a:solidFill>
                  <a:prstClr val="black"/>
                </a:solidFill>
              </a:rPr>
              <a:t> by exposing it to a flame and observing the change in the color of the flame.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302522" y="3501008"/>
            <a:ext cx="448550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prstClr val="black"/>
                </a:solidFill>
              </a:rPr>
              <a:t>A flame test is a </a:t>
            </a:r>
            <a:r>
              <a:rPr lang="en-US" sz="2800" b="1" dirty="0">
                <a:solidFill>
                  <a:srgbClr val="FF0000"/>
                </a:solidFill>
              </a:rPr>
              <a:t>qualitative analysis</a:t>
            </a:r>
            <a:r>
              <a:rPr lang="en-US" sz="2800" dirty="0">
                <a:solidFill>
                  <a:prstClr val="black"/>
                </a:solidFill>
              </a:rPr>
              <a:t> used by the chemist to identify the metal and metalloid ion in the sample. Not all metal ions emit color when heated in the gas burner. </a:t>
            </a:r>
            <a:endParaRPr lang="ar-IQ" sz="2800" dirty="0">
              <a:solidFill>
                <a:prstClr val="black"/>
              </a:solidFill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197" y="3284984"/>
            <a:ext cx="4134275" cy="266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7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3" y="404664"/>
            <a:ext cx="875117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274763"/>
            <a:ext cx="7300913" cy="431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758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1289050"/>
            <a:ext cx="7262813" cy="428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043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3" y="1293813"/>
            <a:ext cx="7254875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541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25550"/>
            <a:ext cx="7315200" cy="441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127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1304925"/>
            <a:ext cx="7246937" cy="425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825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285875"/>
            <a:ext cx="7300913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362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1293813"/>
            <a:ext cx="7346950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728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1320800"/>
            <a:ext cx="7346950" cy="422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788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156</Words>
  <Application>Microsoft Office PowerPoint</Application>
  <PresentationFormat>On-screen Show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5</cp:revision>
  <dcterms:created xsi:type="dcterms:W3CDTF">2024-12-16T20:15:18Z</dcterms:created>
  <dcterms:modified xsi:type="dcterms:W3CDTF">2024-12-17T16:16:12Z</dcterms:modified>
</cp:coreProperties>
</file>