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>
        <p:scale>
          <a:sx n="90" d="100"/>
          <a:sy n="90" d="100"/>
        </p:scale>
        <p:origin x="-307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E98D-FC0B-4CA6-8C84-22645BCC76EF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E79C-AD33-496D-8102-D343AE699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737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E98D-FC0B-4CA6-8C84-22645BCC76EF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E79C-AD33-496D-8102-D343AE699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349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E98D-FC0B-4CA6-8C84-22645BCC76EF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E79C-AD33-496D-8102-D343AE699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816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E98D-FC0B-4CA6-8C84-22645BCC76EF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E79C-AD33-496D-8102-D343AE699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04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E98D-FC0B-4CA6-8C84-22645BCC76EF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E79C-AD33-496D-8102-D343AE699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421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E98D-FC0B-4CA6-8C84-22645BCC76EF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E79C-AD33-496D-8102-D343AE699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71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E98D-FC0B-4CA6-8C84-22645BCC76EF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E79C-AD33-496D-8102-D343AE699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195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E98D-FC0B-4CA6-8C84-22645BCC76EF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E79C-AD33-496D-8102-D343AE699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95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E98D-FC0B-4CA6-8C84-22645BCC76EF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E79C-AD33-496D-8102-D343AE699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168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E98D-FC0B-4CA6-8C84-22645BCC76EF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E79C-AD33-496D-8102-D343AE699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130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E98D-FC0B-4CA6-8C84-22645BCC76EF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E79C-AD33-496D-8102-D343AE699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432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4E98D-FC0B-4CA6-8C84-22645BCC76EF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DE79C-AD33-496D-8102-D343AE699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60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9494" y="2558699"/>
            <a:ext cx="10772273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Qualitative Functional Group Analysis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99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90488"/>
            <a:ext cx="6553200" cy="667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775969" y="3428205"/>
            <a:ext cx="17301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https://www.youtube.com/watch?v=pehXI484Cwc</a:t>
            </a:r>
          </a:p>
        </p:txBody>
      </p:sp>
    </p:spTree>
    <p:extLst>
      <p:ext uri="{BB962C8B-B14F-4D97-AF65-F5344CB8AC3E}">
        <p14:creationId xmlns:p14="http://schemas.microsoft.com/office/powerpoint/2010/main" val="157265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451"/>
          <a:stretch/>
        </p:blipFill>
        <p:spPr bwMode="auto">
          <a:xfrm>
            <a:off x="3059113" y="681038"/>
            <a:ext cx="6073775" cy="2612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221"/>
          <a:stretch/>
        </p:blipFill>
        <p:spPr bwMode="auto">
          <a:xfrm>
            <a:off x="1221846" y="3640666"/>
            <a:ext cx="6073775" cy="976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7581" y="2804051"/>
            <a:ext cx="23824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https://www.youtube.com/watch?v=E2xNpSj_A4U</a:t>
            </a:r>
          </a:p>
        </p:txBody>
      </p:sp>
    </p:spTree>
    <p:extLst>
      <p:ext uri="{BB962C8B-B14F-4D97-AF65-F5344CB8AC3E}">
        <p14:creationId xmlns:p14="http://schemas.microsoft.com/office/powerpoint/2010/main" val="334961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463" y="49213"/>
            <a:ext cx="6569075" cy="675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899923" y="3237468"/>
            <a:ext cx="13812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https://www.youtube.com/watch?v=XopvgYTP_AI</a:t>
            </a:r>
          </a:p>
        </p:txBody>
      </p:sp>
    </p:spTree>
    <p:extLst>
      <p:ext uri="{BB962C8B-B14F-4D97-AF65-F5344CB8AC3E}">
        <p14:creationId xmlns:p14="http://schemas.microsoft.com/office/powerpoint/2010/main" val="139757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8713" y="1171575"/>
            <a:ext cx="1900237" cy="1543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860" y="671285"/>
            <a:ext cx="1168176" cy="15725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57338" y="3128963"/>
            <a:ext cx="1714500" cy="2028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3653" y="786580"/>
            <a:ext cx="2117260" cy="13723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815388" y="800100"/>
            <a:ext cx="3000375" cy="1671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5506" y="1218392"/>
            <a:ext cx="3471979" cy="8350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8713" y="3729773"/>
            <a:ext cx="2901491" cy="5803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8161" y="2986780"/>
            <a:ext cx="2968221" cy="184239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1272" y="2905010"/>
            <a:ext cx="1438666" cy="258228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63835" y="787206"/>
            <a:ext cx="2686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aldehyde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15937" y="786580"/>
            <a:ext cx="2686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ketone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67418" y="566292"/>
            <a:ext cx="2686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ether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58927" y="2630953"/>
            <a:ext cx="2686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alcohol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14863" y="2800350"/>
            <a:ext cx="2686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ester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48247" y="3129608"/>
            <a:ext cx="2686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c</a:t>
            </a:r>
            <a:r>
              <a:rPr lang="en-US" sz="3600" dirty="0" smtClean="0">
                <a:solidFill>
                  <a:srgbClr val="FF0000"/>
                </a:solidFill>
              </a:rPr>
              <a:t>arboxylic acid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28950" y="60577"/>
            <a:ext cx="6219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F</a:t>
            </a:r>
            <a:r>
              <a:rPr lang="en-US" sz="3600" dirty="0" smtClean="0"/>
              <a:t>unctional  group class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283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813" y="657225"/>
            <a:ext cx="2828925" cy="2014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230" y="904068"/>
            <a:ext cx="2030507" cy="17274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8066" y="657225"/>
            <a:ext cx="2124582" cy="1924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0776" y="853565"/>
            <a:ext cx="2750810" cy="19391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5973" y="3284498"/>
            <a:ext cx="1292403" cy="18463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2602" y="3430556"/>
            <a:ext cx="932511" cy="155422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19339" y="3940423"/>
            <a:ext cx="2475879" cy="88426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9727" y="207235"/>
            <a:ext cx="2686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amide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39577" y="207234"/>
            <a:ext cx="2686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alkene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13755" y="57060"/>
            <a:ext cx="2686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Acid (acyl) chloride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57249" y="2722265"/>
            <a:ext cx="3482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Aromatic=</a:t>
            </a:r>
            <a:r>
              <a:rPr lang="en-US" sz="3600" dirty="0" err="1" smtClean="0">
                <a:solidFill>
                  <a:srgbClr val="FF0000"/>
                </a:solidFill>
              </a:rPr>
              <a:t>arene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82602" y="2708250"/>
            <a:ext cx="2686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amine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315451" y="3068652"/>
            <a:ext cx="2686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thiol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501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42975" y="1057276"/>
            <a:ext cx="36290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dirty="0">
                <a:solidFill>
                  <a:prstClr val="black"/>
                </a:solidFill>
              </a:rPr>
              <a:t>RCOOR’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42974" y="2709862"/>
            <a:ext cx="36290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dirty="0" err="1" smtClean="0">
                <a:solidFill>
                  <a:prstClr val="black"/>
                </a:solidFill>
              </a:rPr>
              <a:t>RCOCl</a:t>
            </a: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38688" y="1057276"/>
            <a:ext cx="36290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dirty="0" smtClean="0">
                <a:solidFill>
                  <a:prstClr val="black"/>
                </a:solidFill>
              </a:rPr>
              <a:t>ROR</a:t>
            </a:r>
            <a:r>
              <a:rPr lang="en-US" sz="4400" dirty="0">
                <a:solidFill>
                  <a:prstClr val="black"/>
                </a:solidFill>
              </a:rPr>
              <a:t>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1999" y="2709863"/>
            <a:ext cx="36290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dirty="0" smtClean="0">
                <a:solidFill>
                  <a:prstClr val="black"/>
                </a:solidFill>
              </a:rPr>
              <a:t>RCHO</a:t>
            </a: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01024" y="1057276"/>
            <a:ext cx="36290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dirty="0" smtClean="0">
                <a:solidFill>
                  <a:prstClr val="black"/>
                </a:solidFill>
              </a:rPr>
              <a:t>RCOR</a:t>
            </a:r>
            <a:r>
              <a:rPr lang="en-US" sz="4400" dirty="0">
                <a:solidFill>
                  <a:prstClr val="black"/>
                </a:solidFill>
              </a:rPr>
              <a:t>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62951" y="2709862"/>
            <a:ext cx="36290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dirty="0" smtClean="0">
                <a:solidFill>
                  <a:prstClr val="black"/>
                </a:solidFill>
              </a:rPr>
              <a:t>RCOOH</a:t>
            </a: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2974" y="171450"/>
            <a:ext cx="6600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Name that condensed form</a:t>
            </a:r>
            <a:endParaRPr lang="en-US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785813" y="1826717"/>
            <a:ext cx="29860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ester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1047" y="3479303"/>
            <a:ext cx="35504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Acyl chloride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93418" y="1762481"/>
            <a:ext cx="29860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ether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93418" y="3479303"/>
            <a:ext cx="29860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aldehyde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01023" y="1826716"/>
            <a:ext cx="29860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ketone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62951" y="3593008"/>
            <a:ext cx="29860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c</a:t>
            </a:r>
            <a:r>
              <a:rPr lang="en-US" sz="4400" dirty="0" smtClean="0">
                <a:solidFill>
                  <a:srgbClr val="FF0000"/>
                </a:solidFill>
              </a:rPr>
              <a:t>arboxylic acid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295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11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9650" y="1138239"/>
            <a:ext cx="36290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dirty="0" smtClean="0">
                <a:solidFill>
                  <a:prstClr val="black"/>
                </a:solidFill>
              </a:rPr>
              <a:t>RCONH</a:t>
            </a:r>
            <a:r>
              <a:rPr lang="en-US" sz="4400" baseline="-25000" dirty="0" smtClean="0">
                <a:solidFill>
                  <a:prstClr val="black"/>
                </a:solidFill>
              </a:rPr>
              <a:t>2</a:t>
            </a: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38637" y="1138239"/>
            <a:ext cx="36290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dirty="0" smtClean="0">
                <a:solidFill>
                  <a:prstClr val="black"/>
                </a:solidFill>
              </a:rPr>
              <a:t>RR’C=CRR’</a:t>
            </a: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29650" y="1138239"/>
            <a:ext cx="22431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/>
              <a:t>RCl</a:t>
            </a:r>
            <a:endParaRPr lang="en-US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1009650" y="2990852"/>
            <a:ext cx="36290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dirty="0" smtClean="0">
                <a:solidFill>
                  <a:prstClr val="black"/>
                </a:solidFill>
              </a:rPr>
              <a:t>ROH</a:t>
            </a: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38637" y="2990852"/>
            <a:ext cx="36290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dirty="0" smtClean="0">
                <a:solidFill>
                  <a:prstClr val="black"/>
                </a:solidFill>
              </a:rPr>
              <a:t>RSR’</a:t>
            </a: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67624" y="2990852"/>
            <a:ext cx="36290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dirty="0" smtClean="0">
                <a:solidFill>
                  <a:prstClr val="black"/>
                </a:solidFill>
              </a:rPr>
              <a:t>RNH</a:t>
            </a:r>
            <a:r>
              <a:rPr lang="en-US" sz="4400" baseline="-25000" dirty="0" smtClean="0">
                <a:solidFill>
                  <a:prstClr val="black"/>
                </a:solidFill>
              </a:rPr>
              <a:t>2</a:t>
            </a:r>
            <a:endParaRPr lang="en-US" sz="4400" baseline="-250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5813" y="1826717"/>
            <a:ext cx="29860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amide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38637" y="1826716"/>
            <a:ext cx="29860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alkene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34399" y="1907680"/>
            <a:ext cx="29860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Alkyl halide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5813" y="3770266"/>
            <a:ext cx="29860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alcohol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38601" y="3770266"/>
            <a:ext cx="29860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sulfide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86701" y="3764833"/>
            <a:ext cx="29860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Primary</a:t>
            </a:r>
          </a:p>
          <a:p>
            <a:r>
              <a:rPr lang="en-US" sz="4400" dirty="0" smtClean="0">
                <a:solidFill>
                  <a:srgbClr val="FF0000"/>
                </a:solidFill>
              </a:rPr>
              <a:t>amine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501" y="228600"/>
            <a:ext cx="10501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Do it backwards condensed </a:t>
            </a:r>
            <a:r>
              <a:rPr lang="en-US" sz="4400" dirty="0" smtClean="0">
                <a:sym typeface="Wingdings" panose="05000000000000000000" pitchFamily="2" charset="2"/>
              </a:rPr>
              <a:t> name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416093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40305" y="167902"/>
            <a:ext cx="53889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Tests for Functional Groups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950" y="832920"/>
            <a:ext cx="8672513" cy="578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4878400"/>
            <a:ext cx="18965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https://www.youtube.com/watch?v=mxvB1xLmPI4</a:t>
            </a:r>
          </a:p>
        </p:txBody>
      </p:sp>
    </p:spTree>
    <p:extLst>
      <p:ext uri="{BB962C8B-B14F-4D97-AF65-F5344CB8AC3E}">
        <p14:creationId xmlns:p14="http://schemas.microsoft.com/office/powerpoint/2010/main" val="102702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413" y="90488"/>
            <a:ext cx="6607175" cy="667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33599" y="4853806"/>
            <a:ext cx="21217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https://www.youtube.com/watch?v=ZuAKxcxdDF8</a:t>
            </a:r>
          </a:p>
        </p:txBody>
      </p:sp>
    </p:spTree>
    <p:extLst>
      <p:ext uri="{BB962C8B-B14F-4D97-AF65-F5344CB8AC3E}">
        <p14:creationId xmlns:p14="http://schemas.microsoft.com/office/powerpoint/2010/main" val="36009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0"/>
            <a:ext cx="52435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</a:rPr>
              <a:t>Stop it Doc !</a:t>
            </a:r>
            <a:endParaRPr lang="en-US" sz="6000" b="1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475" y="623888"/>
            <a:ext cx="6623050" cy="560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32321" y="3243540"/>
            <a:ext cx="18742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</a:t>
            </a:r>
            <a:r>
              <a:rPr lang="en-US" dirty="0"/>
              <a:t>://www.youtube.com/watch?v=HSGlfbV7W84&amp;t=140s</a:t>
            </a:r>
          </a:p>
        </p:txBody>
      </p:sp>
    </p:spTree>
    <p:extLst>
      <p:ext uri="{BB962C8B-B14F-4D97-AF65-F5344CB8AC3E}">
        <p14:creationId xmlns:p14="http://schemas.microsoft.com/office/powerpoint/2010/main" val="264564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463" y="449263"/>
            <a:ext cx="6569075" cy="595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32728" y="4177731"/>
            <a:ext cx="19871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https://www.youtube.com/watch?v=HSGlfbV7W84</a:t>
            </a:r>
          </a:p>
        </p:txBody>
      </p:sp>
    </p:spTree>
    <p:extLst>
      <p:ext uri="{BB962C8B-B14F-4D97-AF65-F5344CB8AC3E}">
        <p14:creationId xmlns:p14="http://schemas.microsoft.com/office/powerpoint/2010/main" val="333110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97</Words>
  <Application>Microsoft Office PowerPoint</Application>
  <PresentationFormat>Custom</PresentationFormat>
  <Paragraphs>50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Alfred State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Fong, Jerry</dc:creator>
  <cp:lastModifiedBy>Maher</cp:lastModifiedBy>
  <cp:revision>23</cp:revision>
  <dcterms:created xsi:type="dcterms:W3CDTF">2017-09-05T17:58:36Z</dcterms:created>
  <dcterms:modified xsi:type="dcterms:W3CDTF">2025-01-15T18:29:51Z</dcterms:modified>
</cp:coreProperties>
</file>