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notesMasterIdLst>
    <p:notesMasterId r:id="rId27"/>
  </p:notesMasterIdLst>
  <p:sldIdLst>
    <p:sldId id="326" r:id="rId2"/>
    <p:sldId id="329" r:id="rId3"/>
    <p:sldId id="357" r:id="rId4"/>
    <p:sldId id="371" r:id="rId5"/>
    <p:sldId id="358" r:id="rId6"/>
    <p:sldId id="375" r:id="rId7"/>
    <p:sldId id="374" r:id="rId8"/>
    <p:sldId id="376" r:id="rId9"/>
    <p:sldId id="359" r:id="rId10"/>
    <p:sldId id="360" r:id="rId11"/>
    <p:sldId id="334" r:id="rId12"/>
    <p:sldId id="362" r:id="rId13"/>
    <p:sldId id="363" r:id="rId14"/>
    <p:sldId id="361" r:id="rId15"/>
    <p:sldId id="364" r:id="rId16"/>
    <p:sldId id="365" r:id="rId17"/>
    <p:sldId id="368" r:id="rId18"/>
    <p:sldId id="377" r:id="rId19"/>
    <p:sldId id="379" r:id="rId20"/>
    <p:sldId id="369" r:id="rId21"/>
    <p:sldId id="378" r:id="rId22"/>
    <p:sldId id="372" r:id="rId23"/>
    <p:sldId id="373" r:id="rId24"/>
    <p:sldId id="367" r:id="rId25"/>
    <p:sldId id="286"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603" autoAdjust="0"/>
    <p:restoredTop sz="94660"/>
  </p:normalViewPr>
  <p:slideViewPr>
    <p:cSldViewPr snapToGrid="0">
      <p:cViewPr varScale="1">
        <p:scale>
          <a:sx n="68" d="100"/>
          <a:sy n="68" d="100"/>
        </p:scale>
        <p:origin x="672"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1A141B-CB36-4A1E-BC0C-239ACED83F3F}" type="datetimeFigureOut">
              <a:rPr lang="en-US" smtClean="0"/>
              <a:t>9/28/2024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8DF383-0F28-49A7-ACC4-4CB24F3B4032}" type="slidenum">
              <a:rPr lang="en-US" smtClean="0"/>
              <a:t>‹#›</a:t>
            </a:fld>
            <a:endParaRPr lang="en-US"/>
          </a:p>
        </p:txBody>
      </p:sp>
    </p:spTree>
    <p:extLst>
      <p:ext uri="{BB962C8B-B14F-4D97-AF65-F5344CB8AC3E}">
        <p14:creationId xmlns:p14="http://schemas.microsoft.com/office/powerpoint/2010/main" val="34641030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bwMode="ltGray">
          <a:xfrm>
            <a:off x="11582401"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11277601" y="5638800"/>
            <a:ext cx="304800"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0" name="Rectangle 9"/>
          <p:cNvSpPr/>
          <p:nvPr/>
        </p:nvSpPr>
        <p:spPr bwMode="ltGray">
          <a:xfrm>
            <a:off x="1219201"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1" name="Rectangle 10"/>
          <p:cNvSpPr/>
          <p:nvPr/>
        </p:nvSpPr>
        <p:spPr bwMode="gray">
          <a:xfrm>
            <a:off x="0" y="0"/>
            <a:ext cx="1219201"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2" name="Rectangle 11"/>
          <p:cNvSpPr/>
          <p:nvPr/>
        </p:nvSpPr>
        <p:spPr bwMode="ltGray">
          <a:xfrm>
            <a:off x="1" y="5638800"/>
            <a:ext cx="12192000"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13" name="Straight Connector 12"/>
          <p:cNvCxnSpPr/>
          <p:nvPr/>
        </p:nvCxnSpPr>
        <p:spPr bwMode="white">
          <a:xfrm>
            <a:off x="11576308"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bwMode="black">
          <a:xfrm>
            <a:off x="0" y="5643132"/>
            <a:ext cx="1216469"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15" name="Straight Connector 14"/>
          <p:cNvCxnSpPr/>
          <p:nvPr/>
        </p:nvCxnSpPr>
        <p:spPr bwMode="white">
          <a:xfrm>
            <a:off x="1219202"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white">
          <a:xfrm>
            <a:off x="1" y="5631204"/>
            <a:ext cx="182880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Pi"/>
          <p:cNvSpPr>
            <a:spLocks/>
          </p:cNvSpPr>
          <p:nvPr/>
        </p:nvSpPr>
        <p:spPr bwMode="white">
          <a:xfrm>
            <a:off x="276534" y="6032500"/>
            <a:ext cx="593344"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prstTxWarp prst="textNoShape">
              <a:avLst/>
            </a:prstTxWarp>
          </a:bodyPr>
          <a:lstStyle/>
          <a:p>
            <a:endParaRPr sz="1800"/>
          </a:p>
        </p:txBody>
      </p:sp>
      <p:sp>
        <p:nvSpPr>
          <p:cNvPr id="2" name="Title 1"/>
          <p:cNvSpPr>
            <a:spLocks noGrp="1"/>
          </p:cNvSpPr>
          <p:nvPr>
            <p:ph type="ctrTitle"/>
          </p:nvPr>
        </p:nvSpPr>
        <p:spPr>
          <a:xfrm>
            <a:off x="2429302" y="1600201"/>
            <a:ext cx="8331201" cy="2680127"/>
          </a:xfrm>
        </p:spPr>
        <p:txBody>
          <a:bodyPr>
            <a:noAutofit/>
          </a:bodyPr>
          <a:lstStyle>
            <a:lvl1pPr>
              <a:defRPr sz="5400"/>
            </a:lvl1pPr>
          </a:lstStyle>
          <a:p>
            <a:r>
              <a:rPr lang="en-US"/>
              <a:t>Click to edit Master title style</a:t>
            </a:r>
            <a:endParaRPr/>
          </a:p>
        </p:txBody>
      </p:sp>
      <p:sp>
        <p:nvSpPr>
          <p:cNvPr id="3" name="Subtitle 2"/>
          <p:cNvSpPr>
            <a:spLocks noGrp="1"/>
          </p:cNvSpPr>
          <p:nvPr>
            <p:ph type="subTitle" idx="1"/>
          </p:nvPr>
        </p:nvSpPr>
        <p:spPr>
          <a:xfrm>
            <a:off x="2429302" y="4344916"/>
            <a:ext cx="7518400" cy="1116085"/>
          </a:xfrm>
        </p:spPr>
        <p:txBody>
          <a:bodyPr>
            <a:normAutofit/>
          </a:bodyPr>
          <a:lstStyle>
            <a:lvl1pPr marL="0" indent="0" algn="l">
              <a:spcBef>
                <a:spcPts val="0"/>
              </a:spcBef>
              <a:buNone/>
              <a:defRPr sz="3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4" name="Date Placeholder 3"/>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9/28/2024</a:t>
            </a:fld>
            <a:endParaRPr lang="en-US"/>
          </a:p>
        </p:txBody>
      </p:sp>
      <p:sp>
        <p:nvSpPr>
          <p:cNvPr id="5" name="Footer Placeholder 4"/>
          <p:cNvSpPr>
            <a:spLocks noGrp="1"/>
          </p:cNvSpPr>
          <p:nvPr>
            <p:ph type="ftr" sz="quarter" idx="11"/>
          </p:nvPr>
        </p:nvSpPr>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10669191" y="6356352"/>
            <a:ext cx="609600" cy="365125"/>
          </a:xfrm>
        </p:spPr>
        <p:txBody>
          <a:bodyPr/>
          <a:lstStyle>
            <a:lvl1pPr>
              <a:defRPr baseline="0">
                <a:solidFill>
                  <a:schemeClr val="tx2"/>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2195026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ABEB6E5C-962E-4CF2-8B86-B5F2696988B4}" type="datetimeFigureOut">
              <a:rPr lang="en-US" smtClean="0"/>
              <a:t>9/28/2024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4214274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black">
          <a:xfrm>
            <a:off x="11887200"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ltGray">
          <a:xfrm>
            <a:off x="617304"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0" y="0"/>
            <a:ext cx="609600"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0" name="Rectangle 9"/>
          <p:cNvSpPr/>
          <p:nvPr/>
        </p:nvSpPr>
        <p:spPr bwMode="black">
          <a:xfrm>
            <a:off x="617304" y="736219"/>
            <a:ext cx="609600"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cxnSp>
        <p:nvCxnSpPr>
          <p:cNvPr id="11" name="Straight Connector 10"/>
          <p:cNvCxnSpPr/>
          <p:nvPr/>
        </p:nvCxnSpPr>
        <p:spPr bwMode="white">
          <a:xfrm>
            <a:off x="617304" y="7362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white">
          <a:xfrm>
            <a:off x="617304" y="13458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Pi"/>
          <p:cNvSpPr>
            <a:spLocks/>
          </p:cNvSpPr>
          <p:nvPr/>
        </p:nvSpPr>
        <p:spPr bwMode="white">
          <a:xfrm rot="5400000">
            <a:off x="756336" y="898064"/>
            <a:ext cx="336023" cy="294174"/>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sz="1800"/>
          </a:p>
        </p:txBody>
      </p:sp>
      <p:cxnSp>
        <p:nvCxnSpPr>
          <p:cNvPr id="14" name="Straight Connector 13"/>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Vertical Title 1"/>
          <p:cNvSpPr>
            <a:spLocks noGrp="1"/>
          </p:cNvSpPr>
          <p:nvPr>
            <p:ph type="title" orient="vert"/>
          </p:nvPr>
        </p:nvSpPr>
        <p:spPr>
          <a:xfrm>
            <a:off x="9602112" y="685800"/>
            <a:ext cx="1787992" cy="54864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599030" y="685800"/>
            <a:ext cx="7850643"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ABEB6E5C-962E-4CF2-8B86-B5F2696988B4}" type="datetimeFigureOut">
              <a:rPr lang="en-US" smtClean="0"/>
              <a:t>9/28/2024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3170325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ABEB6E5C-962E-4CF2-8B86-B5F2696988B4}" type="datetimeFigureOut">
              <a:rPr lang="en-US" smtClean="0"/>
              <a:t>9/28/2024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58267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9" name="Rectangle 18"/>
          <p:cNvSpPr/>
          <p:nvPr/>
        </p:nvSpPr>
        <p:spPr bwMode="black">
          <a:xfrm>
            <a:off x="11582401"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0" name="Rectangle 19"/>
          <p:cNvSpPr/>
          <p:nvPr/>
        </p:nvSpPr>
        <p:spPr bwMode="gray">
          <a:xfrm>
            <a:off x="11277601" y="5638800"/>
            <a:ext cx="304800"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4" name="Rectangle 23"/>
          <p:cNvSpPr/>
          <p:nvPr/>
        </p:nvSpPr>
        <p:spPr bwMode="gray">
          <a:xfrm>
            <a:off x="1216469"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1" name="Rectangle 20"/>
          <p:cNvSpPr/>
          <p:nvPr/>
        </p:nvSpPr>
        <p:spPr bwMode="ltGray">
          <a:xfrm>
            <a:off x="1" y="5638800"/>
            <a:ext cx="12192000"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22" name="Straight Connector 21"/>
          <p:cNvCxnSpPr/>
          <p:nvPr/>
        </p:nvCxnSpPr>
        <p:spPr bwMode="white">
          <a:xfrm>
            <a:off x="11576308"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bwMode="black">
          <a:xfrm>
            <a:off x="0" y="5643132"/>
            <a:ext cx="1216469"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8" name="Pi"/>
          <p:cNvSpPr>
            <a:spLocks/>
          </p:cNvSpPr>
          <p:nvPr/>
        </p:nvSpPr>
        <p:spPr bwMode="white">
          <a:xfrm>
            <a:off x="276534" y="6032500"/>
            <a:ext cx="593344"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prstTxWarp prst="textNoShape">
              <a:avLst/>
            </a:prstTxWarp>
          </a:bodyPr>
          <a:lstStyle/>
          <a:p>
            <a:endParaRPr sz="1800"/>
          </a:p>
        </p:txBody>
      </p:sp>
      <p:cxnSp>
        <p:nvCxnSpPr>
          <p:cNvPr id="23" name="Straight Connector 22"/>
          <p:cNvCxnSpPr/>
          <p:nvPr/>
        </p:nvCxnSpPr>
        <p:spPr bwMode="white">
          <a:xfrm>
            <a:off x="1216469"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bwMode="black">
          <a:xfrm>
            <a:off x="11582401" y="0"/>
            <a:ext cx="609600"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7" name="Rectangle 26"/>
          <p:cNvSpPr/>
          <p:nvPr/>
        </p:nvSpPr>
        <p:spPr bwMode="gray">
          <a:xfrm>
            <a:off x="11277601" y="0"/>
            <a:ext cx="304800"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8" name="Rectangle 27"/>
          <p:cNvSpPr/>
          <p:nvPr/>
        </p:nvSpPr>
        <p:spPr bwMode="gray">
          <a:xfrm>
            <a:off x="1219201" y="0"/>
            <a:ext cx="609600"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9" name="Rectangle 28"/>
          <p:cNvSpPr/>
          <p:nvPr/>
        </p:nvSpPr>
        <p:spPr>
          <a:xfrm>
            <a:off x="-2" y="0"/>
            <a:ext cx="1219201"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30" name="Rectangle 29"/>
          <p:cNvSpPr/>
          <p:nvPr/>
        </p:nvSpPr>
        <p:spPr bwMode="ltGray">
          <a:xfrm>
            <a:off x="1" y="0"/>
            <a:ext cx="12192000" cy="6096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31" name="Straight Connector 30"/>
          <p:cNvCxnSpPr/>
          <p:nvPr/>
        </p:nvCxnSpPr>
        <p:spPr bwMode="white">
          <a:xfrm>
            <a:off x="11576308"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bwMode="black">
          <a:xfrm>
            <a:off x="0" y="0"/>
            <a:ext cx="1216469"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33" name="Straight Connector 32"/>
          <p:cNvCxnSpPr/>
          <p:nvPr/>
        </p:nvCxnSpPr>
        <p:spPr bwMode="white">
          <a:xfrm>
            <a:off x="1219202"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99029" y="1600201"/>
            <a:ext cx="8285430" cy="2654064"/>
          </a:xfrm>
        </p:spPr>
        <p:txBody>
          <a:bodyPr anchor="b">
            <a:normAutofit/>
          </a:bodyPr>
          <a:lstStyle>
            <a:lvl1pPr algn="l">
              <a:defRPr sz="5400" b="0" cap="none" baseline="0"/>
            </a:lvl1pPr>
          </a:lstStyle>
          <a:p>
            <a:r>
              <a:rPr lang="en-US"/>
              <a:t>Click to edit Master title style</a:t>
            </a:r>
            <a:endParaRPr/>
          </a:p>
        </p:txBody>
      </p:sp>
      <p:sp>
        <p:nvSpPr>
          <p:cNvPr id="3" name="Text Placeholder 2"/>
          <p:cNvSpPr>
            <a:spLocks noGrp="1"/>
          </p:cNvSpPr>
          <p:nvPr>
            <p:ph type="body" idx="1"/>
          </p:nvPr>
        </p:nvSpPr>
        <p:spPr>
          <a:xfrm>
            <a:off x="1599030" y="4259997"/>
            <a:ext cx="7266515" cy="1150203"/>
          </a:xfrm>
        </p:spPr>
        <p:txBody>
          <a:bodyPr anchor="t">
            <a:normAutofit/>
          </a:bodyPr>
          <a:lstStyle>
            <a:lvl1pPr marL="0" indent="0">
              <a:spcBef>
                <a:spcPts val="0"/>
              </a:spcBef>
              <a:buNone/>
              <a:defRPr sz="3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9/28/2024</a:t>
            </a:fld>
            <a:endParaRPr lang="en-US"/>
          </a:p>
        </p:txBody>
      </p:sp>
      <p:sp>
        <p:nvSpPr>
          <p:cNvPr id="5" name="Footer Placeholder 4"/>
          <p:cNvSpPr>
            <a:spLocks noGrp="1"/>
          </p:cNvSpPr>
          <p:nvPr>
            <p:ph type="ftr" sz="quarter" idx="11"/>
          </p:nvPr>
        </p:nvSpPr>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10669350" y="6356352"/>
            <a:ext cx="609600" cy="365125"/>
          </a:xfrm>
        </p:spPr>
        <p:txBody>
          <a:bodyPr/>
          <a:lstStyle>
            <a:lvl1pPr>
              <a:defRPr baseline="0">
                <a:solidFill>
                  <a:schemeClr val="tx2"/>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839496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593851" y="1600200"/>
            <a:ext cx="481584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563360" y="1600200"/>
            <a:ext cx="4815840" cy="4572000"/>
          </a:xfrm>
        </p:spPr>
        <p:txBody>
          <a:bodyPr/>
          <a:lstStyle>
            <a:lvl1pPr>
              <a:defRPr sz="2800"/>
            </a:lvl1pPr>
            <a:lvl2pPr>
              <a:defRPr sz="2400"/>
            </a:lvl2pPr>
            <a:lvl3pPr>
              <a:defRPr sz="2000"/>
            </a:lvl3pPr>
            <a:lvl4pPr>
              <a:defRPr sz="1800"/>
            </a:lvl4pPr>
            <a:lvl5pPr>
              <a:defRPr sz="1800"/>
            </a:lvl5pPr>
            <a:lvl6pPr>
              <a:defRPr sz="1800" baseline="0"/>
            </a:lvl6pPr>
            <a:lvl7pPr>
              <a:defRPr sz="1800" baseline="0"/>
            </a:lvl7pPr>
            <a:lvl8pPr>
              <a:defRPr sz="1800" baseline="0"/>
            </a:lvl8pPr>
            <a:lvl9pPr>
              <a:defRPr sz="18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ABEB6E5C-962E-4CF2-8B86-B5F2696988B4}" type="datetimeFigureOut">
              <a:rPr lang="en-US" smtClean="0"/>
              <a:t>9/28/2024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646716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593851" y="1499616"/>
            <a:ext cx="4820143"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93851" y="2514707"/>
            <a:ext cx="4815840" cy="3657493"/>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baseline="0"/>
            </a:lvl8pPr>
            <a:lvl9pPr>
              <a:defRPr sz="16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6559057" y="1499616"/>
            <a:ext cx="4820143"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59057" y="2514600"/>
            <a:ext cx="4820143" cy="365556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ABEB6E5C-962E-4CF2-8B86-B5F2696988B4}" type="datetimeFigureOut">
              <a:rPr lang="en-US" smtClean="0"/>
              <a:t>9/28/2024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780631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ABEB6E5C-962E-4CF2-8B86-B5F2696988B4}" type="datetimeFigureOut">
              <a:rPr lang="en-US" smtClean="0"/>
              <a:t>9/28/2024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894095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bwMode="ltGray">
          <a:xfrm>
            <a:off x="626403" y="0"/>
            <a:ext cx="3048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6" name="Rectangle 5"/>
          <p:cNvSpPr/>
          <p:nvPr/>
        </p:nvSpPr>
        <p:spPr bwMode="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cxnSp>
        <p:nvCxnSpPr>
          <p:cNvPr id="7" name="Straight Connector 6"/>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bwMode="gray">
          <a:xfrm>
            <a:off x="10972800" y="0"/>
            <a:ext cx="922861" cy="6858000"/>
          </a:xfrm>
          <a:prstGeom prst="rect">
            <a:avLst/>
          </a:prstGeom>
          <a:solidFill>
            <a:schemeClr val="accent1">
              <a:lumMod val="75000"/>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black">
          <a:xfrm>
            <a:off x="11895662"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Date Placeholder 1"/>
          <p:cNvSpPr>
            <a:spLocks noGrp="1"/>
          </p:cNvSpPr>
          <p:nvPr>
            <p:ph type="dt" sz="half" idx="10"/>
          </p:nvPr>
        </p:nvSpPr>
        <p:spPr/>
        <p:txBody>
          <a:bodyPr/>
          <a:lstStyle/>
          <a:p>
            <a:fld id="{ABEB6E5C-962E-4CF2-8B86-B5F2696988B4}" type="datetimeFigureOut">
              <a:rPr lang="en-US" smtClean="0"/>
              <a:t>9/28/2024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3972387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bwMode="gray">
          <a:xfrm>
            <a:off x="621955" y="0"/>
            <a:ext cx="4148797"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lt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cxnSp>
        <p:nvCxnSpPr>
          <p:cNvPr id="10" name="Straight Connector 9"/>
          <p:cNvCxnSpPr/>
          <p:nvPr/>
        </p:nvCxnSpPr>
        <p:spPr bwMode="white">
          <a:xfrm>
            <a:off x="62195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bwMode="gray">
          <a:xfrm>
            <a:off x="11887200" y="0"/>
            <a:ext cx="3048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Title 1"/>
          <p:cNvSpPr>
            <a:spLocks noGrp="1"/>
          </p:cNvSpPr>
          <p:nvPr>
            <p:ph type="title"/>
          </p:nvPr>
        </p:nvSpPr>
        <p:spPr bwMode="white">
          <a:xfrm>
            <a:off x="1074520" y="381000"/>
            <a:ext cx="3294280" cy="1371600"/>
          </a:xfrm>
        </p:spPr>
        <p:txBody>
          <a:bodyPr anchor="b">
            <a:normAutofit/>
          </a:bodyPr>
          <a:lstStyle>
            <a:lvl1pPr algn="l">
              <a:defRPr sz="2800" b="0" cap="all" baseline="0">
                <a:solidFill>
                  <a:schemeClr val="bg1"/>
                </a:solidFill>
              </a:defRPr>
            </a:lvl1pPr>
          </a:lstStyle>
          <a:p>
            <a:r>
              <a:rPr lang="en-US"/>
              <a:t>Click to edit Master title style</a:t>
            </a:r>
            <a:endParaRPr/>
          </a:p>
        </p:txBody>
      </p:sp>
      <p:sp>
        <p:nvSpPr>
          <p:cNvPr id="3" name="Content Placeholder 2"/>
          <p:cNvSpPr>
            <a:spLocks noGrp="1"/>
          </p:cNvSpPr>
          <p:nvPr>
            <p:ph idx="1"/>
          </p:nvPr>
        </p:nvSpPr>
        <p:spPr>
          <a:xfrm>
            <a:off x="5181600" y="482600"/>
            <a:ext cx="6197600" cy="56896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baseline="0"/>
            </a:lvl8pPr>
            <a:lvl9pPr>
              <a:defRPr sz="18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bwMode="white">
          <a:xfrm>
            <a:off x="1074520" y="1828800"/>
            <a:ext cx="3294280" cy="4343400"/>
          </a:xfrm>
        </p:spPr>
        <p:txBody>
          <a:bodyPr>
            <a:normAutofit/>
          </a:bodyPr>
          <a:lstStyle>
            <a:lvl1pPr marL="0" indent="0">
              <a:buNone/>
              <a:defRPr sz="20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EB6E5C-962E-4CF2-8B86-B5F2696988B4}" type="datetimeFigureOut">
              <a:rPr lang="en-US" smtClean="0"/>
              <a:t>9/28/2024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314511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bwMode="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black">
          <a:xfrm>
            <a:off x="11887200" y="0"/>
            <a:ext cx="3048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ltGray">
          <a:xfrm>
            <a:off x="4876800" y="0"/>
            <a:ext cx="7018862" cy="6858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Title 1"/>
          <p:cNvSpPr>
            <a:spLocks noGrp="1"/>
          </p:cNvSpPr>
          <p:nvPr>
            <p:ph type="title"/>
          </p:nvPr>
        </p:nvSpPr>
        <p:spPr>
          <a:xfrm>
            <a:off x="1074520" y="381000"/>
            <a:ext cx="3294280" cy="1371600"/>
          </a:xfrm>
        </p:spPr>
        <p:txBody>
          <a:bodyPr anchor="b">
            <a:normAutofit/>
          </a:bodyPr>
          <a:lstStyle>
            <a:lvl1pPr algn="l">
              <a:defRPr sz="2800" b="0" cap="all" baseline="0">
                <a:solidFill>
                  <a:schemeClr val="tx1">
                    <a:lumMod val="75000"/>
                  </a:schemeClr>
                </a:solidFill>
              </a:defRPr>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bwMode="auto">
          <a:xfrm>
            <a:off x="5181600" y="482600"/>
            <a:ext cx="6197600" cy="5689600"/>
          </a:xfrm>
          <a:ln w="19050">
            <a:solidFill>
              <a:schemeClr val="bg1"/>
            </a:solidFill>
          </a:ln>
        </p:spPr>
        <p:txBody>
          <a:bodyPr>
            <a:normAutofit/>
          </a:bodyPr>
          <a:lstStyle>
            <a:lvl1pPr marL="0" indent="0">
              <a:buNone/>
              <a:defRPr sz="2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dirty="0"/>
          </a:p>
        </p:txBody>
      </p:sp>
      <p:sp>
        <p:nvSpPr>
          <p:cNvPr id="4" name="Text Placeholder 3"/>
          <p:cNvSpPr>
            <a:spLocks noGrp="1"/>
          </p:cNvSpPr>
          <p:nvPr>
            <p:ph type="body" sz="half" idx="2"/>
          </p:nvPr>
        </p:nvSpPr>
        <p:spPr>
          <a:xfrm>
            <a:off x="1074520" y="1828800"/>
            <a:ext cx="3294280" cy="4343400"/>
          </a:xfrm>
        </p:spPr>
        <p:txBody>
          <a:bodyPr>
            <a:normAutofit/>
          </a:bodyPr>
          <a:lstStyle>
            <a:lvl1pPr marL="0" indent="0">
              <a:buNone/>
              <a:defRPr sz="20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9/28/2024</a:t>
            </a:fld>
            <a:endParaRPr lang="en-US"/>
          </a:p>
        </p:txBody>
      </p:sp>
      <p:sp>
        <p:nvSpPr>
          <p:cNvPr id="6" name="Footer Placeholder 5"/>
          <p:cNvSpPr>
            <a:spLocks noGrp="1"/>
          </p:cNvSpPr>
          <p:nvPr>
            <p:ph type="ftr" sz="quarter" idx="11"/>
          </p:nvPr>
        </p:nvSpPr>
        <p:spPr/>
        <p:txBody>
          <a:bodyPr/>
          <a:lstStyle>
            <a:lvl1pPr>
              <a:defRPr baseline="0">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baseline="0">
                <a:solidFill>
                  <a:schemeClr val="tx2"/>
                </a:solidFill>
              </a:defRPr>
            </a:lvl1pPr>
          </a:lstStyle>
          <a:p>
            <a:fld id="{A8E4F1CF-F213-459E-92F5-2910829C24EB}" type="slidenum">
              <a:rPr lang="en-US" smtClean="0"/>
              <a:t>‹#›</a:t>
            </a:fld>
            <a:endParaRPr lang="en-US"/>
          </a:p>
        </p:txBody>
      </p:sp>
      <p:cxnSp>
        <p:nvCxnSpPr>
          <p:cNvPr id="10" name="Straight Connector 9"/>
          <p:cNvCxnSpPr/>
          <p:nvPr/>
        </p:nvCxnSpPr>
        <p:spPr bwMode="white">
          <a:xfrm>
            <a:off x="11882962"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4316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bwMode="gray">
          <a:xfrm>
            <a:off x="11887200"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ltGray">
          <a:xfrm>
            <a:off x="617304"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0" y="0"/>
            <a:ext cx="609600"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3" name="Rectangle 12"/>
          <p:cNvSpPr/>
          <p:nvPr/>
        </p:nvSpPr>
        <p:spPr bwMode="black">
          <a:xfrm>
            <a:off x="617304" y="736219"/>
            <a:ext cx="609600"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cxnSp>
        <p:nvCxnSpPr>
          <p:cNvPr id="14" name="Straight Connector 13"/>
          <p:cNvCxnSpPr/>
          <p:nvPr/>
        </p:nvCxnSpPr>
        <p:spPr bwMode="white">
          <a:xfrm>
            <a:off x="617304" y="7362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white">
          <a:xfrm>
            <a:off x="617304" y="13458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Pi"/>
          <p:cNvSpPr>
            <a:spLocks/>
          </p:cNvSpPr>
          <p:nvPr/>
        </p:nvSpPr>
        <p:spPr bwMode="white">
          <a:xfrm>
            <a:off x="756292" y="898103"/>
            <a:ext cx="336111" cy="294097"/>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sz="1800"/>
          </a:p>
        </p:txBody>
      </p:sp>
      <p:cxnSp>
        <p:nvCxnSpPr>
          <p:cNvPr id="16" name="Straight Connector 15"/>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593852" y="177801"/>
            <a:ext cx="9785349" cy="1239837"/>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593852" y="1600200"/>
            <a:ext cx="9785349" cy="45720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5181600" y="6356352"/>
            <a:ext cx="1219201" cy="365125"/>
          </a:xfrm>
          <a:prstGeom prst="rect">
            <a:avLst/>
          </a:prstGeom>
        </p:spPr>
        <p:txBody>
          <a:bodyPr vert="horz" lIns="91440" tIns="45720" rIns="91440" bIns="45720" rtlCol="0" anchor="ctr"/>
          <a:lstStyle>
            <a:lvl1pPr algn="l">
              <a:defRPr sz="1200" cap="all" baseline="0">
                <a:solidFill>
                  <a:schemeClr val="tx1"/>
                </a:solidFill>
              </a:defRPr>
            </a:lvl1pPr>
          </a:lstStyle>
          <a:p>
            <a:fld id="{ABEB6E5C-962E-4CF2-8B86-B5F2696988B4}" type="datetimeFigureOut">
              <a:rPr lang="en-US" smtClean="0"/>
              <a:t>9/28/2024</a:t>
            </a:fld>
            <a:endParaRPr lang="en-US"/>
          </a:p>
        </p:txBody>
      </p:sp>
      <p:sp>
        <p:nvSpPr>
          <p:cNvPr id="5" name="Footer Placeholder 4"/>
          <p:cNvSpPr>
            <a:spLocks noGrp="1"/>
          </p:cNvSpPr>
          <p:nvPr>
            <p:ph type="ftr" sz="quarter" idx="3"/>
          </p:nvPr>
        </p:nvSpPr>
        <p:spPr>
          <a:xfrm>
            <a:off x="6597652" y="6356352"/>
            <a:ext cx="3975100" cy="365125"/>
          </a:xfrm>
          <a:prstGeom prst="rect">
            <a:avLst/>
          </a:prstGeom>
        </p:spPr>
        <p:txBody>
          <a:bodyPr vert="horz" lIns="91440" tIns="45720" rIns="91440" bIns="45720" rtlCol="0" anchor="ctr"/>
          <a:lstStyle>
            <a:lvl1pPr algn="ctr">
              <a:defRPr sz="1200" cap="all" baseline="0">
                <a:solidFill>
                  <a:schemeClr val="tx1"/>
                </a:solidFill>
              </a:defRPr>
            </a:lvl1pPr>
          </a:lstStyle>
          <a:p>
            <a:endParaRPr lang="en-US"/>
          </a:p>
        </p:txBody>
      </p:sp>
      <p:sp>
        <p:nvSpPr>
          <p:cNvPr id="6" name="Slide Number Placeholder 5"/>
          <p:cNvSpPr>
            <a:spLocks noGrp="1"/>
          </p:cNvSpPr>
          <p:nvPr>
            <p:ph type="sldNum" sz="quarter" idx="4"/>
          </p:nvPr>
        </p:nvSpPr>
        <p:spPr>
          <a:xfrm>
            <a:off x="10769601" y="6356352"/>
            <a:ext cx="609600" cy="365125"/>
          </a:xfrm>
          <a:prstGeom prst="rect">
            <a:avLst/>
          </a:prstGeom>
        </p:spPr>
        <p:txBody>
          <a:bodyPr vert="horz" lIns="91440" tIns="45720" rIns="91440" bIns="45720" rtlCol="0" anchor="ctr"/>
          <a:lstStyle>
            <a:lvl1pPr algn="r">
              <a:defRPr sz="1200" cap="all" baseline="0">
                <a:solidFill>
                  <a:schemeClr val="tx1"/>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2846056030"/>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a:solidFill>
            <a:schemeClr val="tx1">
              <a:lumMod val="75000"/>
            </a:schemeClr>
          </a:solidFill>
          <a:latin typeface="+mj-lt"/>
          <a:ea typeface="+mj-ea"/>
          <a:cs typeface="+mj-cs"/>
        </a:defRPr>
      </a:lvl1pPr>
    </p:titleStyle>
    <p:bodyStyle>
      <a:lvl1pPr marL="246888" indent="-246888" algn="l" defTabSz="914400" rtl="0" eaLnBrk="1" latinLnBrk="0" hangingPunct="1">
        <a:lnSpc>
          <a:spcPct val="90000"/>
        </a:lnSpc>
        <a:spcBef>
          <a:spcPts val="1400"/>
        </a:spcBef>
        <a:buFont typeface="Euphemia" pitchFamily="34" charset="0"/>
        <a:buChar char="›"/>
        <a:defRPr sz="2800" kern="1200">
          <a:solidFill>
            <a:schemeClr val="tx1"/>
          </a:solidFill>
          <a:latin typeface="+mn-lt"/>
          <a:ea typeface="+mn-ea"/>
          <a:cs typeface="+mn-cs"/>
        </a:defRPr>
      </a:lvl1pPr>
      <a:lvl2pPr marL="612648" indent="-246888" algn="l" defTabSz="914400" rtl="0" eaLnBrk="1" latinLnBrk="0" hangingPunct="1">
        <a:lnSpc>
          <a:spcPct val="90000"/>
        </a:lnSpc>
        <a:spcBef>
          <a:spcPts val="600"/>
        </a:spcBef>
        <a:buFont typeface="Euphemia" pitchFamily="34" charset="0"/>
        <a:buChar char="–"/>
        <a:defRPr sz="2400" kern="1200">
          <a:solidFill>
            <a:schemeClr val="tx1"/>
          </a:solidFill>
          <a:latin typeface="+mn-lt"/>
          <a:ea typeface="+mn-ea"/>
          <a:cs typeface="+mn-cs"/>
        </a:defRPr>
      </a:lvl2pPr>
      <a:lvl3pPr marL="978408" indent="-246888" algn="l" defTabSz="914400" rtl="0" eaLnBrk="1" latinLnBrk="0" hangingPunct="1">
        <a:lnSpc>
          <a:spcPct val="90000"/>
        </a:lnSpc>
        <a:spcBef>
          <a:spcPts val="600"/>
        </a:spcBef>
        <a:buFont typeface="Euphemia" pitchFamily="34" charset="0"/>
        <a:buChar char="›"/>
        <a:defRPr sz="2000" kern="1200">
          <a:solidFill>
            <a:schemeClr val="tx1"/>
          </a:solidFill>
          <a:latin typeface="+mn-lt"/>
          <a:ea typeface="+mn-ea"/>
          <a:cs typeface="+mn-cs"/>
        </a:defRPr>
      </a:lvl3pPr>
      <a:lvl4pPr marL="1344168" indent="-246888" algn="l" defTabSz="914400" rtl="0" eaLnBrk="1" latinLnBrk="0" hangingPunct="1">
        <a:lnSpc>
          <a:spcPct val="90000"/>
        </a:lnSpc>
        <a:spcBef>
          <a:spcPts val="600"/>
        </a:spcBef>
        <a:buFont typeface="Arial" pitchFamily="34" charset="0"/>
        <a:buChar char="–"/>
        <a:defRPr sz="1800" kern="1200">
          <a:solidFill>
            <a:schemeClr val="tx1"/>
          </a:solidFill>
          <a:latin typeface="+mn-lt"/>
          <a:ea typeface="+mn-ea"/>
          <a:cs typeface="+mn-cs"/>
        </a:defRPr>
      </a:lvl4pPr>
      <a:lvl5pPr marL="170992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5pPr>
      <a:lvl6pPr marL="207568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6pPr>
      <a:lvl7pPr marL="244144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7pPr>
      <a:lvl8pPr marL="280720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8pPr>
      <a:lvl9pPr marL="317296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3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0B9980A-54DD-4728-8A8C-ECAE606031AA}"/>
              </a:ext>
            </a:extLst>
          </p:cNvPr>
          <p:cNvSpPr>
            <a:spLocks noGrp="1"/>
          </p:cNvSpPr>
          <p:nvPr>
            <p:ph type="ctrTitle"/>
          </p:nvPr>
        </p:nvSpPr>
        <p:spPr>
          <a:xfrm>
            <a:off x="1905001" y="689548"/>
            <a:ext cx="8329031" cy="2053652"/>
          </a:xfrm>
        </p:spPr>
        <p:txBody>
          <a:bodyPr/>
          <a:lstStyle/>
          <a:p>
            <a:pPr algn="ctr">
              <a:lnSpc>
                <a:spcPct val="200000"/>
              </a:lnSpc>
            </a:pPr>
            <a:r>
              <a:rPr lang="en-US" sz="2400" b="1" dirty="0">
                <a:solidFill>
                  <a:schemeClr val="tx2"/>
                </a:solidFill>
                <a:latin typeface="Times New Roman" panose="02020603050405020304" pitchFamily="18" charset="0"/>
                <a:ea typeface="+mn-ea"/>
                <a:cs typeface="Times New Roman" panose="02020603050405020304" pitchFamily="18" charset="0"/>
              </a:rPr>
              <a:t>Al-</a:t>
            </a:r>
            <a:r>
              <a:rPr lang="en-US" sz="2400" b="1" dirty="0" err="1">
                <a:solidFill>
                  <a:schemeClr val="tx2"/>
                </a:solidFill>
                <a:latin typeface="Times New Roman" panose="02020603050405020304" pitchFamily="18" charset="0"/>
                <a:ea typeface="+mn-ea"/>
                <a:cs typeface="Times New Roman" panose="02020603050405020304" pitchFamily="18" charset="0"/>
              </a:rPr>
              <a:t>Mustaqbal</a:t>
            </a:r>
            <a:r>
              <a:rPr lang="en-US" sz="2400" b="1" dirty="0">
                <a:solidFill>
                  <a:schemeClr val="tx2"/>
                </a:solidFill>
                <a:latin typeface="Times New Roman" panose="02020603050405020304" pitchFamily="18" charset="0"/>
                <a:ea typeface="+mn-ea"/>
                <a:cs typeface="Times New Roman" panose="02020603050405020304" pitchFamily="18" charset="0"/>
              </a:rPr>
              <a:t> University</a:t>
            </a:r>
            <a:br>
              <a:rPr lang="en-US" sz="2400" b="1" dirty="0">
                <a:solidFill>
                  <a:schemeClr val="tx2"/>
                </a:solidFill>
                <a:latin typeface="Times New Roman" panose="02020603050405020304" pitchFamily="18" charset="0"/>
                <a:ea typeface="+mn-ea"/>
                <a:cs typeface="Times New Roman" panose="02020603050405020304" pitchFamily="18" charset="0"/>
              </a:rPr>
            </a:br>
            <a:r>
              <a:rPr lang="en-US" sz="2400" b="1" dirty="0">
                <a:solidFill>
                  <a:schemeClr val="tx2"/>
                </a:solidFill>
                <a:latin typeface="Times New Roman" panose="02020603050405020304" pitchFamily="18" charset="0"/>
                <a:ea typeface="+mn-ea"/>
                <a:cs typeface="Times New Roman" panose="02020603050405020304" pitchFamily="18" charset="0"/>
              </a:rPr>
              <a:t>College of Engineering and Engineering Technologies</a:t>
            </a:r>
            <a:br>
              <a:rPr lang="en-US" sz="2400" b="1" dirty="0">
                <a:solidFill>
                  <a:schemeClr val="tx2"/>
                </a:solidFill>
                <a:latin typeface="Times New Roman" panose="02020603050405020304" pitchFamily="18" charset="0"/>
                <a:ea typeface="+mn-ea"/>
                <a:cs typeface="Times New Roman" panose="02020603050405020304" pitchFamily="18" charset="0"/>
              </a:rPr>
            </a:br>
            <a:r>
              <a:rPr lang="en-US" sz="2400" b="1" dirty="0">
                <a:solidFill>
                  <a:schemeClr val="tx2"/>
                </a:solidFill>
                <a:latin typeface="Times New Roman" panose="02020603050405020304" pitchFamily="18" charset="0"/>
                <a:ea typeface="+mn-ea"/>
                <a:cs typeface="Times New Roman" panose="02020603050405020304" pitchFamily="18" charset="0"/>
              </a:rPr>
              <a:t>Biomedical Engineering Department</a:t>
            </a:r>
          </a:p>
        </p:txBody>
      </p:sp>
      <p:sp>
        <p:nvSpPr>
          <p:cNvPr id="3" name="Subtitle 2"/>
          <p:cNvSpPr>
            <a:spLocks noGrp="1"/>
          </p:cNvSpPr>
          <p:nvPr>
            <p:ph type="subTitle" idx="1"/>
          </p:nvPr>
        </p:nvSpPr>
        <p:spPr>
          <a:xfrm>
            <a:off x="2536942" y="2743200"/>
            <a:ext cx="7516442" cy="2854762"/>
          </a:xfrm>
        </p:spPr>
        <p:txBody>
          <a:bodyPr>
            <a:normAutofit fontScale="85000" lnSpcReduction="20000"/>
          </a:bodyPr>
          <a:lstStyle/>
          <a:p>
            <a:pPr algn="ctr">
              <a:lnSpc>
                <a:spcPct val="200000"/>
              </a:lnSpc>
            </a:pPr>
            <a:r>
              <a:rPr lang="en-US" sz="2400" b="1" i="1" u="sng" dirty="0">
                <a:solidFill>
                  <a:schemeClr val="tx2"/>
                </a:solidFill>
                <a:latin typeface="Times New Roman" panose="02020603050405020304" pitchFamily="18" charset="0"/>
                <a:cs typeface="Times New Roman" panose="02020603050405020304" pitchFamily="18" charset="0"/>
              </a:rPr>
              <a:t>Subject: </a:t>
            </a:r>
            <a:r>
              <a:rPr lang="en-US" sz="2400" b="1" i="1" dirty="0">
                <a:solidFill>
                  <a:schemeClr val="tx2"/>
                </a:solidFill>
                <a:latin typeface="Times New Roman" panose="02020603050405020304" pitchFamily="18" charset="0"/>
                <a:cs typeface="Times New Roman" panose="02020603050405020304" pitchFamily="18" charset="0"/>
              </a:rPr>
              <a:t> Systemic Physiology I</a:t>
            </a:r>
            <a:endParaRPr lang="ar-IQ" sz="2400" b="1" i="1" dirty="0">
              <a:solidFill>
                <a:schemeClr val="tx2"/>
              </a:solidFill>
              <a:latin typeface="Times New Roman" panose="02020603050405020304" pitchFamily="18" charset="0"/>
              <a:cs typeface="Times New Roman" panose="02020603050405020304" pitchFamily="18" charset="0"/>
            </a:endParaRPr>
          </a:p>
          <a:p>
            <a:pPr algn="ctr">
              <a:lnSpc>
                <a:spcPct val="200000"/>
              </a:lnSpc>
            </a:pPr>
            <a:r>
              <a:rPr lang="en-US" sz="2400" b="1" i="1" dirty="0">
                <a:solidFill>
                  <a:schemeClr val="tx2"/>
                </a:solidFill>
                <a:latin typeface="Times New Roman" panose="02020603050405020304" pitchFamily="18" charset="0"/>
                <a:cs typeface="Times New Roman" panose="02020603050405020304" pitchFamily="18" charset="0"/>
              </a:rPr>
              <a:t>Introduction to Human Physiology</a:t>
            </a:r>
          </a:p>
          <a:p>
            <a:pPr algn="ctr">
              <a:lnSpc>
                <a:spcPct val="200000"/>
              </a:lnSpc>
            </a:pPr>
            <a:r>
              <a:rPr lang="en-US" sz="2400" b="1" i="1" u="sng" dirty="0">
                <a:solidFill>
                  <a:schemeClr val="tx2"/>
                </a:solidFill>
                <a:latin typeface="Times New Roman" panose="02020603050405020304" pitchFamily="18" charset="0"/>
                <a:cs typeface="Times New Roman" panose="02020603050405020304" pitchFamily="18" charset="0"/>
              </a:rPr>
              <a:t>Class : </a:t>
            </a:r>
            <a:r>
              <a:rPr lang="ar-IQ" sz="2400" b="1" i="1" u="sng" dirty="0">
                <a:solidFill>
                  <a:schemeClr val="tx2"/>
                </a:solidFill>
                <a:latin typeface="Times New Roman" panose="02020603050405020304" pitchFamily="18" charset="0"/>
                <a:cs typeface="Times New Roman" panose="02020603050405020304" pitchFamily="18" charset="0"/>
              </a:rPr>
              <a:t>3</a:t>
            </a:r>
            <a:r>
              <a:rPr lang="en-US" sz="2400" b="1" i="1" baseline="30000" dirty="0" err="1">
                <a:solidFill>
                  <a:schemeClr val="tx2"/>
                </a:solidFill>
                <a:latin typeface="Times New Roman" panose="02020603050405020304" pitchFamily="18" charset="0"/>
                <a:cs typeface="Times New Roman" panose="02020603050405020304" pitchFamily="18" charset="0"/>
              </a:rPr>
              <a:t>th</a:t>
            </a:r>
            <a:endParaRPr lang="en-US" sz="2400" b="1" i="1" dirty="0">
              <a:solidFill>
                <a:schemeClr val="tx2"/>
              </a:solidFill>
              <a:latin typeface="Times New Roman" panose="02020603050405020304" pitchFamily="18" charset="0"/>
              <a:cs typeface="Times New Roman" panose="02020603050405020304" pitchFamily="18" charset="0"/>
            </a:endParaRPr>
          </a:p>
          <a:p>
            <a:pPr algn="ctr">
              <a:lnSpc>
                <a:spcPct val="200000"/>
              </a:lnSpc>
            </a:pPr>
            <a:r>
              <a:rPr lang="en-US" sz="2400" b="1" i="1" u="sng" dirty="0">
                <a:solidFill>
                  <a:schemeClr val="tx2"/>
                </a:solidFill>
                <a:latin typeface="Times New Roman" panose="02020603050405020304" pitchFamily="18" charset="0"/>
                <a:cs typeface="Times New Roman" panose="02020603050405020304" pitchFamily="18" charset="0"/>
              </a:rPr>
              <a:t>Lecture: </a:t>
            </a:r>
            <a:r>
              <a:rPr lang="en-US" sz="2400" b="1" i="1" dirty="0">
                <a:solidFill>
                  <a:schemeClr val="tx2"/>
                </a:solidFill>
                <a:latin typeface="Times New Roman" panose="02020603050405020304" pitchFamily="18" charset="0"/>
                <a:cs typeface="Times New Roman" panose="02020603050405020304" pitchFamily="18" charset="0"/>
              </a:rPr>
              <a:t> </a:t>
            </a:r>
            <a:r>
              <a:rPr lang="ar-IQ" sz="2400" b="1" i="1" dirty="0">
                <a:solidFill>
                  <a:schemeClr val="tx2"/>
                </a:solidFill>
                <a:latin typeface="Times New Roman" panose="02020603050405020304" pitchFamily="18" charset="0"/>
                <a:cs typeface="Times New Roman" panose="02020603050405020304" pitchFamily="18" charset="0"/>
              </a:rPr>
              <a:t>1</a:t>
            </a:r>
            <a:endParaRPr lang="en-US" sz="2400" b="1" i="1" dirty="0">
              <a:solidFill>
                <a:schemeClr val="tx2"/>
              </a:solidFill>
              <a:latin typeface="Times New Roman" panose="02020603050405020304" pitchFamily="18" charset="0"/>
              <a:cs typeface="Times New Roman" panose="02020603050405020304" pitchFamily="18" charset="0"/>
            </a:endParaRPr>
          </a:p>
          <a:p>
            <a:pPr algn="ctr">
              <a:lnSpc>
                <a:spcPct val="200000"/>
              </a:lnSpc>
            </a:pPr>
            <a:r>
              <a:rPr lang="en-US" sz="2400" b="1" i="1" dirty="0">
                <a:solidFill>
                  <a:schemeClr val="tx2"/>
                </a:solidFill>
                <a:latin typeface="Times New Roman" panose="02020603050405020304" pitchFamily="18" charset="0"/>
                <a:cs typeface="Times New Roman" panose="02020603050405020304" pitchFamily="18" charset="0"/>
              </a:rPr>
              <a:t>By Assistant Lecturer : Zainab  Sattar  Jabbar</a:t>
            </a:r>
          </a:p>
          <a:p>
            <a:pPr algn="ctr">
              <a:lnSpc>
                <a:spcPct val="200000"/>
              </a:lnSpc>
            </a:pPr>
            <a:endParaRPr lang="en-US" sz="2400" dirty="0">
              <a:solidFill>
                <a:schemeClr val="tx2"/>
              </a:solidFill>
            </a:endParaRPr>
          </a:p>
        </p:txBody>
      </p:sp>
      <p:sp>
        <p:nvSpPr>
          <p:cNvPr id="7" name="Rectangle 6">
            <a:extLst>
              <a:ext uri="{FF2B5EF4-FFF2-40B4-BE49-F238E27FC236}">
                <a16:creationId xmlns:a16="http://schemas.microsoft.com/office/drawing/2014/main" id="{208789C5-A71C-4D6F-BD71-B5BBFF919DE6}"/>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 </a:t>
            </a:r>
            <a:endParaRPr lang="en-US" dirty="0"/>
          </a:p>
        </p:txBody>
      </p:sp>
      <p:pic>
        <p:nvPicPr>
          <p:cNvPr id="10" name="Picture 9">
            <a:extLst>
              <a:ext uri="{FF2B5EF4-FFF2-40B4-BE49-F238E27FC236}">
                <a16:creationId xmlns:a16="http://schemas.microsoft.com/office/drawing/2014/main" id="{0A648731-0209-7C1D-9CAF-6553BB5CFCE9}"/>
              </a:ext>
            </a:extLst>
          </p:cNvPr>
          <p:cNvPicPr>
            <a:picLocks noChangeAspect="1"/>
          </p:cNvPicPr>
          <p:nvPr/>
        </p:nvPicPr>
        <p:blipFill>
          <a:blip r:embed="rId2"/>
          <a:stretch>
            <a:fillRect/>
          </a:stretch>
        </p:blipFill>
        <p:spPr>
          <a:xfrm>
            <a:off x="10405611" y="2307102"/>
            <a:ext cx="1586260" cy="1586260"/>
          </a:xfrm>
          <a:prstGeom prst="rect">
            <a:avLst/>
          </a:prstGeom>
        </p:spPr>
      </p:pic>
      <p:pic>
        <p:nvPicPr>
          <p:cNvPr id="4" name="Picture 3">
            <a:extLst>
              <a:ext uri="{FF2B5EF4-FFF2-40B4-BE49-F238E27FC236}">
                <a16:creationId xmlns:a16="http://schemas.microsoft.com/office/drawing/2014/main" id="{ED665016-A26D-4968-B006-4589004206F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34032" y="259350"/>
            <a:ext cx="1641750" cy="1641750"/>
          </a:xfrm>
          <a:prstGeom prst="rect">
            <a:avLst/>
          </a:prstGeom>
        </p:spPr>
      </p:pic>
    </p:spTree>
    <p:extLst>
      <p:ext uri="{BB962C8B-B14F-4D97-AF65-F5344CB8AC3E}">
        <p14:creationId xmlns:p14="http://schemas.microsoft.com/office/powerpoint/2010/main" val="506761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550153" y="688383"/>
            <a:ext cx="10663991" cy="38735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Epithelial tissue</a:t>
            </a:r>
            <a:endParaRPr lang="en-GB" sz="4000"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p:cNvSpPr/>
          <p:nvPr/>
        </p:nvSpPr>
        <p:spPr>
          <a:xfrm>
            <a:off x="858129" y="1351508"/>
            <a:ext cx="10048041" cy="3046988"/>
          </a:xfrm>
          <a:prstGeom prst="rect">
            <a:avLst/>
          </a:prstGeom>
          <a:noFill/>
        </p:spPr>
        <p:txBody>
          <a:bodyPr wrap="square" rtlCol="0">
            <a:spAutoFit/>
          </a:bodyPr>
          <a:lstStyle/>
          <a:p>
            <a:pPr marL="342900" indent="-342900" algn="just">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It is functionally very diverse. It includes the membranes that cover body surfaces and line hollow viscera internal organs, forming barrier between the interior of the body and the environments. </a:t>
            </a:r>
          </a:p>
          <a:p>
            <a:pPr marL="342900" indent="-342900" algn="just">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Epithelial cells may be modified to function as sensory receptor, detecting specific stimuli from the environment. Epithelial cells also form the endocrine glands (pituitary, parathyroids, thyroid, adrenals, ovary, and testis), which secrete 4 hormones directly into the blood and the exocrine glands secrete substances via ducts (e.g., salivary glands, pancreas and liver).</a:t>
            </a:r>
          </a:p>
        </p:txBody>
      </p:sp>
    </p:spTree>
    <p:extLst>
      <p:ext uri="{BB962C8B-B14F-4D97-AF65-F5344CB8AC3E}">
        <p14:creationId xmlns:p14="http://schemas.microsoft.com/office/powerpoint/2010/main" val="1992159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a:spLocks/>
          </p:cNvSpPr>
          <p:nvPr/>
        </p:nvSpPr>
        <p:spPr>
          <a:xfrm>
            <a:off x="518452" y="361879"/>
            <a:ext cx="11495618" cy="725214"/>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Epithelial tissue structure</a:t>
            </a:r>
            <a:endParaRPr lang="en-GB"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1FB78D03-63F4-4E9F-ABF8-36A722012EFB}"/>
              </a:ext>
            </a:extLst>
          </p:cNvPr>
          <p:cNvPicPr>
            <a:picLocks noChangeAspect="1"/>
          </p:cNvPicPr>
          <p:nvPr/>
        </p:nvPicPr>
        <p:blipFill>
          <a:blip r:embed="rId2"/>
          <a:stretch>
            <a:fillRect/>
          </a:stretch>
        </p:blipFill>
        <p:spPr>
          <a:xfrm>
            <a:off x="2138362" y="1409700"/>
            <a:ext cx="7915275" cy="4723814"/>
          </a:xfrm>
          <a:prstGeom prst="rect">
            <a:avLst/>
          </a:prstGeom>
        </p:spPr>
      </p:pic>
    </p:spTree>
    <p:extLst>
      <p:ext uri="{BB962C8B-B14F-4D97-AF65-F5344CB8AC3E}">
        <p14:creationId xmlns:p14="http://schemas.microsoft.com/office/powerpoint/2010/main" val="3538529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984831" y="260272"/>
            <a:ext cx="9846079" cy="77470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Glandular epithelial tissue</a:t>
            </a:r>
          </a:p>
        </p:txBody>
      </p:sp>
      <p:pic>
        <p:nvPicPr>
          <p:cNvPr id="5" name="Picture 4">
            <a:extLst>
              <a:ext uri="{FF2B5EF4-FFF2-40B4-BE49-F238E27FC236}">
                <a16:creationId xmlns:a16="http://schemas.microsoft.com/office/drawing/2014/main" id="{B4FEA0C5-78F7-A520-6CCF-F0A3D8936DBA}"/>
              </a:ext>
            </a:extLst>
          </p:cNvPr>
          <p:cNvPicPr>
            <a:picLocks noChangeAspect="1"/>
          </p:cNvPicPr>
          <p:nvPr/>
        </p:nvPicPr>
        <p:blipFill>
          <a:blip r:embed="rId2"/>
          <a:stretch>
            <a:fillRect/>
          </a:stretch>
        </p:blipFill>
        <p:spPr>
          <a:xfrm>
            <a:off x="2124222" y="1445430"/>
            <a:ext cx="7219510" cy="4405753"/>
          </a:xfrm>
          <a:prstGeom prst="rect">
            <a:avLst/>
          </a:prstGeom>
        </p:spPr>
      </p:pic>
    </p:spTree>
    <p:extLst>
      <p:ext uri="{BB962C8B-B14F-4D97-AF65-F5344CB8AC3E}">
        <p14:creationId xmlns:p14="http://schemas.microsoft.com/office/powerpoint/2010/main" val="1691051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1"/>
          <p:cNvSpPr txBox="1">
            <a:spLocks/>
          </p:cNvSpPr>
          <p:nvPr/>
        </p:nvSpPr>
        <p:spPr>
          <a:xfrm>
            <a:off x="801951" y="68345"/>
            <a:ext cx="9846079" cy="77470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Connective Tissue</a:t>
            </a:r>
          </a:p>
        </p:txBody>
      </p:sp>
      <p:sp>
        <p:nvSpPr>
          <p:cNvPr id="3" name="TextBox 2">
            <a:extLst>
              <a:ext uri="{FF2B5EF4-FFF2-40B4-BE49-F238E27FC236}">
                <a16:creationId xmlns:a16="http://schemas.microsoft.com/office/drawing/2014/main" id="{208FD30E-51F8-2F52-35A9-6A17E21B2311}"/>
              </a:ext>
            </a:extLst>
          </p:cNvPr>
          <p:cNvSpPr txBox="1"/>
          <p:nvPr/>
        </p:nvSpPr>
        <p:spPr>
          <a:xfrm>
            <a:off x="967153" y="958671"/>
            <a:ext cx="9680877" cy="1938992"/>
          </a:xfrm>
          <a:prstGeom prst="rect">
            <a:avLst/>
          </a:prstGeom>
          <a:noFill/>
        </p:spPr>
        <p:txBody>
          <a:bodyPr wrap="square">
            <a:spAutoFit/>
          </a:bodyPr>
          <a:lstStyle/>
          <a:p>
            <a:pPr marL="342900" indent="-342900">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It is mesodermal in origin and functions in supporting, connecting and transporting. </a:t>
            </a:r>
          </a:p>
          <a:p>
            <a:pPr marL="342900" indent="-342900">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It covers wide variety of tissues, but having more intercellular materials or matrix, than cells. It also contains extracellular fibers, which may be tough collagenous fibers or the resilient elastic fibers. </a:t>
            </a:r>
          </a:p>
        </p:txBody>
      </p:sp>
      <p:pic>
        <p:nvPicPr>
          <p:cNvPr id="4" name="Picture 3">
            <a:extLst>
              <a:ext uri="{FF2B5EF4-FFF2-40B4-BE49-F238E27FC236}">
                <a16:creationId xmlns:a16="http://schemas.microsoft.com/office/drawing/2014/main" id="{0DC64CCD-2699-E233-F16B-3E7C2590622D}"/>
              </a:ext>
            </a:extLst>
          </p:cNvPr>
          <p:cNvPicPr>
            <a:picLocks noChangeAspect="1"/>
          </p:cNvPicPr>
          <p:nvPr/>
        </p:nvPicPr>
        <p:blipFill>
          <a:blip r:embed="rId2"/>
          <a:stretch>
            <a:fillRect/>
          </a:stretch>
        </p:blipFill>
        <p:spPr>
          <a:xfrm>
            <a:off x="2250832" y="2897663"/>
            <a:ext cx="7455876" cy="3960337"/>
          </a:xfrm>
          <a:prstGeom prst="rect">
            <a:avLst/>
          </a:prstGeom>
        </p:spPr>
      </p:pic>
    </p:spTree>
    <p:extLst>
      <p:ext uri="{BB962C8B-B14F-4D97-AF65-F5344CB8AC3E}">
        <p14:creationId xmlns:p14="http://schemas.microsoft.com/office/powerpoint/2010/main" val="306112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550153" y="688383"/>
            <a:ext cx="10663991" cy="38735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Life processes</a:t>
            </a:r>
            <a:endParaRPr lang="en-GB" sz="4000"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p:cNvSpPr/>
          <p:nvPr/>
        </p:nvSpPr>
        <p:spPr>
          <a:xfrm>
            <a:off x="858129" y="1351508"/>
            <a:ext cx="10048041" cy="3785652"/>
          </a:xfrm>
          <a:prstGeom prst="rect">
            <a:avLst/>
          </a:prstGeom>
          <a:noFill/>
        </p:spPr>
        <p:txBody>
          <a:bodyPr wrap="square" rtlCol="0">
            <a:spAutoFit/>
          </a:bodyPr>
          <a:lstStyle/>
          <a:p>
            <a:pPr marL="342900" indent="-342900" algn="just">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The following are the important life processes of humans:</a:t>
            </a:r>
          </a:p>
          <a:p>
            <a:pPr algn="just"/>
            <a:r>
              <a:rPr lang="en-US" sz="2400" dirty="0">
                <a:solidFill>
                  <a:schemeClr val="tx2"/>
                </a:solidFill>
                <a:latin typeface="Times New Roman" panose="02020603050405020304" pitchFamily="18" charset="0"/>
                <a:cs typeface="Times New Roman" panose="02020603050405020304" pitchFamily="18" charset="0"/>
              </a:rPr>
              <a:t>- </a:t>
            </a:r>
            <a:r>
              <a:rPr lang="en-US" sz="2400" b="1" dirty="0">
                <a:solidFill>
                  <a:schemeClr val="tx2"/>
                </a:solidFill>
                <a:latin typeface="Times New Roman" panose="02020603050405020304" pitchFamily="18" charset="0"/>
                <a:cs typeface="Times New Roman" panose="02020603050405020304" pitchFamily="18" charset="0"/>
              </a:rPr>
              <a:t>Metabolism:</a:t>
            </a:r>
            <a:r>
              <a:rPr lang="en-US" sz="2400" dirty="0">
                <a:solidFill>
                  <a:schemeClr val="tx2"/>
                </a:solidFill>
                <a:latin typeface="Times New Roman" panose="02020603050405020304" pitchFamily="18" charset="0"/>
                <a:cs typeface="Times New Roman" panose="02020603050405020304" pitchFamily="18" charset="0"/>
              </a:rPr>
              <a:t> includes catabolism and anabolism that provides energy and body’s structural and functional components.</a:t>
            </a:r>
          </a:p>
          <a:p>
            <a:pPr algn="just"/>
            <a:r>
              <a:rPr lang="en-US" sz="2400" dirty="0">
                <a:solidFill>
                  <a:schemeClr val="tx2"/>
                </a:solidFill>
                <a:latin typeface="Times New Roman" panose="02020603050405020304" pitchFamily="18" charset="0"/>
                <a:cs typeface="Times New Roman" panose="02020603050405020304" pitchFamily="18" charset="0"/>
              </a:rPr>
              <a:t>- </a:t>
            </a:r>
            <a:r>
              <a:rPr lang="en-US" sz="2400" b="1" dirty="0">
                <a:solidFill>
                  <a:schemeClr val="tx2"/>
                </a:solidFill>
                <a:latin typeface="Times New Roman" panose="02020603050405020304" pitchFamily="18" charset="0"/>
                <a:cs typeface="Times New Roman" panose="02020603050405020304" pitchFamily="18" charset="0"/>
              </a:rPr>
              <a:t>Excitability:</a:t>
            </a:r>
            <a:r>
              <a:rPr lang="en-US" sz="2400" dirty="0">
                <a:solidFill>
                  <a:schemeClr val="tx2"/>
                </a:solidFill>
                <a:latin typeface="Times New Roman" panose="02020603050405020304" pitchFamily="18" charset="0"/>
                <a:cs typeface="Times New Roman" panose="02020603050405020304" pitchFamily="18" charset="0"/>
              </a:rPr>
              <a:t> Ability to sense changes in and around us.</a:t>
            </a:r>
          </a:p>
          <a:p>
            <a:pPr algn="just"/>
            <a:r>
              <a:rPr lang="en-US" sz="2400" dirty="0">
                <a:solidFill>
                  <a:schemeClr val="tx2"/>
                </a:solidFill>
                <a:latin typeface="Times New Roman" panose="02020603050405020304" pitchFamily="18" charset="0"/>
                <a:cs typeface="Times New Roman" panose="02020603050405020304" pitchFamily="18" charset="0"/>
              </a:rPr>
              <a:t>- </a:t>
            </a:r>
            <a:r>
              <a:rPr lang="en-US" sz="2400" b="1" dirty="0">
                <a:solidFill>
                  <a:schemeClr val="tx2"/>
                </a:solidFill>
                <a:latin typeface="Times New Roman" panose="02020603050405020304" pitchFamily="18" charset="0"/>
                <a:cs typeface="Times New Roman" panose="02020603050405020304" pitchFamily="18" charset="0"/>
              </a:rPr>
              <a:t>Conductivity:</a:t>
            </a:r>
            <a:r>
              <a:rPr lang="en-US" sz="2400" dirty="0">
                <a:solidFill>
                  <a:schemeClr val="tx2"/>
                </a:solidFill>
                <a:latin typeface="Times New Roman" panose="02020603050405020304" pitchFamily="18" charset="0"/>
                <a:cs typeface="Times New Roman" panose="02020603050405020304" pitchFamily="18" charset="0"/>
              </a:rPr>
              <a:t> ability to carry the effects of stimulus from part of a cell to another.</a:t>
            </a:r>
          </a:p>
          <a:p>
            <a:pPr algn="just"/>
            <a:r>
              <a:rPr lang="en-US" sz="2400" dirty="0">
                <a:solidFill>
                  <a:schemeClr val="tx2"/>
                </a:solidFill>
                <a:latin typeface="Times New Roman" panose="02020603050405020304" pitchFamily="18" charset="0"/>
                <a:cs typeface="Times New Roman" panose="02020603050405020304" pitchFamily="18" charset="0"/>
              </a:rPr>
              <a:t>- </a:t>
            </a:r>
            <a:r>
              <a:rPr lang="en-US" sz="2400" b="1" dirty="0">
                <a:solidFill>
                  <a:schemeClr val="tx2"/>
                </a:solidFill>
                <a:latin typeface="Times New Roman" panose="02020603050405020304" pitchFamily="18" charset="0"/>
                <a:cs typeface="Times New Roman" panose="02020603050405020304" pitchFamily="18" charset="0"/>
              </a:rPr>
              <a:t>Contractility:</a:t>
            </a:r>
            <a:r>
              <a:rPr lang="en-US" sz="2400" dirty="0">
                <a:solidFill>
                  <a:schemeClr val="tx2"/>
                </a:solidFill>
                <a:latin typeface="Times New Roman" panose="02020603050405020304" pitchFamily="18" charset="0"/>
                <a:cs typeface="Times New Roman" panose="02020603050405020304" pitchFamily="18" charset="0"/>
              </a:rPr>
              <a:t> ability to contract in response to stimulus.</a:t>
            </a:r>
          </a:p>
          <a:p>
            <a:pPr algn="just"/>
            <a:r>
              <a:rPr lang="en-US" sz="2400" dirty="0">
                <a:solidFill>
                  <a:schemeClr val="tx2"/>
                </a:solidFill>
                <a:latin typeface="Times New Roman" panose="02020603050405020304" pitchFamily="18" charset="0"/>
                <a:cs typeface="Times New Roman" panose="02020603050405020304" pitchFamily="18" charset="0"/>
              </a:rPr>
              <a:t>- </a:t>
            </a:r>
            <a:r>
              <a:rPr lang="en-US" sz="2400" b="1" dirty="0">
                <a:solidFill>
                  <a:schemeClr val="tx2"/>
                </a:solidFill>
                <a:latin typeface="Times New Roman" panose="02020603050405020304" pitchFamily="18" charset="0"/>
                <a:cs typeface="Times New Roman" panose="02020603050405020304" pitchFamily="18" charset="0"/>
              </a:rPr>
              <a:t>Growth.</a:t>
            </a:r>
          </a:p>
          <a:p>
            <a:pPr algn="just"/>
            <a:r>
              <a:rPr lang="en-US" sz="2400" dirty="0">
                <a:solidFill>
                  <a:schemeClr val="tx2"/>
                </a:solidFill>
                <a:latin typeface="Times New Roman" panose="02020603050405020304" pitchFamily="18" charset="0"/>
                <a:cs typeface="Times New Roman" panose="02020603050405020304" pitchFamily="18" charset="0"/>
              </a:rPr>
              <a:t>- </a:t>
            </a:r>
            <a:r>
              <a:rPr lang="en-US" sz="2400" b="1" dirty="0">
                <a:solidFill>
                  <a:schemeClr val="tx2"/>
                </a:solidFill>
                <a:latin typeface="Times New Roman" panose="02020603050405020304" pitchFamily="18" charset="0"/>
                <a:cs typeface="Times New Roman" panose="02020603050405020304" pitchFamily="18" charset="0"/>
              </a:rPr>
              <a:t>Differentiation.</a:t>
            </a:r>
          </a:p>
          <a:p>
            <a:pPr algn="just"/>
            <a:r>
              <a:rPr lang="en-US" sz="2400" dirty="0">
                <a:solidFill>
                  <a:schemeClr val="tx2"/>
                </a:solidFill>
                <a:latin typeface="Times New Roman" panose="02020603050405020304" pitchFamily="18" charset="0"/>
                <a:cs typeface="Times New Roman" panose="02020603050405020304" pitchFamily="18" charset="0"/>
              </a:rPr>
              <a:t>- </a:t>
            </a:r>
            <a:r>
              <a:rPr lang="en-US" sz="2400" b="1" dirty="0">
                <a:solidFill>
                  <a:schemeClr val="tx2"/>
                </a:solidFill>
                <a:latin typeface="Times New Roman" panose="02020603050405020304" pitchFamily="18" charset="0"/>
                <a:cs typeface="Times New Roman" panose="02020603050405020304" pitchFamily="18" charset="0"/>
              </a:rPr>
              <a:t>Reproduction.</a:t>
            </a:r>
          </a:p>
        </p:txBody>
      </p:sp>
    </p:spTree>
    <p:extLst>
      <p:ext uri="{BB962C8B-B14F-4D97-AF65-F5344CB8AC3E}">
        <p14:creationId xmlns:p14="http://schemas.microsoft.com/office/powerpoint/2010/main" val="3876069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550153" y="688383"/>
            <a:ext cx="10663991" cy="38735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Composition of the Body</a:t>
            </a:r>
          </a:p>
        </p:txBody>
      </p:sp>
      <p:sp>
        <p:nvSpPr>
          <p:cNvPr id="3" name="Rechthoek 2"/>
          <p:cNvSpPr/>
          <p:nvPr/>
        </p:nvSpPr>
        <p:spPr>
          <a:xfrm>
            <a:off x="858129" y="1351508"/>
            <a:ext cx="10048041" cy="4893647"/>
          </a:xfrm>
          <a:prstGeom prst="rect">
            <a:avLst/>
          </a:prstGeom>
          <a:noFill/>
        </p:spPr>
        <p:txBody>
          <a:bodyPr wrap="square" rtlCol="0">
            <a:spAutoFit/>
          </a:bodyPr>
          <a:lstStyle/>
          <a:p>
            <a:pPr marL="342900" indent="-342900" algn="just">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At an average, 60% of the body weight of young adult male is water. The remaining is composed of minerals, fat and proteins. </a:t>
            </a:r>
          </a:p>
          <a:p>
            <a:pPr marL="342900" indent="-342900" algn="just">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The human body contains organic compounds such as lipids, proteins, carbohydrates and nucleic acids. </a:t>
            </a:r>
          </a:p>
          <a:p>
            <a:pPr marL="342900" indent="-342900" algn="just">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The lipids are important forms of storage fuel in addition to providing insulation of the body as a whole or essential component in the structure of plasma membranes, myelin and other membranes. Carbohydrates serve as a lesser form of fuel storage (400-500 </a:t>
            </a:r>
            <a:r>
              <a:rPr lang="en-US" sz="2400" dirty="0" err="1">
                <a:solidFill>
                  <a:schemeClr val="tx2"/>
                </a:solidFill>
                <a:latin typeface="Times New Roman" panose="02020603050405020304" pitchFamily="18" charset="0"/>
                <a:cs typeface="Times New Roman" panose="02020603050405020304" pitchFamily="18" charset="0"/>
              </a:rPr>
              <a:t>gms</a:t>
            </a:r>
            <a:r>
              <a:rPr lang="en-US" sz="2400" dirty="0">
                <a:solidFill>
                  <a:schemeClr val="tx2"/>
                </a:solidFill>
                <a:latin typeface="Times New Roman" panose="02020603050405020304" pitchFamily="18" charset="0"/>
                <a:cs typeface="Times New Roman" panose="02020603050405020304" pitchFamily="18" charset="0"/>
              </a:rPr>
              <a:t>).</a:t>
            </a:r>
          </a:p>
          <a:p>
            <a:pPr marL="342900" indent="-342900" algn="just">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Proteins serve as the structural basis for all enzymes, contractile muscle proteins, connective tissue, such as collagen and elastin and in addition as a fuel (about 15%), or precursor for carbohydrate in the process of gluconeogenesis. Ingested glucose is converted to glycogen and stored in the liver, muscle and adipose tissue.</a:t>
            </a:r>
          </a:p>
        </p:txBody>
      </p:sp>
    </p:spTree>
    <p:extLst>
      <p:ext uri="{BB962C8B-B14F-4D97-AF65-F5344CB8AC3E}">
        <p14:creationId xmlns:p14="http://schemas.microsoft.com/office/powerpoint/2010/main" val="487873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550153" y="688383"/>
            <a:ext cx="10663991" cy="38735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Elements in the Human Body</a:t>
            </a:r>
            <a:endPar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p:cNvSpPr/>
          <p:nvPr/>
        </p:nvSpPr>
        <p:spPr>
          <a:xfrm>
            <a:off x="858129" y="1351508"/>
            <a:ext cx="10048041" cy="461665"/>
          </a:xfrm>
          <a:prstGeom prst="rect">
            <a:avLst/>
          </a:prstGeom>
          <a:noFill/>
        </p:spPr>
        <p:txBody>
          <a:bodyPr wrap="square" rtlCol="0">
            <a:spAutoFit/>
          </a:bodyPr>
          <a:lstStyle/>
          <a:p>
            <a:pPr algn="just"/>
            <a:endParaRPr lang="en-US" sz="2400" dirty="0">
              <a:solidFill>
                <a:schemeClr val="tx2"/>
              </a:solidFill>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47FFD821-F2B0-8B23-A7D1-9A5626F3A185}"/>
              </a:ext>
            </a:extLst>
          </p:cNvPr>
          <p:cNvPicPr>
            <a:picLocks noChangeAspect="1"/>
          </p:cNvPicPr>
          <p:nvPr/>
        </p:nvPicPr>
        <p:blipFill>
          <a:blip r:embed="rId2"/>
          <a:stretch>
            <a:fillRect/>
          </a:stretch>
        </p:blipFill>
        <p:spPr>
          <a:xfrm>
            <a:off x="1514129" y="1351508"/>
            <a:ext cx="8736037" cy="5145625"/>
          </a:xfrm>
          <a:prstGeom prst="rect">
            <a:avLst/>
          </a:prstGeom>
        </p:spPr>
      </p:pic>
    </p:spTree>
    <p:extLst>
      <p:ext uri="{BB962C8B-B14F-4D97-AF65-F5344CB8AC3E}">
        <p14:creationId xmlns:p14="http://schemas.microsoft.com/office/powerpoint/2010/main" val="2219077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550153" y="688383"/>
            <a:ext cx="10663991" cy="38735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Components of Body System</a:t>
            </a:r>
            <a:endPar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p:cNvSpPr/>
          <p:nvPr/>
        </p:nvSpPr>
        <p:spPr>
          <a:xfrm>
            <a:off x="858129" y="1351508"/>
            <a:ext cx="10048041" cy="461665"/>
          </a:xfrm>
          <a:prstGeom prst="rect">
            <a:avLst/>
          </a:prstGeom>
          <a:noFill/>
        </p:spPr>
        <p:txBody>
          <a:bodyPr wrap="square" rtlCol="0">
            <a:spAutoFit/>
          </a:bodyPr>
          <a:lstStyle/>
          <a:p>
            <a:pPr algn="just"/>
            <a:endParaRPr lang="en-US" sz="2400" dirty="0">
              <a:solidFill>
                <a:schemeClr val="tx2"/>
              </a:solidFill>
              <a:latin typeface="Times New Roman" panose="02020603050405020304" pitchFamily="18" charset="0"/>
              <a:cs typeface="Times New Roman" panose="02020603050405020304" pitchFamily="18" charset="0"/>
            </a:endParaRPr>
          </a:p>
        </p:txBody>
      </p:sp>
      <p:sp>
        <p:nvSpPr>
          <p:cNvPr id="6" name="Rechthoek 2">
            <a:extLst>
              <a:ext uri="{FF2B5EF4-FFF2-40B4-BE49-F238E27FC236}">
                <a16:creationId xmlns:a16="http://schemas.microsoft.com/office/drawing/2014/main" id="{9CF62A8A-18F2-C774-430B-A05D802AE6CE}"/>
              </a:ext>
            </a:extLst>
          </p:cNvPr>
          <p:cNvSpPr/>
          <p:nvPr/>
        </p:nvSpPr>
        <p:spPr>
          <a:xfrm>
            <a:off x="954316" y="1828249"/>
            <a:ext cx="6063175" cy="2308324"/>
          </a:xfrm>
          <a:prstGeom prst="rect">
            <a:avLst/>
          </a:prstGeom>
          <a:noFill/>
        </p:spPr>
        <p:txBody>
          <a:bodyPr wrap="square" rtlCol="0">
            <a:spAutoFit/>
          </a:bodyPr>
          <a:lstStyle/>
          <a:p>
            <a:pPr marL="342900" indent="-342900" algn="just">
              <a:buFont typeface="Wingdings" panose="05000000000000000000" pitchFamily="2" charset="2"/>
              <a:buChar char="Ø"/>
            </a:pPr>
            <a:r>
              <a:rPr lang="en-US" sz="2400" b="1" dirty="0">
                <a:solidFill>
                  <a:schemeClr val="tx2"/>
                </a:solidFill>
                <a:latin typeface="Times New Roman" panose="02020603050405020304" pitchFamily="18" charset="0"/>
                <a:cs typeface="Times New Roman" panose="02020603050405020304" pitchFamily="18" charset="0"/>
              </a:rPr>
              <a:t>Circulation : </a:t>
            </a:r>
            <a:r>
              <a:rPr lang="en-US" sz="2400" dirty="0">
                <a:solidFill>
                  <a:schemeClr val="tx2"/>
                </a:solidFill>
                <a:latin typeface="Times New Roman" panose="02020603050405020304" pitchFamily="18" charset="0"/>
                <a:cs typeface="Times New Roman" panose="02020603050405020304" pitchFamily="18" charset="0"/>
              </a:rPr>
              <a:t>Heart, blood vessels, blood.</a:t>
            </a:r>
          </a:p>
          <a:p>
            <a:pPr marL="342900" indent="-342900" algn="just">
              <a:buFont typeface="Wingdings" panose="05000000000000000000" pitchFamily="2" charset="2"/>
              <a:buChar char="Ø"/>
            </a:pPr>
            <a:endParaRPr lang="en-US" sz="2400" dirty="0">
              <a:solidFill>
                <a:schemeClr val="tx2"/>
              </a:solidFill>
              <a:latin typeface="Times New Roman" panose="02020603050405020304" pitchFamily="18" charset="0"/>
              <a:cs typeface="Times New Roman" panose="02020603050405020304" pitchFamily="18" charset="0"/>
            </a:endParaRPr>
          </a:p>
          <a:p>
            <a:pPr algn="just"/>
            <a:endParaRPr lang="en-US" sz="2400" dirty="0">
              <a:solidFill>
                <a:schemeClr val="tx2"/>
              </a:solidFill>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Transport materials from one part to another, defends against disease. </a:t>
            </a:r>
          </a:p>
          <a:p>
            <a:pPr algn="just"/>
            <a:endParaRPr lang="en-US" sz="2400" dirty="0">
              <a:solidFill>
                <a:schemeClr val="tx2"/>
              </a:solidFill>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91B37B5D-EEA4-4819-8CFB-80333E2B725C}"/>
              </a:ext>
            </a:extLst>
          </p:cNvPr>
          <p:cNvPicPr>
            <a:picLocks noChangeAspect="1"/>
          </p:cNvPicPr>
          <p:nvPr/>
        </p:nvPicPr>
        <p:blipFill>
          <a:blip r:embed="rId2"/>
          <a:stretch>
            <a:fillRect/>
          </a:stretch>
        </p:blipFill>
        <p:spPr>
          <a:xfrm>
            <a:off x="8206097" y="1351507"/>
            <a:ext cx="1918767" cy="4524315"/>
          </a:xfrm>
          <a:prstGeom prst="rect">
            <a:avLst/>
          </a:prstGeom>
        </p:spPr>
      </p:pic>
      <p:sp>
        <p:nvSpPr>
          <p:cNvPr id="8" name="Rechthoek 2">
            <a:extLst>
              <a:ext uri="{FF2B5EF4-FFF2-40B4-BE49-F238E27FC236}">
                <a16:creationId xmlns:a16="http://schemas.microsoft.com/office/drawing/2014/main" id="{468600D6-4B15-6C6F-B1D5-848E94996925}"/>
              </a:ext>
            </a:extLst>
          </p:cNvPr>
          <p:cNvSpPr/>
          <p:nvPr/>
        </p:nvSpPr>
        <p:spPr>
          <a:xfrm>
            <a:off x="7800913" y="6008462"/>
            <a:ext cx="2729133" cy="830997"/>
          </a:xfrm>
          <a:prstGeom prst="rect">
            <a:avLst/>
          </a:prstGeom>
          <a:noFill/>
        </p:spPr>
        <p:txBody>
          <a:bodyPr wrap="square" rtlCol="0">
            <a:spAutoFit/>
          </a:bodyPr>
          <a:lstStyle/>
          <a:p>
            <a:pPr algn="just"/>
            <a:r>
              <a:rPr lang="en-US" sz="2400" b="1" dirty="0">
                <a:solidFill>
                  <a:schemeClr val="tx2"/>
                </a:solidFill>
                <a:latin typeface="Times New Roman" panose="02020603050405020304" pitchFamily="18" charset="0"/>
                <a:cs typeface="Times New Roman" panose="02020603050405020304" pitchFamily="18" charset="0"/>
              </a:rPr>
              <a:t>Circulation system</a:t>
            </a:r>
            <a:endParaRPr lang="en-US" sz="2400" dirty="0">
              <a:solidFill>
                <a:schemeClr val="tx2"/>
              </a:solidFill>
              <a:latin typeface="Times New Roman" panose="02020603050405020304" pitchFamily="18" charset="0"/>
              <a:cs typeface="Times New Roman" panose="02020603050405020304" pitchFamily="18" charset="0"/>
            </a:endParaRPr>
          </a:p>
          <a:p>
            <a:pPr algn="just"/>
            <a:endParaRPr lang="en-US" sz="2400"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21729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550153" y="688383"/>
            <a:ext cx="10663991" cy="38735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Components of Body System</a:t>
            </a:r>
            <a:endPar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p:cNvSpPr/>
          <p:nvPr/>
        </p:nvSpPr>
        <p:spPr>
          <a:xfrm>
            <a:off x="858129" y="1351508"/>
            <a:ext cx="10048041" cy="461665"/>
          </a:xfrm>
          <a:prstGeom prst="rect">
            <a:avLst/>
          </a:prstGeom>
          <a:noFill/>
        </p:spPr>
        <p:txBody>
          <a:bodyPr wrap="square" rtlCol="0">
            <a:spAutoFit/>
          </a:bodyPr>
          <a:lstStyle/>
          <a:p>
            <a:pPr algn="just"/>
            <a:endParaRPr lang="en-US" sz="2400" dirty="0">
              <a:solidFill>
                <a:schemeClr val="tx2"/>
              </a:solidFill>
              <a:latin typeface="Times New Roman" panose="02020603050405020304" pitchFamily="18" charset="0"/>
              <a:cs typeface="Times New Roman" panose="02020603050405020304" pitchFamily="18" charset="0"/>
            </a:endParaRPr>
          </a:p>
        </p:txBody>
      </p:sp>
      <p:sp>
        <p:nvSpPr>
          <p:cNvPr id="6" name="Rechthoek 2">
            <a:extLst>
              <a:ext uri="{FF2B5EF4-FFF2-40B4-BE49-F238E27FC236}">
                <a16:creationId xmlns:a16="http://schemas.microsoft.com/office/drawing/2014/main" id="{9CF62A8A-18F2-C774-430B-A05D802AE6CE}"/>
              </a:ext>
            </a:extLst>
          </p:cNvPr>
          <p:cNvSpPr/>
          <p:nvPr/>
        </p:nvSpPr>
        <p:spPr>
          <a:xfrm>
            <a:off x="858130" y="1351508"/>
            <a:ext cx="7076048" cy="3785652"/>
          </a:xfrm>
          <a:prstGeom prst="rect">
            <a:avLst/>
          </a:prstGeom>
          <a:noFill/>
        </p:spPr>
        <p:txBody>
          <a:bodyPr wrap="square" rtlCol="0">
            <a:spAutoFit/>
          </a:bodyPr>
          <a:lstStyle/>
          <a:p>
            <a:pPr algn="just"/>
            <a:endParaRPr lang="en-US" sz="2400" dirty="0">
              <a:solidFill>
                <a:schemeClr val="tx2"/>
              </a:solidFill>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r>
              <a:rPr lang="en-US" sz="2400" b="1" dirty="0">
                <a:solidFill>
                  <a:schemeClr val="tx2"/>
                </a:solidFill>
                <a:latin typeface="Times New Roman" panose="02020603050405020304" pitchFamily="18" charset="0"/>
                <a:cs typeface="Times New Roman" panose="02020603050405020304" pitchFamily="18" charset="0"/>
              </a:rPr>
              <a:t>Digestive system:  </a:t>
            </a:r>
            <a:r>
              <a:rPr lang="en-US" sz="2400" dirty="0">
                <a:solidFill>
                  <a:schemeClr val="tx2"/>
                </a:solidFill>
                <a:latin typeface="Times New Roman" panose="02020603050405020304" pitchFamily="18" charset="0"/>
                <a:cs typeface="Times New Roman" panose="02020603050405020304" pitchFamily="18" charset="0"/>
              </a:rPr>
              <a:t>Mouth, pharynx, esophagus, stomach, small and large intestine, salivary glands, pancreas liver, and gallbladder.</a:t>
            </a:r>
          </a:p>
          <a:p>
            <a:pPr marL="342900" indent="-342900" algn="just">
              <a:buFont typeface="Wingdings" panose="05000000000000000000" pitchFamily="2" charset="2"/>
              <a:buChar char="Ø"/>
            </a:pPr>
            <a:endParaRPr lang="en-US" sz="2400" dirty="0">
              <a:solidFill>
                <a:schemeClr val="tx2"/>
              </a:solidFill>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Ingests and digests food, absorbs nutrients into blood.</a:t>
            </a:r>
          </a:p>
          <a:p>
            <a:pPr marL="342900" indent="-342900" algn="just">
              <a:buFont typeface="Wingdings" panose="05000000000000000000" pitchFamily="2" charset="2"/>
              <a:buChar char="Ø"/>
            </a:pPr>
            <a:endParaRPr lang="en-US" sz="2400" dirty="0">
              <a:solidFill>
                <a:schemeClr val="tx2"/>
              </a:solidFill>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endParaRPr lang="en-US" sz="2400" dirty="0">
              <a:solidFill>
                <a:schemeClr val="tx2"/>
              </a:solidFill>
              <a:latin typeface="Times New Roman" panose="02020603050405020304" pitchFamily="18" charset="0"/>
              <a:cs typeface="Times New Roman" panose="02020603050405020304" pitchFamily="18" charset="0"/>
            </a:endParaRPr>
          </a:p>
          <a:p>
            <a:pPr algn="just"/>
            <a:endParaRPr lang="en-US" sz="2400" dirty="0">
              <a:solidFill>
                <a:schemeClr val="tx2"/>
              </a:solidFill>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6817EFB9-8A85-73D5-E289-7029BC8645E2}"/>
              </a:ext>
            </a:extLst>
          </p:cNvPr>
          <p:cNvPicPr>
            <a:picLocks noChangeAspect="1"/>
          </p:cNvPicPr>
          <p:nvPr/>
        </p:nvPicPr>
        <p:blipFill>
          <a:blip r:embed="rId2"/>
          <a:stretch>
            <a:fillRect/>
          </a:stretch>
        </p:blipFill>
        <p:spPr>
          <a:xfrm>
            <a:off x="8581974" y="1351508"/>
            <a:ext cx="1676400" cy="4514850"/>
          </a:xfrm>
          <a:prstGeom prst="rect">
            <a:avLst/>
          </a:prstGeom>
        </p:spPr>
      </p:pic>
      <p:sp>
        <p:nvSpPr>
          <p:cNvPr id="9" name="Rechthoek 2">
            <a:extLst>
              <a:ext uri="{FF2B5EF4-FFF2-40B4-BE49-F238E27FC236}">
                <a16:creationId xmlns:a16="http://schemas.microsoft.com/office/drawing/2014/main" id="{C521B824-9E53-33B8-5464-1043E5479990}"/>
              </a:ext>
            </a:extLst>
          </p:cNvPr>
          <p:cNvSpPr/>
          <p:nvPr/>
        </p:nvSpPr>
        <p:spPr>
          <a:xfrm>
            <a:off x="8145193" y="5911300"/>
            <a:ext cx="2549961" cy="461665"/>
          </a:xfrm>
          <a:prstGeom prst="rect">
            <a:avLst/>
          </a:prstGeom>
          <a:noFill/>
        </p:spPr>
        <p:txBody>
          <a:bodyPr wrap="square" rtlCol="0">
            <a:spAutoFit/>
          </a:bodyPr>
          <a:lstStyle/>
          <a:p>
            <a:pPr algn="just"/>
            <a:r>
              <a:rPr lang="en-US" sz="2400" b="1" dirty="0">
                <a:solidFill>
                  <a:schemeClr val="tx2"/>
                </a:solidFill>
                <a:latin typeface="Times New Roman" panose="02020603050405020304" pitchFamily="18" charset="0"/>
                <a:cs typeface="Times New Roman" panose="02020603050405020304" pitchFamily="18" charset="0"/>
              </a:rPr>
              <a:t>Digestive system</a:t>
            </a:r>
            <a:endParaRPr lang="en-US" sz="2400"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00530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550153" y="688383"/>
            <a:ext cx="10663991" cy="38735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Components of Body System</a:t>
            </a:r>
            <a:endPar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p:cNvSpPr/>
          <p:nvPr/>
        </p:nvSpPr>
        <p:spPr>
          <a:xfrm>
            <a:off x="858129" y="1351508"/>
            <a:ext cx="10048041" cy="461665"/>
          </a:xfrm>
          <a:prstGeom prst="rect">
            <a:avLst/>
          </a:prstGeom>
          <a:noFill/>
        </p:spPr>
        <p:txBody>
          <a:bodyPr wrap="square" rtlCol="0">
            <a:spAutoFit/>
          </a:bodyPr>
          <a:lstStyle/>
          <a:p>
            <a:pPr algn="just"/>
            <a:endParaRPr lang="en-US" sz="2400" dirty="0">
              <a:solidFill>
                <a:schemeClr val="tx2"/>
              </a:solidFill>
              <a:latin typeface="Times New Roman" panose="02020603050405020304" pitchFamily="18" charset="0"/>
              <a:cs typeface="Times New Roman" panose="02020603050405020304" pitchFamily="18" charset="0"/>
            </a:endParaRPr>
          </a:p>
        </p:txBody>
      </p:sp>
      <p:sp>
        <p:nvSpPr>
          <p:cNvPr id="6" name="Rechthoek 2">
            <a:extLst>
              <a:ext uri="{FF2B5EF4-FFF2-40B4-BE49-F238E27FC236}">
                <a16:creationId xmlns:a16="http://schemas.microsoft.com/office/drawing/2014/main" id="{9CF62A8A-18F2-C774-430B-A05D802AE6CE}"/>
              </a:ext>
            </a:extLst>
          </p:cNvPr>
          <p:cNvSpPr/>
          <p:nvPr/>
        </p:nvSpPr>
        <p:spPr>
          <a:xfrm>
            <a:off x="858129" y="1720840"/>
            <a:ext cx="6330461" cy="3785652"/>
          </a:xfrm>
          <a:prstGeom prst="rect">
            <a:avLst/>
          </a:prstGeom>
          <a:noFill/>
        </p:spPr>
        <p:txBody>
          <a:bodyPr wrap="square" rtlCol="0">
            <a:spAutoFit/>
          </a:bodyPr>
          <a:lstStyle/>
          <a:p>
            <a:pPr marL="342900" indent="-342900" algn="just">
              <a:buFont typeface="Wingdings" panose="05000000000000000000" pitchFamily="2" charset="2"/>
              <a:buChar char="Ø"/>
            </a:pPr>
            <a:r>
              <a:rPr lang="en-US" sz="2400" b="1" dirty="0">
                <a:solidFill>
                  <a:schemeClr val="tx2"/>
                </a:solidFill>
                <a:latin typeface="Times New Roman" panose="02020603050405020304" pitchFamily="18" charset="0"/>
                <a:cs typeface="Times New Roman" panose="02020603050405020304" pitchFamily="18" charset="0"/>
              </a:rPr>
              <a:t>Respiratory system: </a:t>
            </a:r>
            <a:r>
              <a:rPr lang="en-US" sz="2400" dirty="0">
                <a:solidFill>
                  <a:schemeClr val="tx2"/>
                </a:solidFill>
                <a:latin typeface="Times New Roman" panose="02020603050405020304" pitchFamily="18" charset="0"/>
                <a:cs typeface="Times New Roman" panose="02020603050405020304" pitchFamily="18" charset="0"/>
              </a:rPr>
              <a:t>Nose, pharynx, larynx, trachea, bronchi, lungs.</a:t>
            </a:r>
          </a:p>
          <a:p>
            <a:pPr marL="342900" indent="-342900" algn="just">
              <a:buFont typeface="Wingdings" panose="05000000000000000000" pitchFamily="2" charset="2"/>
              <a:buChar char="Ø"/>
            </a:pPr>
            <a:endParaRPr lang="en-US" sz="2400" dirty="0">
              <a:solidFill>
                <a:schemeClr val="tx2"/>
              </a:solidFill>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Exchanges gases between blood and external environment.</a:t>
            </a:r>
          </a:p>
          <a:p>
            <a:pPr marL="342900" indent="-342900" algn="just">
              <a:buFont typeface="Wingdings" panose="05000000000000000000" pitchFamily="2" charset="2"/>
              <a:buChar char="Ø"/>
            </a:pPr>
            <a:endParaRPr lang="en-US" sz="2400" dirty="0">
              <a:solidFill>
                <a:schemeClr val="tx2"/>
              </a:solidFill>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endParaRPr lang="en-US" sz="2400" dirty="0">
              <a:solidFill>
                <a:schemeClr val="tx2"/>
              </a:solidFill>
              <a:latin typeface="Times New Roman" panose="02020603050405020304" pitchFamily="18" charset="0"/>
              <a:cs typeface="Times New Roman" panose="02020603050405020304" pitchFamily="18" charset="0"/>
            </a:endParaRPr>
          </a:p>
          <a:p>
            <a:pPr algn="just"/>
            <a:endParaRPr lang="en-US" sz="2400" dirty="0">
              <a:solidFill>
                <a:schemeClr val="tx2"/>
              </a:solidFill>
              <a:latin typeface="Times New Roman" panose="02020603050405020304" pitchFamily="18" charset="0"/>
              <a:cs typeface="Times New Roman" panose="02020603050405020304" pitchFamily="18" charset="0"/>
            </a:endParaRPr>
          </a:p>
          <a:p>
            <a:pPr algn="just"/>
            <a:endParaRPr lang="en-US" sz="2400" dirty="0">
              <a:solidFill>
                <a:schemeClr val="tx2"/>
              </a:solidFill>
              <a:latin typeface="Times New Roman" panose="02020603050405020304" pitchFamily="18" charset="0"/>
              <a:cs typeface="Times New Roman" panose="02020603050405020304" pitchFamily="18" charset="0"/>
            </a:endParaRPr>
          </a:p>
          <a:p>
            <a:pPr algn="just"/>
            <a:endParaRPr lang="en-US" sz="2400" dirty="0">
              <a:solidFill>
                <a:schemeClr val="tx2"/>
              </a:solidFill>
              <a:latin typeface="Times New Roman" panose="02020603050405020304" pitchFamily="18" charset="0"/>
              <a:cs typeface="Times New Roman" panose="02020603050405020304" pitchFamily="18" charset="0"/>
            </a:endParaRPr>
          </a:p>
        </p:txBody>
      </p:sp>
      <p:sp>
        <p:nvSpPr>
          <p:cNvPr id="8" name="Rechthoek 2">
            <a:extLst>
              <a:ext uri="{FF2B5EF4-FFF2-40B4-BE49-F238E27FC236}">
                <a16:creationId xmlns:a16="http://schemas.microsoft.com/office/drawing/2014/main" id="{468600D6-4B15-6C6F-B1D5-848E94996925}"/>
              </a:ext>
            </a:extLst>
          </p:cNvPr>
          <p:cNvSpPr/>
          <p:nvPr/>
        </p:nvSpPr>
        <p:spPr>
          <a:xfrm>
            <a:off x="7540516" y="5884958"/>
            <a:ext cx="2729133" cy="461665"/>
          </a:xfrm>
          <a:prstGeom prst="rect">
            <a:avLst/>
          </a:prstGeom>
          <a:noFill/>
        </p:spPr>
        <p:txBody>
          <a:bodyPr wrap="square" rtlCol="0">
            <a:spAutoFit/>
          </a:bodyPr>
          <a:lstStyle/>
          <a:p>
            <a:pPr algn="just"/>
            <a:r>
              <a:rPr lang="en-US" sz="2400" b="1" dirty="0">
                <a:solidFill>
                  <a:schemeClr val="tx2"/>
                </a:solidFill>
                <a:latin typeface="Times New Roman" panose="02020603050405020304" pitchFamily="18" charset="0"/>
                <a:cs typeface="Times New Roman" panose="02020603050405020304" pitchFamily="18" charset="0"/>
              </a:rPr>
              <a:t>Respiratory system</a:t>
            </a:r>
            <a:endParaRPr lang="en-US" sz="2400" dirty="0">
              <a:solidFill>
                <a:schemeClr val="tx2"/>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94EA46B2-6222-4403-A182-B2E77C75947B}"/>
              </a:ext>
            </a:extLst>
          </p:cNvPr>
          <p:cNvPicPr>
            <a:picLocks noChangeAspect="1"/>
          </p:cNvPicPr>
          <p:nvPr/>
        </p:nvPicPr>
        <p:blipFill>
          <a:blip r:embed="rId2"/>
          <a:stretch>
            <a:fillRect/>
          </a:stretch>
        </p:blipFill>
        <p:spPr>
          <a:xfrm>
            <a:off x="7904539" y="1351508"/>
            <a:ext cx="2001088" cy="4257675"/>
          </a:xfrm>
          <a:prstGeom prst="rect">
            <a:avLst/>
          </a:prstGeom>
        </p:spPr>
      </p:pic>
    </p:spTree>
    <p:extLst>
      <p:ext uri="{BB962C8B-B14F-4D97-AF65-F5344CB8AC3E}">
        <p14:creationId xmlns:p14="http://schemas.microsoft.com/office/powerpoint/2010/main" val="29293665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970961" y="366837"/>
            <a:ext cx="10663991" cy="38735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Introduction</a:t>
            </a:r>
            <a:endParaRPr lang="en-GB" sz="4000"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p:cNvSpPr/>
          <p:nvPr/>
        </p:nvSpPr>
        <p:spPr>
          <a:xfrm>
            <a:off x="3316848" y="1103868"/>
            <a:ext cx="7589322" cy="2677656"/>
          </a:xfrm>
          <a:prstGeom prst="rect">
            <a:avLst/>
          </a:prstGeom>
          <a:noFill/>
        </p:spPr>
        <p:txBody>
          <a:bodyPr wrap="square" rtlCol="0">
            <a:spAutoFit/>
          </a:bodyPr>
          <a:lstStyle/>
          <a:p>
            <a:pPr marL="342900" indent="-342900" algn="just">
              <a:buFont typeface="Wingdings" panose="05000000000000000000" pitchFamily="2" charset="2"/>
              <a:buChar char="Ø"/>
            </a:pPr>
            <a:r>
              <a:rPr lang="en-US" sz="2400" b="1" dirty="0">
                <a:solidFill>
                  <a:schemeClr val="tx2"/>
                </a:solidFill>
                <a:latin typeface="Times New Roman" panose="02020603050405020304" pitchFamily="18" charset="0"/>
                <a:cs typeface="Times New Roman" panose="02020603050405020304" pitchFamily="18" charset="0"/>
              </a:rPr>
              <a:t>Physiology</a:t>
            </a:r>
            <a:r>
              <a:rPr lang="en-US" sz="2400" dirty="0">
                <a:solidFill>
                  <a:schemeClr val="tx2"/>
                </a:solidFill>
                <a:latin typeface="Times New Roman" panose="02020603050405020304" pitchFamily="18" charset="0"/>
                <a:cs typeface="Times New Roman" panose="02020603050405020304" pitchFamily="18" charset="0"/>
              </a:rPr>
              <a:t> tells us how the bodies of living organisms work. Physiology is based on the gross and microstructure. Both structure and function must be studied at all levels from the cellular to the molecular to the intact organism.</a:t>
            </a:r>
          </a:p>
          <a:p>
            <a:pPr marL="342900" indent="-342900" algn="just">
              <a:buFont typeface="Wingdings" panose="05000000000000000000" pitchFamily="2" charset="2"/>
              <a:buChar char="Ø"/>
            </a:pPr>
            <a:r>
              <a:rPr lang="en-US" sz="2400" b="1" dirty="0">
                <a:solidFill>
                  <a:schemeClr val="tx2"/>
                </a:solidFill>
                <a:latin typeface="Times New Roman" panose="02020603050405020304" pitchFamily="18" charset="0"/>
                <a:cs typeface="Times New Roman" panose="02020603050405020304" pitchFamily="18" charset="0"/>
              </a:rPr>
              <a:t>Physiology</a:t>
            </a:r>
            <a:r>
              <a:rPr lang="en-US" sz="2400" dirty="0">
                <a:solidFill>
                  <a:schemeClr val="tx2"/>
                </a:solidFill>
                <a:latin typeface="Times New Roman" panose="02020603050405020304" pitchFamily="18" charset="0"/>
                <a:cs typeface="Times New Roman" panose="02020603050405020304" pitchFamily="18" charset="0"/>
              </a:rPr>
              <a:t> is the study of the functions of living things. </a:t>
            </a:r>
          </a:p>
          <a:p>
            <a:pPr algn="just"/>
            <a:r>
              <a:rPr lang="en-GB" sz="2400" dirty="0">
                <a:solidFill>
                  <a:schemeClr val="tx2"/>
                </a:solidFill>
                <a:latin typeface="Times New Roman" panose="02020603050405020304" pitchFamily="18" charset="0"/>
                <a:cs typeface="Times New Roman" panose="02020603050405020304" pitchFamily="18" charset="0"/>
              </a:rPr>
              <a:t> </a:t>
            </a:r>
            <a:endParaRPr lang="en-GB" sz="2400" b="1" dirty="0">
              <a:solidFill>
                <a:schemeClr val="tx2"/>
              </a:solidFill>
              <a:latin typeface="Times New Roman" panose="02020603050405020304" pitchFamily="18" charset="0"/>
              <a:cs typeface="Times New Roman" panose="02020603050405020304" pitchFamily="18" charset="0"/>
            </a:endParaRPr>
          </a:p>
        </p:txBody>
      </p:sp>
      <p:sp>
        <p:nvSpPr>
          <p:cNvPr id="8" name="Tekstvak 7"/>
          <p:cNvSpPr txBox="1"/>
          <p:nvPr/>
        </p:nvSpPr>
        <p:spPr>
          <a:xfrm>
            <a:off x="1043000" y="1229678"/>
            <a:ext cx="1757212" cy="461665"/>
          </a:xfrm>
          <a:prstGeom prst="rect">
            <a:avLst/>
          </a:prstGeom>
          <a:noFill/>
        </p:spPr>
        <p:txBody>
          <a:bodyPr wrap="none" rtlCol="0">
            <a:spAutoFit/>
          </a:bodyPr>
          <a:lstStyle/>
          <a:p>
            <a:r>
              <a:rPr lang="en-GB" sz="2400" b="1" dirty="0">
                <a:solidFill>
                  <a:schemeClr val="tx2"/>
                </a:solidFill>
                <a:latin typeface="Times New Roman" panose="02020603050405020304" pitchFamily="18" charset="0"/>
                <a:cs typeface="Times New Roman" panose="02020603050405020304" pitchFamily="18" charset="0"/>
              </a:rPr>
              <a:t>Physiology?</a:t>
            </a:r>
          </a:p>
        </p:txBody>
      </p:sp>
      <p:pic>
        <p:nvPicPr>
          <p:cNvPr id="2" name="Content Placeholder 6">
            <a:extLst>
              <a:ext uri="{FF2B5EF4-FFF2-40B4-BE49-F238E27FC236}">
                <a16:creationId xmlns:a16="http://schemas.microsoft.com/office/drawing/2014/main" id="{7F7E7E6C-7CEF-718E-03EA-0B925B96EC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2726" y="3887683"/>
            <a:ext cx="8426548" cy="2752268"/>
          </a:xfrm>
          <a:prstGeom prst="rect">
            <a:avLst/>
          </a:prstGeom>
        </p:spPr>
      </p:pic>
    </p:spTree>
    <p:extLst>
      <p:ext uri="{BB962C8B-B14F-4D97-AF65-F5344CB8AC3E}">
        <p14:creationId xmlns:p14="http://schemas.microsoft.com/office/powerpoint/2010/main" val="1973508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550153" y="688383"/>
            <a:ext cx="10663991" cy="38735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Components of Body System</a:t>
            </a:r>
            <a:endPar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p:cNvSpPr/>
          <p:nvPr/>
        </p:nvSpPr>
        <p:spPr>
          <a:xfrm>
            <a:off x="858129" y="1351508"/>
            <a:ext cx="10048041" cy="461665"/>
          </a:xfrm>
          <a:prstGeom prst="rect">
            <a:avLst/>
          </a:prstGeom>
          <a:noFill/>
        </p:spPr>
        <p:txBody>
          <a:bodyPr wrap="square" rtlCol="0">
            <a:spAutoFit/>
          </a:bodyPr>
          <a:lstStyle/>
          <a:p>
            <a:pPr algn="just"/>
            <a:endParaRPr lang="en-US" sz="2400" dirty="0">
              <a:solidFill>
                <a:schemeClr val="tx2"/>
              </a:solidFill>
              <a:latin typeface="Times New Roman" panose="02020603050405020304" pitchFamily="18" charset="0"/>
              <a:cs typeface="Times New Roman" panose="02020603050405020304" pitchFamily="18" charset="0"/>
            </a:endParaRPr>
          </a:p>
        </p:txBody>
      </p:sp>
      <p:sp>
        <p:nvSpPr>
          <p:cNvPr id="6" name="Rechthoek 2">
            <a:extLst>
              <a:ext uri="{FF2B5EF4-FFF2-40B4-BE49-F238E27FC236}">
                <a16:creationId xmlns:a16="http://schemas.microsoft.com/office/drawing/2014/main" id="{9CF62A8A-18F2-C774-430B-A05D802AE6CE}"/>
              </a:ext>
            </a:extLst>
          </p:cNvPr>
          <p:cNvSpPr/>
          <p:nvPr/>
        </p:nvSpPr>
        <p:spPr>
          <a:xfrm>
            <a:off x="858129" y="1351508"/>
            <a:ext cx="6316393" cy="3785652"/>
          </a:xfrm>
          <a:prstGeom prst="rect">
            <a:avLst/>
          </a:prstGeom>
          <a:noFill/>
        </p:spPr>
        <p:txBody>
          <a:bodyPr wrap="square" rtlCol="0">
            <a:spAutoFit/>
          </a:bodyPr>
          <a:lstStyle/>
          <a:p>
            <a:pPr algn="just"/>
            <a:endParaRPr lang="en-US" sz="2400" dirty="0">
              <a:solidFill>
                <a:schemeClr val="tx2"/>
              </a:solidFill>
              <a:latin typeface="Times New Roman" panose="02020603050405020304" pitchFamily="18" charset="0"/>
              <a:cs typeface="Times New Roman" panose="02020603050405020304" pitchFamily="18" charset="0"/>
            </a:endParaRPr>
          </a:p>
          <a:p>
            <a:pPr algn="just"/>
            <a:endParaRPr lang="en-US" sz="2400" dirty="0">
              <a:solidFill>
                <a:schemeClr val="tx2"/>
              </a:solidFill>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r>
              <a:rPr lang="en-US" sz="2400" b="1" dirty="0">
                <a:solidFill>
                  <a:schemeClr val="tx2"/>
                </a:solidFill>
                <a:latin typeface="Times New Roman" panose="02020603050405020304" pitchFamily="18" charset="0"/>
                <a:cs typeface="Times New Roman" panose="02020603050405020304" pitchFamily="18" charset="0"/>
              </a:rPr>
              <a:t>Urinary system: </a:t>
            </a:r>
            <a:r>
              <a:rPr lang="en-US" sz="2400" dirty="0">
                <a:solidFill>
                  <a:schemeClr val="tx2"/>
                </a:solidFill>
                <a:latin typeface="Times New Roman" panose="02020603050405020304" pitchFamily="18" charset="0"/>
                <a:cs typeface="Times New Roman" panose="02020603050405020304" pitchFamily="18" charset="0"/>
              </a:rPr>
              <a:t>Kidneys, ureters, urinary bladder, urethra.</a:t>
            </a:r>
          </a:p>
          <a:p>
            <a:pPr algn="just"/>
            <a:endParaRPr lang="en-US" sz="2400" dirty="0">
              <a:solidFill>
                <a:schemeClr val="tx2"/>
              </a:solidFill>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Excretes metabolic wastes , regulates fluid balance and acid base balance.</a:t>
            </a:r>
          </a:p>
          <a:p>
            <a:pPr marL="342900" indent="-342900" algn="just">
              <a:buFont typeface="Wingdings" panose="05000000000000000000" pitchFamily="2" charset="2"/>
              <a:buChar char="Ø"/>
            </a:pPr>
            <a:endParaRPr lang="en-US" sz="2400" dirty="0">
              <a:solidFill>
                <a:schemeClr val="tx2"/>
              </a:solidFill>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endParaRPr lang="en-US" sz="2400" dirty="0">
              <a:solidFill>
                <a:schemeClr val="tx2"/>
              </a:solidFill>
              <a:latin typeface="Times New Roman" panose="02020603050405020304" pitchFamily="18" charset="0"/>
              <a:cs typeface="Times New Roman" panose="02020603050405020304" pitchFamily="18" charset="0"/>
            </a:endParaRPr>
          </a:p>
          <a:p>
            <a:pPr algn="just"/>
            <a:endParaRPr lang="en-US" sz="2400" dirty="0">
              <a:solidFill>
                <a:schemeClr val="tx2"/>
              </a:solidFill>
              <a:latin typeface="Times New Roman" panose="02020603050405020304" pitchFamily="18" charset="0"/>
              <a:cs typeface="Times New Roman" panose="02020603050405020304" pitchFamily="18" charset="0"/>
            </a:endParaRPr>
          </a:p>
        </p:txBody>
      </p:sp>
      <p:sp>
        <p:nvSpPr>
          <p:cNvPr id="9" name="Rechthoek 2">
            <a:extLst>
              <a:ext uri="{FF2B5EF4-FFF2-40B4-BE49-F238E27FC236}">
                <a16:creationId xmlns:a16="http://schemas.microsoft.com/office/drawing/2014/main" id="{C521B824-9E53-33B8-5464-1043E5479990}"/>
              </a:ext>
            </a:extLst>
          </p:cNvPr>
          <p:cNvSpPr/>
          <p:nvPr/>
        </p:nvSpPr>
        <p:spPr>
          <a:xfrm>
            <a:off x="8356209" y="5917490"/>
            <a:ext cx="2549961" cy="461665"/>
          </a:xfrm>
          <a:prstGeom prst="rect">
            <a:avLst/>
          </a:prstGeom>
          <a:noFill/>
        </p:spPr>
        <p:txBody>
          <a:bodyPr wrap="square" rtlCol="0">
            <a:spAutoFit/>
          </a:bodyPr>
          <a:lstStyle/>
          <a:p>
            <a:pPr algn="just"/>
            <a:r>
              <a:rPr lang="en-US" sz="2400" b="1" dirty="0">
                <a:solidFill>
                  <a:schemeClr val="tx2"/>
                </a:solidFill>
                <a:latin typeface="Times New Roman" panose="02020603050405020304" pitchFamily="18" charset="0"/>
                <a:cs typeface="Times New Roman" panose="02020603050405020304" pitchFamily="18" charset="0"/>
              </a:rPr>
              <a:t>Urinary system</a:t>
            </a:r>
            <a:endParaRPr lang="en-US" sz="2400" dirty="0">
              <a:solidFill>
                <a:schemeClr val="tx2"/>
              </a:solidFill>
              <a:latin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865D9E40-2C40-4678-FC89-EBA5C277EE6D}"/>
              </a:ext>
            </a:extLst>
          </p:cNvPr>
          <p:cNvPicPr>
            <a:picLocks noChangeAspect="1"/>
          </p:cNvPicPr>
          <p:nvPr/>
        </p:nvPicPr>
        <p:blipFill>
          <a:blip r:embed="rId2"/>
          <a:stretch>
            <a:fillRect/>
          </a:stretch>
        </p:blipFill>
        <p:spPr>
          <a:xfrm>
            <a:off x="8356209" y="1582340"/>
            <a:ext cx="2001089" cy="4257675"/>
          </a:xfrm>
          <a:prstGeom prst="rect">
            <a:avLst/>
          </a:prstGeom>
        </p:spPr>
      </p:pic>
    </p:spTree>
    <p:extLst>
      <p:ext uri="{BB962C8B-B14F-4D97-AF65-F5344CB8AC3E}">
        <p14:creationId xmlns:p14="http://schemas.microsoft.com/office/powerpoint/2010/main" val="4110438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550153" y="478845"/>
            <a:ext cx="10663991" cy="38735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Components of Body System</a:t>
            </a:r>
            <a:endPar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p:cNvSpPr/>
          <p:nvPr/>
        </p:nvSpPr>
        <p:spPr>
          <a:xfrm>
            <a:off x="858129" y="1351508"/>
            <a:ext cx="10048041" cy="461665"/>
          </a:xfrm>
          <a:prstGeom prst="rect">
            <a:avLst/>
          </a:prstGeom>
          <a:noFill/>
        </p:spPr>
        <p:txBody>
          <a:bodyPr wrap="square" rtlCol="0">
            <a:spAutoFit/>
          </a:bodyPr>
          <a:lstStyle/>
          <a:p>
            <a:pPr algn="just"/>
            <a:endParaRPr lang="en-US" sz="2400" dirty="0">
              <a:solidFill>
                <a:schemeClr val="tx2"/>
              </a:solidFill>
              <a:latin typeface="Times New Roman" panose="02020603050405020304" pitchFamily="18" charset="0"/>
              <a:cs typeface="Times New Roman" panose="02020603050405020304" pitchFamily="18" charset="0"/>
            </a:endParaRPr>
          </a:p>
        </p:txBody>
      </p:sp>
      <p:sp>
        <p:nvSpPr>
          <p:cNvPr id="6" name="Rechthoek 2">
            <a:extLst>
              <a:ext uri="{FF2B5EF4-FFF2-40B4-BE49-F238E27FC236}">
                <a16:creationId xmlns:a16="http://schemas.microsoft.com/office/drawing/2014/main" id="{9CF62A8A-18F2-C774-430B-A05D802AE6CE}"/>
              </a:ext>
            </a:extLst>
          </p:cNvPr>
          <p:cNvSpPr/>
          <p:nvPr/>
        </p:nvSpPr>
        <p:spPr>
          <a:xfrm>
            <a:off x="858129" y="1582340"/>
            <a:ext cx="4468722" cy="2308324"/>
          </a:xfrm>
          <a:prstGeom prst="rect">
            <a:avLst/>
          </a:prstGeom>
          <a:noFill/>
        </p:spPr>
        <p:txBody>
          <a:bodyPr wrap="square" rtlCol="0">
            <a:spAutoFit/>
          </a:bodyPr>
          <a:lstStyle/>
          <a:p>
            <a:pPr marL="342900" indent="-342900" algn="just">
              <a:buFont typeface="Wingdings" panose="05000000000000000000" pitchFamily="2" charset="2"/>
              <a:buChar char="Ø"/>
            </a:pPr>
            <a:r>
              <a:rPr lang="en-US" sz="2400" b="1" dirty="0">
                <a:solidFill>
                  <a:schemeClr val="tx2"/>
                </a:solidFill>
                <a:latin typeface="Times New Roman" panose="02020603050405020304" pitchFamily="18" charset="0"/>
                <a:cs typeface="Times New Roman" panose="02020603050405020304" pitchFamily="18" charset="0"/>
              </a:rPr>
              <a:t>Skeletal system: </a:t>
            </a:r>
            <a:r>
              <a:rPr lang="en-US" sz="2400" dirty="0">
                <a:solidFill>
                  <a:schemeClr val="tx2"/>
                </a:solidFill>
                <a:latin typeface="Times New Roman" panose="02020603050405020304" pitchFamily="18" charset="0"/>
                <a:cs typeface="Times New Roman" panose="02020603050405020304" pitchFamily="18" charset="0"/>
              </a:rPr>
              <a:t>Bones, cartilage, joints</a:t>
            </a:r>
          </a:p>
          <a:p>
            <a:pPr algn="just"/>
            <a:endParaRPr lang="en-US" sz="2400" dirty="0">
              <a:solidFill>
                <a:schemeClr val="tx2"/>
              </a:solidFill>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r>
              <a:rPr lang="en-US" sz="2400" b="1" dirty="0">
                <a:solidFill>
                  <a:schemeClr val="tx2"/>
                </a:solidFill>
                <a:latin typeface="Times New Roman" panose="02020603050405020304" pitchFamily="18" charset="0"/>
                <a:cs typeface="Times New Roman" panose="02020603050405020304" pitchFamily="18" charset="0"/>
              </a:rPr>
              <a:t>Muscle system : </a:t>
            </a:r>
            <a:r>
              <a:rPr lang="en-US" sz="2400" dirty="0">
                <a:solidFill>
                  <a:schemeClr val="tx2"/>
                </a:solidFill>
                <a:latin typeface="Times New Roman" panose="02020603050405020304" pitchFamily="18" charset="0"/>
                <a:cs typeface="Times New Roman" panose="02020603050405020304" pitchFamily="18" charset="0"/>
              </a:rPr>
              <a:t>Skeletal muscle</a:t>
            </a:r>
          </a:p>
          <a:p>
            <a:pPr algn="just"/>
            <a:endParaRPr lang="en-US" sz="2400" dirty="0">
              <a:solidFill>
                <a:schemeClr val="tx2"/>
              </a:solidFill>
              <a:latin typeface="Times New Roman" panose="02020603050405020304" pitchFamily="18" charset="0"/>
              <a:cs typeface="Times New Roman" panose="02020603050405020304" pitchFamily="18" charset="0"/>
            </a:endParaRPr>
          </a:p>
        </p:txBody>
      </p:sp>
      <p:sp>
        <p:nvSpPr>
          <p:cNvPr id="8" name="Rechthoek 2">
            <a:extLst>
              <a:ext uri="{FF2B5EF4-FFF2-40B4-BE49-F238E27FC236}">
                <a16:creationId xmlns:a16="http://schemas.microsoft.com/office/drawing/2014/main" id="{468600D6-4B15-6C6F-B1D5-848E94996925}"/>
              </a:ext>
            </a:extLst>
          </p:cNvPr>
          <p:cNvSpPr/>
          <p:nvPr/>
        </p:nvSpPr>
        <p:spPr>
          <a:xfrm>
            <a:off x="6096000" y="5917490"/>
            <a:ext cx="2729133" cy="461665"/>
          </a:xfrm>
          <a:prstGeom prst="rect">
            <a:avLst/>
          </a:prstGeom>
          <a:noFill/>
        </p:spPr>
        <p:txBody>
          <a:bodyPr wrap="square" rtlCol="0">
            <a:spAutoFit/>
          </a:bodyPr>
          <a:lstStyle/>
          <a:p>
            <a:pPr algn="just"/>
            <a:r>
              <a:rPr lang="en-US" sz="2400" b="1" dirty="0">
                <a:solidFill>
                  <a:schemeClr val="tx2"/>
                </a:solidFill>
                <a:latin typeface="Times New Roman" panose="02020603050405020304" pitchFamily="18" charset="0"/>
                <a:cs typeface="Times New Roman" panose="02020603050405020304" pitchFamily="18" charset="0"/>
              </a:rPr>
              <a:t>Skeletal system</a:t>
            </a:r>
            <a:endParaRPr lang="en-US" sz="2400" dirty="0">
              <a:solidFill>
                <a:schemeClr val="tx2"/>
              </a:solidFill>
              <a:latin typeface="Times New Roman" panose="02020603050405020304" pitchFamily="18" charset="0"/>
              <a:cs typeface="Times New Roman" panose="02020603050405020304" pitchFamily="18" charset="0"/>
            </a:endParaRPr>
          </a:p>
        </p:txBody>
      </p:sp>
      <p:sp>
        <p:nvSpPr>
          <p:cNvPr id="9" name="Rechthoek 2">
            <a:extLst>
              <a:ext uri="{FF2B5EF4-FFF2-40B4-BE49-F238E27FC236}">
                <a16:creationId xmlns:a16="http://schemas.microsoft.com/office/drawing/2014/main" id="{C521B824-9E53-33B8-5464-1043E5479990}"/>
              </a:ext>
            </a:extLst>
          </p:cNvPr>
          <p:cNvSpPr/>
          <p:nvPr/>
        </p:nvSpPr>
        <p:spPr>
          <a:xfrm>
            <a:off x="8356209" y="5917490"/>
            <a:ext cx="2549961" cy="461665"/>
          </a:xfrm>
          <a:prstGeom prst="rect">
            <a:avLst/>
          </a:prstGeom>
          <a:noFill/>
        </p:spPr>
        <p:txBody>
          <a:bodyPr wrap="square" rtlCol="0">
            <a:spAutoFit/>
          </a:bodyPr>
          <a:lstStyle/>
          <a:p>
            <a:pPr algn="just"/>
            <a:r>
              <a:rPr lang="en-US" sz="2400" b="1" dirty="0">
                <a:solidFill>
                  <a:schemeClr val="tx2"/>
                </a:solidFill>
                <a:latin typeface="Times New Roman" panose="02020603050405020304" pitchFamily="18" charset="0"/>
                <a:cs typeface="Times New Roman" panose="02020603050405020304" pitchFamily="18" charset="0"/>
              </a:rPr>
              <a:t>Muscle system </a:t>
            </a:r>
            <a:endParaRPr lang="en-US" sz="2400" dirty="0">
              <a:solidFill>
                <a:schemeClr val="tx2"/>
              </a:solidFill>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4ABE1D33-9650-E667-0E5C-7B061C8D9C62}"/>
              </a:ext>
            </a:extLst>
          </p:cNvPr>
          <p:cNvPicPr>
            <a:picLocks noChangeAspect="1"/>
          </p:cNvPicPr>
          <p:nvPr/>
        </p:nvPicPr>
        <p:blipFill>
          <a:blip r:embed="rId2"/>
          <a:stretch>
            <a:fillRect/>
          </a:stretch>
        </p:blipFill>
        <p:spPr>
          <a:xfrm>
            <a:off x="6096000" y="1296337"/>
            <a:ext cx="1987120" cy="4400549"/>
          </a:xfrm>
          <a:prstGeom prst="rect">
            <a:avLst/>
          </a:prstGeom>
        </p:spPr>
      </p:pic>
      <p:pic>
        <p:nvPicPr>
          <p:cNvPr id="10" name="Picture 9">
            <a:extLst>
              <a:ext uri="{FF2B5EF4-FFF2-40B4-BE49-F238E27FC236}">
                <a16:creationId xmlns:a16="http://schemas.microsoft.com/office/drawing/2014/main" id="{C888EA77-BE79-8289-969E-408409082DA8}"/>
              </a:ext>
            </a:extLst>
          </p:cNvPr>
          <p:cNvPicPr>
            <a:picLocks noChangeAspect="1"/>
          </p:cNvPicPr>
          <p:nvPr/>
        </p:nvPicPr>
        <p:blipFill>
          <a:blip r:embed="rId3"/>
          <a:stretch>
            <a:fillRect/>
          </a:stretch>
        </p:blipFill>
        <p:spPr>
          <a:xfrm>
            <a:off x="8542819" y="1296336"/>
            <a:ext cx="1831950" cy="4400550"/>
          </a:xfrm>
          <a:prstGeom prst="rect">
            <a:avLst/>
          </a:prstGeom>
        </p:spPr>
      </p:pic>
    </p:spTree>
    <p:extLst>
      <p:ext uri="{BB962C8B-B14F-4D97-AF65-F5344CB8AC3E}">
        <p14:creationId xmlns:p14="http://schemas.microsoft.com/office/powerpoint/2010/main" val="31511820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8" grpId="0"/>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550153" y="478845"/>
            <a:ext cx="10663991" cy="38735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Components of Body System</a:t>
            </a:r>
            <a:endPar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p:cNvSpPr/>
          <p:nvPr/>
        </p:nvSpPr>
        <p:spPr>
          <a:xfrm>
            <a:off x="858129" y="1351508"/>
            <a:ext cx="10048041" cy="461665"/>
          </a:xfrm>
          <a:prstGeom prst="rect">
            <a:avLst/>
          </a:prstGeom>
          <a:noFill/>
        </p:spPr>
        <p:txBody>
          <a:bodyPr wrap="square" rtlCol="0">
            <a:spAutoFit/>
          </a:bodyPr>
          <a:lstStyle/>
          <a:p>
            <a:pPr algn="just"/>
            <a:endParaRPr lang="en-US" sz="2400" dirty="0">
              <a:solidFill>
                <a:schemeClr val="tx2"/>
              </a:solidFill>
              <a:latin typeface="Times New Roman" panose="02020603050405020304" pitchFamily="18" charset="0"/>
              <a:cs typeface="Times New Roman" panose="02020603050405020304" pitchFamily="18" charset="0"/>
            </a:endParaRPr>
          </a:p>
        </p:txBody>
      </p:sp>
      <p:sp>
        <p:nvSpPr>
          <p:cNvPr id="6" name="Rechthoek 2">
            <a:extLst>
              <a:ext uri="{FF2B5EF4-FFF2-40B4-BE49-F238E27FC236}">
                <a16:creationId xmlns:a16="http://schemas.microsoft.com/office/drawing/2014/main" id="{9CF62A8A-18F2-C774-430B-A05D802AE6CE}"/>
              </a:ext>
            </a:extLst>
          </p:cNvPr>
          <p:cNvSpPr/>
          <p:nvPr/>
        </p:nvSpPr>
        <p:spPr>
          <a:xfrm>
            <a:off x="858130" y="1351508"/>
            <a:ext cx="4468722" cy="4524315"/>
          </a:xfrm>
          <a:prstGeom prst="rect">
            <a:avLst/>
          </a:prstGeom>
          <a:noFill/>
        </p:spPr>
        <p:txBody>
          <a:bodyPr wrap="square" rtlCol="0">
            <a:spAutoFit/>
          </a:bodyPr>
          <a:lstStyle/>
          <a:p>
            <a:pPr marL="342900" indent="-342900" algn="just">
              <a:buFont typeface="Wingdings" panose="05000000000000000000" pitchFamily="2" charset="2"/>
              <a:buChar char="Ø"/>
            </a:pPr>
            <a:r>
              <a:rPr lang="en-US" sz="2400" b="1" dirty="0">
                <a:solidFill>
                  <a:schemeClr val="tx2"/>
                </a:solidFill>
                <a:latin typeface="Times New Roman" panose="02020603050405020304" pitchFamily="18" charset="0"/>
                <a:cs typeface="Times New Roman" panose="02020603050405020304" pitchFamily="18" charset="0"/>
              </a:rPr>
              <a:t>Integumentary system : </a:t>
            </a:r>
            <a:r>
              <a:rPr lang="en-US" sz="2400" dirty="0">
                <a:solidFill>
                  <a:schemeClr val="tx2"/>
                </a:solidFill>
                <a:latin typeface="Times New Roman" panose="02020603050405020304" pitchFamily="18" charset="0"/>
                <a:cs typeface="Times New Roman" panose="02020603050405020304" pitchFamily="18" charset="0"/>
              </a:rPr>
              <a:t>Skin, hair, nails</a:t>
            </a:r>
          </a:p>
          <a:p>
            <a:pPr algn="just"/>
            <a:endParaRPr lang="en-US" sz="2400" dirty="0">
              <a:solidFill>
                <a:schemeClr val="tx2"/>
              </a:solidFill>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r>
              <a:rPr lang="en-US" sz="2400" b="1" dirty="0">
                <a:solidFill>
                  <a:schemeClr val="tx2"/>
                </a:solidFill>
                <a:latin typeface="Times New Roman" panose="02020603050405020304" pitchFamily="18" charset="0"/>
                <a:cs typeface="Times New Roman" panose="02020603050405020304" pitchFamily="18" charset="0"/>
              </a:rPr>
              <a:t>Immune system : </a:t>
            </a:r>
            <a:r>
              <a:rPr lang="en-US" sz="2400" dirty="0">
                <a:solidFill>
                  <a:schemeClr val="tx2"/>
                </a:solidFill>
                <a:latin typeface="Times New Roman" panose="02020603050405020304" pitchFamily="18" charset="0"/>
                <a:cs typeface="Times New Roman" panose="02020603050405020304" pitchFamily="18" charset="0"/>
              </a:rPr>
              <a:t>Leukocytes, thymus, bone marrow, tonsils, adenoids, lymph nodes, spleen, appendix, gut-associated lymphoid tissue, skin-associated lymphoid tissue </a:t>
            </a:r>
            <a:r>
              <a:rPr lang="en-US" sz="2400" dirty="0" err="1">
                <a:solidFill>
                  <a:schemeClr val="tx2"/>
                </a:solidFill>
                <a:latin typeface="Times New Roman" panose="02020603050405020304" pitchFamily="18" charset="0"/>
                <a:cs typeface="Times New Roman" panose="02020603050405020304" pitchFamily="18" charset="0"/>
              </a:rPr>
              <a:t>muscosa</a:t>
            </a:r>
            <a:r>
              <a:rPr lang="en-US" sz="2400" dirty="0">
                <a:solidFill>
                  <a:schemeClr val="tx2"/>
                </a:solidFill>
                <a:latin typeface="Times New Roman" panose="02020603050405020304" pitchFamily="18" charset="0"/>
                <a:cs typeface="Times New Roman" panose="02020603050405020304" pitchFamily="18" charset="0"/>
              </a:rPr>
              <a:t> associated lymphoid tissue</a:t>
            </a:r>
          </a:p>
          <a:p>
            <a:pPr algn="just"/>
            <a:endParaRPr lang="en-US" sz="2400" dirty="0">
              <a:solidFill>
                <a:schemeClr val="tx2"/>
              </a:solidFill>
              <a:latin typeface="Times New Roman" panose="02020603050405020304" pitchFamily="18" charset="0"/>
              <a:cs typeface="Times New Roman" panose="02020603050405020304" pitchFamily="18" charset="0"/>
            </a:endParaRPr>
          </a:p>
        </p:txBody>
      </p:sp>
      <p:sp>
        <p:nvSpPr>
          <p:cNvPr id="8" name="Rechthoek 2">
            <a:extLst>
              <a:ext uri="{FF2B5EF4-FFF2-40B4-BE49-F238E27FC236}">
                <a16:creationId xmlns:a16="http://schemas.microsoft.com/office/drawing/2014/main" id="{468600D6-4B15-6C6F-B1D5-848E94996925}"/>
              </a:ext>
            </a:extLst>
          </p:cNvPr>
          <p:cNvSpPr/>
          <p:nvPr/>
        </p:nvSpPr>
        <p:spPr>
          <a:xfrm>
            <a:off x="5101882" y="5951366"/>
            <a:ext cx="3254327" cy="461665"/>
          </a:xfrm>
          <a:prstGeom prst="rect">
            <a:avLst/>
          </a:prstGeom>
          <a:noFill/>
        </p:spPr>
        <p:txBody>
          <a:bodyPr wrap="square" rtlCol="0">
            <a:spAutoFit/>
          </a:bodyPr>
          <a:lstStyle/>
          <a:p>
            <a:pPr algn="just"/>
            <a:r>
              <a:rPr lang="en-US" sz="2400" b="1" dirty="0">
                <a:solidFill>
                  <a:schemeClr val="tx2"/>
                </a:solidFill>
                <a:latin typeface="Times New Roman" panose="02020603050405020304" pitchFamily="18" charset="0"/>
                <a:cs typeface="Times New Roman" panose="02020603050405020304" pitchFamily="18" charset="0"/>
              </a:rPr>
              <a:t>Integumentary system </a:t>
            </a:r>
            <a:endParaRPr lang="en-US" sz="2400" dirty="0">
              <a:solidFill>
                <a:schemeClr val="tx2"/>
              </a:solidFill>
              <a:latin typeface="Times New Roman" panose="02020603050405020304" pitchFamily="18" charset="0"/>
              <a:cs typeface="Times New Roman" panose="02020603050405020304" pitchFamily="18" charset="0"/>
            </a:endParaRPr>
          </a:p>
        </p:txBody>
      </p:sp>
      <p:sp>
        <p:nvSpPr>
          <p:cNvPr id="9" name="Rechthoek 2">
            <a:extLst>
              <a:ext uri="{FF2B5EF4-FFF2-40B4-BE49-F238E27FC236}">
                <a16:creationId xmlns:a16="http://schemas.microsoft.com/office/drawing/2014/main" id="{C521B824-9E53-33B8-5464-1043E5479990}"/>
              </a:ext>
            </a:extLst>
          </p:cNvPr>
          <p:cNvSpPr/>
          <p:nvPr/>
        </p:nvSpPr>
        <p:spPr>
          <a:xfrm>
            <a:off x="8356209" y="5917490"/>
            <a:ext cx="2549961" cy="461665"/>
          </a:xfrm>
          <a:prstGeom prst="rect">
            <a:avLst/>
          </a:prstGeom>
          <a:noFill/>
        </p:spPr>
        <p:txBody>
          <a:bodyPr wrap="square" rtlCol="0">
            <a:spAutoFit/>
          </a:bodyPr>
          <a:lstStyle/>
          <a:p>
            <a:pPr algn="just"/>
            <a:r>
              <a:rPr lang="en-US" sz="2400" b="1" dirty="0">
                <a:solidFill>
                  <a:schemeClr val="tx2"/>
                </a:solidFill>
                <a:latin typeface="Times New Roman" panose="02020603050405020304" pitchFamily="18" charset="0"/>
                <a:cs typeface="Times New Roman" panose="02020603050405020304" pitchFamily="18" charset="0"/>
              </a:rPr>
              <a:t>Immune system </a:t>
            </a:r>
            <a:endParaRPr lang="en-US" sz="2400" dirty="0">
              <a:solidFill>
                <a:schemeClr val="tx2"/>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C33B1F91-9A86-DCEF-0D9D-62A0A7384DFD}"/>
              </a:ext>
            </a:extLst>
          </p:cNvPr>
          <p:cNvPicPr>
            <a:picLocks noChangeAspect="1"/>
          </p:cNvPicPr>
          <p:nvPr/>
        </p:nvPicPr>
        <p:blipFill>
          <a:blip r:embed="rId2"/>
          <a:stretch>
            <a:fillRect/>
          </a:stretch>
        </p:blipFill>
        <p:spPr>
          <a:xfrm>
            <a:off x="5857507" y="1296336"/>
            <a:ext cx="1743075" cy="4486275"/>
          </a:xfrm>
          <a:prstGeom prst="rect">
            <a:avLst/>
          </a:prstGeom>
        </p:spPr>
      </p:pic>
      <p:pic>
        <p:nvPicPr>
          <p:cNvPr id="11" name="Picture 10">
            <a:extLst>
              <a:ext uri="{FF2B5EF4-FFF2-40B4-BE49-F238E27FC236}">
                <a16:creationId xmlns:a16="http://schemas.microsoft.com/office/drawing/2014/main" id="{649B6E71-0B07-FE87-BB5E-730CB588C076}"/>
              </a:ext>
            </a:extLst>
          </p:cNvPr>
          <p:cNvPicPr>
            <a:picLocks noChangeAspect="1"/>
          </p:cNvPicPr>
          <p:nvPr/>
        </p:nvPicPr>
        <p:blipFill>
          <a:blip r:embed="rId3"/>
          <a:stretch>
            <a:fillRect/>
          </a:stretch>
        </p:blipFill>
        <p:spPr>
          <a:xfrm>
            <a:off x="8483674" y="1296336"/>
            <a:ext cx="1905000" cy="4476750"/>
          </a:xfrm>
          <a:prstGeom prst="rect">
            <a:avLst/>
          </a:prstGeom>
        </p:spPr>
      </p:pic>
    </p:spTree>
    <p:extLst>
      <p:ext uri="{BB962C8B-B14F-4D97-AF65-F5344CB8AC3E}">
        <p14:creationId xmlns:p14="http://schemas.microsoft.com/office/powerpoint/2010/main" val="1707724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8" grpId="0"/>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550153" y="478845"/>
            <a:ext cx="10663991" cy="38735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Components of Body System</a:t>
            </a:r>
            <a:endPar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p:cNvSpPr/>
          <p:nvPr/>
        </p:nvSpPr>
        <p:spPr>
          <a:xfrm>
            <a:off x="858129" y="1351508"/>
            <a:ext cx="10048041" cy="461665"/>
          </a:xfrm>
          <a:prstGeom prst="rect">
            <a:avLst/>
          </a:prstGeom>
          <a:noFill/>
        </p:spPr>
        <p:txBody>
          <a:bodyPr wrap="square" rtlCol="0">
            <a:spAutoFit/>
          </a:bodyPr>
          <a:lstStyle/>
          <a:p>
            <a:pPr algn="just"/>
            <a:endParaRPr lang="en-US" sz="2400" dirty="0">
              <a:solidFill>
                <a:schemeClr val="tx2"/>
              </a:solidFill>
              <a:latin typeface="Times New Roman" panose="02020603050405020304" pitchFamily="18" charset="0"/>
              <a:cs typeface="Times New Roman" panose="02020603050405020304" pitchFamily="18" charset="0"/>
            </a:endParaRPr>
          </a:p>
        </p:txBody>
      </p:sp>
      <p:sp>
        <p:nvSpPr>
          <p:cNvPr id="6" name="Rechthoek 2">
            <a:extLst>
              <a:ext uri="{FF2B5EF4-FFF2-40B4-BE49-F238E27FC236}">
                <a16:creationId xmlns:a16="http://schemas.microsoft.com/office/drawing/2014/main" id="{9CF62A8A-18F2-C774-430B-A05D802AE6CE}"/>
              </a:ext>
            </a:extLst>
          </p:cNvPr>
          <p:cNvSpPr/>
          <p:nvPr/>
        </p:nvSpPr>
        <p:spPr>
          <a:xfrm>
            <a:off x="858129" y="1351508"/>
            <a:ext cx="4853353" cy="4154984"/>
          </a:xfrm>
          <a:prstGeom prst="rect">
            <a:avLst/>
          </a:prstGeom>
          <a:noFill/>
        </p:spPr>
        <p:txBody>
          <a:bodyPr wrap="square" rtlCol="0">
            <a:spAutoFit/>
          </a:bodyPr>
          <a:lstStyle/>
          <a:p>
            <a:pPr marL="342900" indent="-342900" algn="just">
              <a:buFont typeface="Wingdings" panose="05000000000000000000" pitchFamily="2" charset="2"/>
              <a:buChar char="Ø"/>
            </a:pPr>
            <a:r>
              <a:rPr lang="en-US" sz="2400" b="1" dirty="0">
                <a:solidFill>
                  <a:schemeClr val="tx2"/>
                </a:solidFill>
                <a:latin typeface="Times New Roman" panose="02020603050405020304" pitchFamily="18" charset="0"/>
                <a:cs typeface="Times New Roman" panose="02020603050405020304" pitchFamily="18" charset="0"/>
              </a:rPr>
              <a:t>Nervous system: </a:t>
            </a:r>
            <a:r>
              <a:rPr lang="en-US" sz="2400" dirty="0">
                <a:solidFill>
                  <a:schemeClr val="tx2"/>
                </a:solidFill>
                <a:latin typeface="Times New Roman" panose="02020603050405020304" pitchFamily="18" charset="0"/>
                <a:cs typeface="Times New Roman" panose="02020603050405020304" pitchFamily="18" charset="0"/>
              </a:rPr>
              <a:t>Brain, spinal cord, peripheral nervous system Special sense organs</a:t>
            </a:r>
          </a:p>
          <a:p>
            <a:pPr algn="just"/>
            <a:endParaRPr lang="en-US" sz="2400" dirty="0">
              <a:solidFill>
                <a:schemeClr val="tx2"/>
              </a:solidFill>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r>
              <a:rPr lang="en-US" sz="2400" b="1" dirty="0">
                <a:solidFill>
                  <a:schemeClr val="tx2"/>
                </a:solidFill>
                <a:latin typeface="Times New Roman" panose="02020603050405020304" pitchFamily="18" charset="0"/>
                <a:cs typeface="Times New Roman" panose="02020603050405020304" pitchFamily="18" charset="0"/>
              </a:rPr>
              <a:t>Endocrine system: </a:t>
            </a:r>
            <a:r>
              <a:rPr lang="en-US" sz="2400" dirty="0">
                <a:solidFill>
                  <a:schemeClr val="tx2"/>
                </a:solidFill>
                <a:latin typeface="Times New Roman" panose="02020603050405020304" pitchFamily="18" charset="0"/>
                <a:cs typeface="Times New Roman" panose="02020603050405020304" pitchFamily="18" charset="0"/>
              </a:rPr>
              <a:t>All hormone-secreting tissues including hypothalamus, pituitary, thyroid, parathyroids, adrenals, endocrine pancreas, kidney, intestine, heart, thymus, pineal</a:t>
            </a:r>
          </a:p>
          <a:p>
            <a:pPr algn="just"/>
            <a:endParaRPr lang="en-US" sz="2400" dirty="0">
              <a:solidFill>
                <a:schemeClr val="tx2"/>
              </a:solidFill>
              <a:latin typeface="Times New Roman" panose="02020603050405020304" pitchFamily="18" charset="0"/>
              <a:cs typeface="Times New Roman" panose="02020603050405020304" pitchFamily="18" charset="0"/>
            </a:endParaRPr>
          </a:p>
        </p:txBody>
      </p:sp>
      <p:sp>
        <p:nvSpPr>
          <p:cNvPr id="8" name="Rechthoek 2">
            <a:extLst>
              <a:ext uri="{FF2B5EF4-FFF2-40B4-BE49-F238E27FC236}">
                <a16:creationId xmlns:a16="http://schemas.microsoft.com/office/drawing/2014/main" id="{468600D6-4B15-6C6F-B1D5-848E94996925}"/>
              </a:ext>
            </a:extLst>
          </p:cNvPr>
          <p:cNvSpPr/>
          <p:nvPr/>
        </p:nvSpPr>
        <p:spPr>
          <a:xfrm>
            <a:off x="5711483" y="5870314"/>
            <a:ext cx="2335238" cy="461665"/>
          </a:xfrm>
          <a:prstGeom prst="rect">
            <a:avLst/>
          </a:prstGeom>
          <a:noFill/>
        </p:spPr>
        <p:txBody>
          <a:bodyPr wrap="square" rtlCol="0">
            <a:spAutoFit/>
          </a:bodyPr>
          <a:lstStyle/>
          <a:p>
            <a:pPr algn="just"/>
            <a:r>
              <a:rPr lang="en-US" sz="2400" b="1" dirty="0">
                <a:solidFill>
                  <a:schemeClr val="tx2"/>
                </a:solidFill>
                <a:latin typeface="Times New Roman" panose="02020603050405020304" pitchFamily="18" charset="0"/>
                <a:cs typeface="Times New Roman" panose="02020603050405020304" pitchFamily="18" charset="0"/>
              </a:rPr>
              <a:t>Nervous system</a:t>
            </a:r>
            <a:endParaRPr lang="en-US" sz="2400" dirty="0">
              <a:solidFill>
                <a:schemeClr val="tx2"/>
              </a:solidFill>
              <a:latin typeface="Times New Roman" panose="02020603050405020304" pitchFamily="18" charset="0"/>
              <a:cs typeface="Times New Roman" panose="02020603050405020304" pitchFamily="18" charset="0"/>
            </a:endParaRPr>
          </a:p>
        </p:txBody>
      </p:sp>
      <p:sp>
        <p:nvSpPr>
          <p:cNvPr id="9" name="Rechthoek 2">
            <a:extLst>
              <a:ext uri="{FF2B5EF4-FFF2-40B4-BE49-F238E27FC236}">
                <a16:creationId xmlns:a16="http://schemas.microsoft.com/office/drawing/2014/main" id="{C521B824-9E53-33B8-5464-1043E5479990}"/>
              </a:ext>
            </a:extLst>
          </p:cNvPr>
          <p:cNvSpPr/>
          <p:nvPr/>
        </p:nvSpPr>
        <p:spPr>
          <a:xfrm>
            <a:off x="8356209" y="5917490"/>
            <a:ext cx="2549961" cy="461665"/>
          </a:xfrm>
          <a:prstGeom prst="rect">
            <a:avLst/>
          </a:prstGeom>
          <a:noFill/>
        </p:spPr>
        <p:txBody>
          <a:bodyPr wrap="square" rtlCol="0">
            <a:spAutoFit/>
          </a:bodyPr>
          <a:lstStyle/>
          <a:p>
            <a:pPr algn="just"/>
            <a:r>
              <a:rPr lang="en-US" sz="2400" b="1" dirty="0">
                <a:solidFill>
                  <a:schemeClr val="tx2"/>
                </a:solidFill>
                <a:latin typeface="Times New Roman" panose="02020603050405020304" pitchFamily="18" charset="0"/>
                <a:cs typeface="Times New Roman" panose="02020603050405020304" pitchFamily="18" charset="0"/>
              </a:rPr>
              <a:t>Endocrine system</a:t>
            </a:r>
            <a:endParaRPr lang="en-US" sz="2400" dirty="0">
              <a:solidFill>
                <a:schemeClr val="tx2"/>
              </a:solidFill>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C74FABC9-FD02-6D90-4655-1AC03AC2C2DB}"/>
              </a:ext>
            </a:extLst>
          </p:cNvPr>
          <p:cNvPicPr>
            <a:picLocks noChangeAspect="1"/>
          </p:cNvPicPr>
          <p:nvPr/>
        </p:nvPicPr>
        <p:blipFill>
          <a:blip r:embed="rId2"/>
          <a:stretch>
            <a:fillRect/>
          </a:stretch>
        </p:blipFill>
        <p:spPr>
          <a:xfrm>
            <a:off x="5920302" y="1429686"/>
            <a:ext cx="1950720" cy="4343400"/>
          </a:xfrm>
          <a:prstGeom prst="rect">
            <a:avLst/>
          </a:prstGeom>
        </p:spPr>
      </p:pic>
      <p:pic>
        <p:nvPicPr>
          <p:cNvPr id="10" name="Picture 9">
            <a:extLst>
              <a:ext uri="{FF2B5EF4-FFF2-40B4-BE49-F238E27FC236}">
                <a16:creationId xmlns:a16="http://schemas.microsoft.com/office/drawing/2014/main" id="{80618CC0-015B-7002-254C-2804428B672D}"/>
              </a:ext>
            </a:extLst>
          </p:cNvPr>
          <p:cNvPicPr>
            <a:picLocks noChangeAspect="1"/>
          </p:cNvPicPr>
          <p:nvPr/>
        </p:nvPicPr>
        <p:blipFill>
          <a:blip r:embed="rId3"/>
          <a:stretch>
            <a:fillRect/>
          </a:stretch>
        </p:blipFill>
        <p:spPr>
          <a:xfrm>
            <a:off x="8431238" y="1429686"/>
            <a:ext cx="1914716" cy="4362450"/>
          </a:xfrm>
          <a:prstGeom prst="rect">
            <a:avLst/>
          </a:prstGeom>
        </p:spPr>
      </p:pic>
    </p:spTree>
    <p:extLst>
      <p:ext uri="{BB962C8B-B14F-4D97-AF65-F5344CB8AC3E}">
        <p14:creationId xmlns:p14="http://schemas.microsoft.com/office/powerpoint/2010/main" val="3159072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8" grpId="0"/>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550153" y="688383"/>
            <a:ext cx="10663991" cy="38735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Components of Body System</a:t>
            </a:r>
            <a:endPar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p:cNvSpPr/>
          <p:nvPr/>
        </p:nvSpPr>
        <p:spPr>
          <a:xfrm>
            <a:off x="858129" y="1351508"/>
            <a:ext cx="10048041" cy="461665"/>
          </a:xfrm>
          <a:prstGeom prst="rect">
            <a:avLst/>
          </a:prstGeom>
          <a:noFill/>
        </p:spPr>
        <p:txBody>
          <a:bodyPr wrap="square" rtlCol="0">
            <a:spAutoFit/>
          </a:bodyPr>
          <a:lstStyle/>
          <a:p>
            <a:pPr algn="just"/>
            <a:endParaRPr lang="en-US" sz="2400" dirty="0">
              <a:solidFill>
                <a:schemeClr val="tx2"/>
              </a:solidFill>
              <a:latin typeface="Times New Roman" panose="02020603050405020304" pitchFamily="18" charset="0"/>
              <a:cs typeface="Times New Roman" panose="02020603050405020304" pitchFamily="18" charset="0"/>
            </a:endParaRPr>
          </a:p>
        </p:txBody>
      </p:sp>
      <p:sp>
        <p:nvSpPr>
          <p:cNvPr id="6" name="Rechthoek 2">
            <a:extLst>
              <a:ext uri="{FF2B5EF4-FFF2-40B4-BE49-F238E27FC236}">
                <a16:creationId xmlns:a16="http://schemas.microsoft.com/office/drawing/2014/main" id="{9CF62A8A-18F2-C774-430B-A05D802AE6CE}"/>
              </a:ext>
            </a:extLst>
          </p:cNvPr>
          <p:cNvSpPr/>
          <p:nvPr/>
        </p:nvSpPr>
        <p:spPr>
          <a:xfrm>
            <a:off x="858129" y="1351508"/>
            <a:ext cx="5655213" cy="1938992"/>
          </a:xfrm>
          <a:prstGeom prst="rect">
            <a:avLst/>
          </a:prstGeom>
          <a:noFill/>
        </p:spPr>
        <p:txBody>
          <a:bodyPr wrap="square" rtlCol="0">
            <a:spAutoFit/>
          </a:bodyPr>
          <a:lstStyle/>
          <a:p>
            <a:pPr marL="342900" indent="-342900" algn="just">
              <a:buFont typeface="Wingdings" panose="05000000000000000000" pitchFamily="2" charset="2"/>
              <a:buChar char="Ø"/>
            </a:pPr>
            <a:r>
              <a:rPr lang="en-US" sz="2400" b="1" dirty="0">
                <a:solidFill>
                  <a:schemeClr val="tx2"/>
                </a:solidFill>
                <a:latin typeface="Times New Roman" panose="02020603050405020304" pitchFamily="18" charset="0"/>
                <a:cs typeface="Times New Roman" panose="02020603050405020304" pitchFamily="18" charset="0"/>
              </a:rPr>
              <a:t>Reproductive system :</a:t>
            </a:r>
          </a:p>
          <a:p>
            <a:pPr marL="342900" indent="-342900" algn="just">
              <a:buFont typeface="Wingdings" panose="05000000000000000000" pitchFamily="2" charset="2"/>
              <a:buChar char="Ø"/>
            </a:pPr>
            <a:r>
              <a:rPr lang="en-US" sz="2400" b="1" dirty="0">
                <a:solidFill>
                  <a:schemeClr val="tx2"/>
                </a:solidFill>
                <a:latin typeface="Times New Roman" panose="02020603050405020304" pitchFamily="18" charset="0"/>
                <a:cs typeface="Times New Roman" panose="02020603050405020304" pitchFamily="18" charset="0"/>
              </a:rPr>
              <a:t>Male: </a:t>
            </a:r>
            <a:r>
              <a:rPr lang="en-US" sz="2400" dirty="0">
                <a:solidFill>
                  <a:schemeClr val="tx2"/>
                </a:solidFill>
                <a:latin typeface="Times New Roman" panose="02020603050405020304" pitchFamily="18" charset="0"/>
                <a:cs typeface="Times New Roman" panose="02020603050405020304" pitchFamily="18" charset="0"/>
              </a:rPr>
              <a:t>testis, prostate, seminal vesicles, bulbourethral  glands, associated ducts.</a:t>
            </a:r>
          </a:p>
          <a:p>
            <a:pPr marL="342900" indent="-342900" algn="just">
              <a:buFont typeface="Wingdings" panose="05000000000000000000" pitchFamily="2" charset="2"/>
              <a:buChar char="Ø"/>
            </a:pPr>
            <a:r>
              <a:rPr lang="en-US" sz="2400" b="1" dirty="0">
                <a:solidFill>
                  <a:schemeClr val="tx2"/>
                </a:solidFill>
                <a:latin typeface="Times New Roman" panose="02020603050405020304" pitchFamily="18" charset="0"/>
                <a:cs typeface="Times New Roman" panose="02020603050405020304" pitchFamily="18" charset="0"/>
              </a:rPr>
              <a:t>Female:</a:t>
            </a:r>
            <a:r>
              <a:rPr lang="en-US" sz="2400" dirty="0">
                <a:solidFill>
                  <a:schemeClr val="tx2"/>
                </a:solidFill>
                <a:latin typeface="Times New Roman" panose="02020603050405020304" pitchFamily="18" charset="0"/>
                <a:cs typeface="Times New Roman" panose="02020603050405020304" pitchFamily="18" charset="0"/>
              </a:rPr>
              <a:t> ovary, oviduct, uterus, vagina, breast.</a:t>
            </a:r>
          </a:p>
        </p:txBody>
      </p:sp>
      <p:pic>
        <p:nvPicPr>
          <p:cNvPr id="4" name="Picture 3">
            <a:extLst>
              <a:ext uri="{FF2B5EF4-FFF2-40B4-BE49-F238E27FC236}">
                <a16:creationId xmlns:a16="http://schemas.microsoft.com/office/drawing/2014/main" id="{31D50A56-1284-5ABD-54EF-105AF037ED16}"/>
              </a:ext>
            </a:extLst>
          </p:cNvPr>
          <p:cNvPicPr>
            <a:picLocks noChangeAspect="1"/>
          </p:cNvPicPr>
          <p:nvPr/>
        </p:nvPicPr>
        <p:blipFill>
          <a:blip r:embed="rId2"/>
          <a:stretch>
            <a:fillRect/>
          </a:stretch>
        </p:blipFill>
        <p:spPr>
          <a:xfrm>
            <a:off x="6977574" y="1351508"/>
            <a:ext cx="3643533" cy="4381500"/>
          </a:xfrm>
          <a:prstGeom prst="rect">
            <a:avLst/>
          </a:prstGeom>
        </p:spPr>
      </p:pic>
    </p:spTree>
    <p:extLst>
      <p:ext uri="{BB962C8B-B14F-4D97-AF65-F5344CB8AC3E}">
        <p14:creationId xmlns:p14="http://schemas.microsoft.com/office/powerpoint/2010/main" val="2598079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a:bodyPr>
          <a:lstStyle/>
          <a:p>
            <a:pPr marL="0" indent="0" algn="ctr">
              <a:buNone/>
            </a:pPr>
            <a:r>
              <a:rPr lang="en-US" sz="5400" dirty="0"/>
              <a:t>THANK  YOU</a:t>
            </a:r>
          </a:p>
          <a:p>
            <a:pPr marL="0" indent="0" algn="ctr">
              <a:buNone/>
            </a:pPr>
            <a:endParaRPr lang="en-US" sz="5400" dirty="0"/>
          </a:p>
          <a:p>
            <a:pPr marL="0" indent="0" algn="ctr">
              <a:buNone/>
            </a:pPr>
            <a:endParaRPr lang="en-US" sz="5400" dirty="0"/>
          </a:p>
          <a:p>
            <a:pPr marL="0" indent="0" algn="ctr">
              <a:buNone/>
            </a:pPr>
            <a:r>
              <a:rPr lang="en-US" sz="5400" dirty="0"/>
              <a:t> </a:t>
            </a:r>
            <a:endParaRPr lang="ar-IQ" sz="5400" dirty="0"/>
          </a:p>
          <a:p>
            <a:pPr marL="0" indent="0" algn="ctr">
              <a:buNone/>
            </a:pPr>
            <a:endParaRPr lang="ar-IQ" sz="5400" dirty="0"/>
          </a:p>
          <a:p>
            <a:pPr marL="0" indent="0" algn="ctr">
              <a:buNone/>
            </a:pPr>
            <a:endParaRPr lang="en-US" sz="5400" dirty="0"/>
          </a:p>
          <a:p>
            <a:pPr marL="0" indent="0" algn="ctr">
              <a:buNone/>
            </a:pPr>
            <a:endParaRPr lang="en-US" sz="5400" dirty="0"/>
          </a:p>
          <a:p>
            <a:pPr marL="0" indent="0" algn="ctr">
              <a:buNone/>
            </a:pPr>
            <a:endParaRPr lang="en-US" sz="5400" dirty="0"/>
          </a:p>
          <a:p>
            <a:pPr marL="0" indent="0" algn="ctr">
              <a:buNone/>
            </a:pPr>
            <a:endParaRPr lang="ar-IQ" sz="5400" dirty="0"/>
          </a:p>
        </p:txBody>
      </p:sp>
    </p:spTree>
    <p:extLst>
      <p:ext uri="{BB962C8B-B14F-4D97-AF65-F5344CB8AC3E}">
        <p14:creationId xmlns:p14="http://schemas.microsoft.com/office/powerpoint/2010/main" val="1800348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550153" y="688383"/>
            <a:ext cx="10663991" cy="38735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Levels of structural organization</a:t>
            </a:r>
            <a:endParaRPr lang="en-GB" sz="4000"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p:cNvSpPr/>
          <p:nvPr/>
        </p:nvSpPr>
        <p:spPr>
          <a:xfrm>
            <a:off x="858129" y="1351508"/>
            <a:ext cx="10048041" cy="4154984"/>
          </a:xfrm>
          <a:prstGeom prst="rect">
            <a:avLst/>
          </a:prstGeom>
          <a:noFill/>
        </p:spPr>
        <p:txBody>
          <a:bodyPr wrap="square" rtlCol="0">
            <a:spAutoFit/>
          </a:bodyPr>
          <a:lstStyle/>
          <a:p>
            <a:pPr marL="342900" indent="-342900" algn="just">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From single cell to organ system cells are the basic units of living organisms. The number of cells is very large. For example, an adult person contains approximately 100 trillion cells. </a:t>
            </a:r>
          </a:p>
          <a:p>
            <a:pPr algn="just"/>
            <a:endParaRPr lang="en-US" sz="2400" dirty="0">
              <a:solidFill>
                <a:schemeClr val="tx2"/>
              </a:solidFill>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Humans have several levels of structural organizations that are associated with each other. The chemical level includes all chemicals substances essential for sustaining life. These chemicals are made up of atoms joined together in various ways. The diverse chemicals, in turn, are put together to form the next higher level of organization, the cellular level.</a:t>
            </a:r>
          </a:p>
          <a:p>
            <a:pPr marL="342900" indent="-342900" algn="just">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 Cells are the basic </a:t>
            </a:r>
            <a:r>
              <a:rPr lang="en-US" sz="2400" b="1" dirty="0">
                <a:solidFill>
                  <a:srgbClr val="FF0000"/>
                </a:solidFill>
                <a:latin typeface="Times New Roman" panose="02020603050405020304" pitchFamily="18" charset="0"/>
                <a:cs typeface="Times New Roman" panose="02020603050405020304" pitchFamily="18" charset="0"/>
              </a:rPr>
              <a:t>structural and functional units of life </a:t>
            </a:r>
            <a:r>
              <a:rPr lang="en-US" sz="2400" dirty="0">
                <a:solidFill>
                  <a:schemeClr val="tx2"/>
                </a:solidFill>
                <a:latin typeface="Times New Roman" panose="02020603050405020304" pitchFamily="18" charset="0"/>
                <a:cs typeface="Times New Roman" panose="02020603050405020304" pitchFamily="18" charset="0"/>
              </a:rPr>
              <a:t>and organization. Each cell has a different structure and each performs a different function.</a:t>
            </a:r>
            <a:r>
              <a:rPr lang="en-GB" sz="2400" dirty="0">
                <a:solidFill>
                  <a:schemeClr val="tx2"/>
                </a:solidFill>
                <a:latin typeface="Times New Roman" panose="02020603050405020304" pitchFamily="18" charset="0"/>
                <a:cs typeface="Times New Roman" panose="02020603050405020304" pitchFamily="18" charset="0"/>
              </a:rPr>
              <a:t> </a:t>
            </a:r>
            <a:endParaRPr lang="en-GB" sz="2400" b="1"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33494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550153" y="294487"/>
            <a:ext cx="10663991" cy="38735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Levels of structural organization</a:t>
            </a:r>
            <a:endParaRPr lang="en-GB" sz="4000"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4D71986C-06FC-8178-03A5-BDFDAE26034F}"/>
              </a:ext>
            </a:extLst>
          </p:cNvPr>
          <p:cNvPicPr>
            <a:picLocks noChangeAspect="1"/>
          </p:cNvPicPr>
          <p:nvPr/>
        </p:nvPicPr>
        <p:blipFill>
          <a:blip r:embed="rId2"/>
          <a:stretch>
            <a:fillRect/>
          </a:stretch>
        </p:blipFill>
        <p:spPr>
          <a:xfrm>
            <a:off x="1519310" y="681837"/>
            <a:ext cx="8862647" cy="6008285"/>
          </a:xfrm>
          <a:prstGeom prst="rect">
            <a:avLst/>
          </a:prstGeom>
        </p:spPr>
      </p:pic>
    </p:spTree>
    <p:extLst>
      <p:ext uri="{BB962C8B-B14F-4D97-AF65-F5344CB8AC3E}">
        <p14:creationId xmlns:p14="http://schemas.microsoft.com/office/powerpoint/2010/main" val="4291019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550153" y="688383"/>
            <a:ext cx="10663991" cy="38735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Levels of structural organization</a:t>
            </a:r>
          </a:p>
        </p:txBody>
      </p:sp>
      <p:sp>
        <p:nvSpPr>
          <p:cNvPr id="3" name="Rechthoek 2"/>
          <p:cNvSpPr/>
          <p:nvPr/>
        </p:nvSpPr>
        <p:spPr>
          <a:xfrm>
            <a:off x="858127" y="1075733"/>
            <a:ext cx="10048041" cy="5262979"/>
          </a:xfrm>
          <a:prstGeom prst="rect">
            <a:avLst/>
          </a:prstGeom>
          <a:noFill/>
        </p:spPr>
        <p:txBody>
          <a:bodyPr wrap="square" rtlCol="0">
            <a:spAutoFit/>
          </a:bodyPr>
          <a:lstStyle/>
          <a:p>
            <a:pPr marL="342900" indent="-342900" algn="just">
              <a:buFont typeface="Wingdings" panose="05000000000000000000" pitchFamily="2" charset="2"/>
              <a:buChar char="Ø"/>
            </a:pPr>
            <a:endParaRPr lang="en-US" sz="2400" b="1" dirty="0">
              <a:solidFill>
                <a:schemeClr val="tx2"/>
              </a:solidFill>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Higher levels of organization are built from lower levels. Therefore, molecules combine to form cells, cells combine to form tissues, tissues combine to form organs, organs combine to form organ systems, and organ systems combine to form organisms.</a:t>
            </a:r>
          </a:p>
          <a:p>
            <a:pPr algn="just"/>
            <a:endParaRPr lang="en-US" sz="2400" dirty="0">
              <a:solidFill>
                <a:schemeClr val="tx2"/>
              </a:solidFill>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r>
              <a:rPr lang="en-US" sz="2400" b="1" dirty="0">
                <a:solidFill>
                  <a:schemeClr val="tx2"/>
                </a:solidFill>
                <a:latin typeface="Times New Roman" panose="02020603050405020304" pitchFamily="18" charset="0"/>
                <a:cs typeface="Times New Roman" panose="02020603050405020304" pitchFamily="18" charset="0"/>
              </a:rPr>
              <a:t>Cells</a:t>
            </a:r>
            <a:r>
              <a:rPr lang="en-US" sz="2400" dirty="0">
                <a:solidFill>
                  <a:schemeClr val="tx2"/>
                </a:solidFill>
                <a:latin typeface="Times New Roman" panose="02020603050405020304" pitchFamily="18" charset="0"/>
                <a:cs typeface="Times New Roman" panose="02020603050405020304" pitchFamily="18" charset="0"/>
              </a:rPr>
              <a:t> are the basic structural and functional units of life and organization.</a:t>
            </a:r>
          </a:p>
          <a:p>
            <a:pPr algn="just"/>
            <a:endParaRPr lang="en-US" sz="2400" dirty="0">
              <a:solidFill>
                <a:schemeClr val="tx2"/>
              </a:solidFill>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r>
              <a:rPr lang="en-US" sz="2400" b="1" dirty="0">
                <a:solidFill>
                  <a:schemeClr val="tx2"/>
                </a:solidFill>
                <a:latin typeface="Times New Roman" panose="02020603050405020304" pitchFamily="18" charset="0"/>
                <a:cs typeface="Times New Roman" panose="02020603050405020304" pitchFamily="18" charset="0"/>
              </a:rPr>
              <a:t>Tissues</a:t>
            </a:r>
            <a:r>
              <a:rPr lang="en-US" sz="2400" dirty="0">
                <a:solidFill>
                  <a:schemeClr val="tx2"/>
                </a:solidFill>
                <a:latin typeface="Times New Roman" panose="02020603050405020304" pitchFamily="18" charset="0"/>
                <a:cs typeface="Times New Roman" panose="02020603050405020304" pitchFamily="18" charset="0"/>
              </a:rPr>
              <a:t> are formed when cells with similar or related features and functions join together.</a:t>
            </a:r>
          </a:p>
          <a:p>
            <a:pPr algn="just"/>
            <a:endParaRPr lang="en-US" sz="2400" dirty="0">
              <a:solidFill>
                <a:schemeClr val="tx2"/>
              </a:solidFill>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 </a:t>
            </a:r>
            <a:r>
              <a:rPr lang="en-US" sz="2400" b="1" dirty="0">
                <a:solidFill>
                  <a:schemeClr val="tx2"/>
                </a:solidFill>
                <a:latin typeface="Times New Roman" panose="02020603050405020304" pitchFamily="18" charset="0"/>
                <a:cs typeface="Times New Roman" panose="02020603050405020304" pitchFamily="18" charset="0"/>
              </a:rPr>
              <a:t>Organs</a:t>
            </a:r>
            <a:r>
              <a:rPr lang="en-US" sz="2400" dirty="0">
                <a:solidFill>
                  <a:schemeClr val="tx2"/>
                </a:solidFill>
                <a:latin typeface="Times New Roman" panose="02020603050405020304" pitchFamily="18" charset="0"/>
                <a:cs typeface="Times New Roman" panose="02020603050405020304" pitchFamily="18" charset="0"/>
              </a:rPr>
              <a:t> are made up of different types of tissues that work together. They perform specific and specialized functions within the body. Organ Systems are made up of different organs that perform coordinated functions</a:t>
            </a:r>
            <a:endParaRPr lang="en-GB" sz="2400"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86626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ells, Tissues, Organs, Organ systems | Level of organisation in organisms  | Easy science video">
            <a:extLst>
              <a:ext uri="{FF2B5EF4-FFF2-40B4-BE49-F238E27FC236}">
                <a16:creationId xmlns:a16="http://schemas.microsoft.com/office/drawing/2014/main" id="{07A79E1F-AF7A-72EE-0215-6D09174CEF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399" y="0"/>
            <a:ext cx="1008653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8499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550153" y="688383"/>
            <a:ext cx="10663991" cy="38735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Muscle tissue</a:t>
            </a:r>
            <a:endParaRPr lang="en-GB" sz="4000"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p:cNvSpPr/>
          <p:nvPr/>
        </p:nvSpPr>
        <p:spPr>
          <a:xfrm>
            <a:off x="858129" y="1351508"/>
            <a:ext cx="10048041" cy="3785652"/>
          </a:xfrm>
          <a:prstGeom prst="rect">
            <a:avLst/>
          </a:prstGeom>
          <a:noFill/>
        </p:spPr>
        <p:txBody>
          <a:bodyPr wrap="square" rtlCol="0">
            <a:spAutoFit/>
          </a:bodyPr>
          <a:lstStyle/>
          <a:p>
            <a:pPr marL="342900" indent="-342900" algn="just">
              <a:buFont typeface="Wingdings" panose="05000000000000000000" pitchFamily="2" charset="2"/>
              <a:buChar char="Ø"/>
            </a:pPr>
            <a:r>
              <a:rPr lang="en-US" sz="2400" b="1" dirty="0">
                <a:solidFill>
                  <a:schemeClr val="tx2"/>
                </a:solidFill>
                <a:latin typeface="Times New Roman" panose="02020603050405020304" pitchFamily="18" charset="0"/>
                <a:cs typeface="Times New Roman" panose="02020603050405020304" pitchFamily="18" charset="0"/>
              </a:rPr>
              <a:t>Muscle tissue </a:t>
            </a:r>
            <a:r>
              <a:rPr lang="en-US" sz="2400" dirty="0">
                <a:solidFill>
                  <a:schemeClr val="tx2"/>
                </a:solidFill>
                <a:latin typeface="Times New Roman" panose="02020603050405020304" pitchFamily="18" charset="0"/>
                <a:cs typeface="Times New Roman" panose="02020603050405020304" pitchFamily="18" charset="0"/>
              </a:rPr>
              <a:t>is specialized for contraction and generation of tension. The different types of muscle tissue are functional adaptation of the basic contractile system of actin and myosin. </a:t>
            </a:r>
          </a:p>
          <a:p>
            <a:pPr marL="342900" indent="-342900" algn="just">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Skeletal muscles : are responsible for movement of the skeleton, cardiac muscle for the contraction of the heart that causes blood circulation.</a:t>
            </a:r>
          </a:p>
          <a:p>
            <a:pPr marL="342900" indent="-342900" algn="just">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Smooth muscle: is responsible for propelling contents within soft hollow organs, such as the stomach, intestine, and blood vessels. Smooth muscle is not under voluntary control and has no striations. </a:t>
            </a:r>
          </a:p>
          <a:p>
            <a:pPr marL="342900" indent="-342900" algn="just">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Cardiac muscle fibers branch but are separated into individual cell by continuity of the plasma membrane, the intercalated discs.</a:t>
            </a:r>
            <a:r>
              <a:rPr lang="en-GB" sz="2400" dirty="0">
                <a:solidFill>
                  <a:schemeClr val="tx2"/>
                </a:solidFill>
                <a:latin typeface="Times New Roman" panose="02020603050405020304" pitchFamily="18" charset="0"/>
                <a:cs typeface="Times New Roman" panose="02020603050405020304" pitchFamily="18" charset="0"/>
              </a:rPr>
              <a:t> </a:t>
            </a:r>
            <a:endParaRPr lang="en-GB" sz="2400" b="1"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19813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Muscle contraction | physiology | Britannica">
            <a:extLst>
              <a:ext uri="{FF2B5EF4-FFF2-40B4-BE49-F238E27FC236}">
                <a16:creationId xmlns:a16="http://schemas.microsoft.com/office/drawing/2014/main" id="{78B8C945-229E-3EC2-EBBF-5113A246D8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8446" y="1318848"/>
            <a:ext cx="9090025" cy="5465297"/>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41431DCB-B904-8CF3-942E-16F067E16165}"/>
              </a:ext>
            </a:extLst>
          </p:cNvPr>
          <p:cNvSpPr txBox="1">
            <a:spLocks/>
          </p:cNvSpPr>
          <p:nvPr/>
        </p:nvSpPr>
        <p:spPr>
          <a:xfrm>
            <a:off x="550153" y="688383"/>
            <a:ext cx="10663991" cy="38735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Muscle tissue</a:t>
            </a:r>
            <a:endParaRPr lang="en-GB" sz="4000"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1989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550153" y="688383"/>
            <a:ext cx="10663991" cy="38735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Nervous System- Conducting signals</a:t>
            </a:r>
            <a:endParaRPr lang="en-GB" sz="4000"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p:cNvSpPr/>
          <p:nvPr/>
        </p:nvSpPr>
        <p:spPr>
          <a:xfrm>
            <a:off x="858130" y="1351508"/>
            <a:ext cx="5767754" cy="5262979"/>
          </a:xfrm>
          <a:prstGeom prst="rect">
            <a:avLst/>
          </a:prstGeom>
          <a:noFill/>
        </p:spPr>
        <p:txBody>
          <a:bodyPr wrap="square" rtlCol="0">
            <a:spAutoFit/>
          </a:bodyPr>
          <a:lstStyle/>
          <a:p>
            <a:pPr marL="342900" indent="-342900" algn="just">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This tissue is specialized for conduction and transmission of electrical impulses and the organization of these nerve cells or neurons is the most complex of any of the tissue. </a:t>
            </a:r>
          </a:p>
          <a:p>
            <a:pPr marL="342900" indent="-342900" algn="just">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The neuron has a cell body that contains the nucleus and the other organelles with very high metabolic activity (e.g., ribosomes and mitochondria). </a:t>
            </a:r>
          </a:p>
          <a:p>
            <a:pPr marL="342900" indent="-342900" algn="just">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The neuron is further specialized for having processes, which contact it through the synapses to other neurons, making a long chain of conducting tissue linking the various parts of the body.</a:t>
            </a:r>
            <a:endParaRPr lang="en-GB" sz="2400" b="1" dirty="0">
              <a:solidFill>
                <a:schemeClr val="tx2"/>
              </a:solidFill>
              <a:latin typeface="Times New Roman" panose="02020603050405020304" pitchFamily="18" charset="0"/>
              <a:cs typeface="Times New Roman" panose="02020603050405020304" pitchFamily="18" charset="0"/>
            </a:endParaRPr>
          </a:p>
        </p:txBody>
      </p:sp>
      <p:pic>
        <p:nvPicPr>
          <p:cNvPr id="2" name="Picture 2" descr="Nervous System: What It Is, Parts, Function &amp; Disorders">
            <a:extLst>
              <a:ext uri="{FF2B5EF4-FFF2-40B4-BE49-F238E27FC236}">
                <a16:creationId xmlns:a16="http://schemas.microsoft.com/office/drawing/2014/main" id="{2C54ECA7-7B06-D1F6-36F2-1161C662F5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68575" y="1075733"/>
            <a:ext cx="3707277" cy="55387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6431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Theme1">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9696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292AC011-4411-4F60-8706-EAC95FE14156}" vid="{51809D84-66A1-4103-8759-D1485B966AA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6173</TotalTime>
  <Words>1232</Words>
  <Application>Microsoft Office PowerPoint</Application>
  <PresentationFormat>Widescreen</PresentationFormat>
  <Paragraphs>118</Paragraphs>
  <Slides>25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Euphemia</vt:lpstr>
      <vt:lpstr>Times New Roman</vt:lpstr>
      <vt:lpstr>Wingdings</vt:lpstr>
      <vt:lpstr>Theme1</vt:lpstr>
      <vt:lpstr>Al-Mustaqbal University College of Engineering and Engineering Technologies Biomedical Engineering Department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BMID_II First semester</dc:title>
  <dc:creator>MAHİR RAHMAN AL-HAJAJ</dc:creator>
  <cp:lastModifiedBy>zainab</cp:lastModifiedBy>
  <cp:revision>290</cp:revision>
  <dcterms:created xsi:type="dcterms:W3CDTF">2021-10-31T09:31:15Z</dcterms:created>
  <dcterms:modified xsi:type="dcterms:W3CDTF">2024-09-28T08:21:54Z</dcterms:modified>
</cp:coreProperties>
</file>