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4" r:id="rId4"/>
    <p:sldId id="265" r:id="rId5"/>
    <p:sldId id="270" r:id="rId6"/>
    <p:sldId id="271" r:id="rId7"/>
    <p:sldId id="273" r:id="rId8"/>
    <p:sldId id="272" r:id="rId9"/>
    <p:sldId id="263" r:id="rId10"/>
  </p:sldIdLst>
  <p:sldSz cx="12192000" cy="6858000"/>
  <p:notesSz cx="6858000" cy="9144000"/>
  <p:defaultTextStyle>
    <a:defPPr algn="r" rtl="1">
      <a:defRPr lang="ar-M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45" autoAdjust="0"/>
    <p:restoredTop sz="93184" autoAdjust="0"/>
  </p:normalViewPr>
  <p:slideViewPr>
    <p:cSldViewPr snapToGrid="0">
      <p:cViewPr varScale="1">
        <p:scale>
          <a:sx n="62" d="100"/>
          <a:sy n="62" d="100"/>
        </p:scale>
        <p:origin x="788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39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8BC70C79-C5A9-41AD-BA16-AF54E990AF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0434B3A-C9C0-4BEC-94C9-909F40061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5EACFD35-20FA-4B53-8025-95552CE4791A}" type="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27/11/1445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195593A-4704-4980-961F-33BFA98F5B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63E5938-F0CC-4112-970C-618DB96A84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C7BF22F3-77E9-4F13-AB18-B955F329782B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97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6CCF169-992D-4B2D-ABB8-84075E8573D2}" type="datetime1">
              <a:rPr lang="ar-SA" smtClean="0"/>
              <a:t>27/11/1445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 flipH="1"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C853816F-A1CF-4485-B308-1B9F14B36EAD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56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2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97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744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5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29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713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83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8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29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9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1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flipH="1">
            <a:off x="1524000" y="1122363"/>
            <a:ext cx="9144000" cy="2387600"/>
          </a:xfrm>
        </p:spPr>
        <p:txBody>
          <a:bodyPr rtlCol="1" anchor="b"/>
          <a:lstStyle>
            <a:lvl1pPr algn="ct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flipH="1"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77C3649-B701-47F8-9F7E-CEFC26BFDCB2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8200" y="1825625"/>
            <a:ext cx="10515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B2ED78-3577-4B6B-A502-65E1FE002341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44550" y="1709738"/>
            <a:ext cx="10515600" cy="2852737"/>
          </a:xfrm>
        </p:spPr>
        <p:txBody>
          <a:bodyPr rtlCol="1" anchor="b"/>
          <a:lstStyle>
            <a:lvl1pPr algn="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844550" y="4589463"/>
            <a:ext cx="10515600" cy="1500187"/>
          </a:xfrm>
        </p:spPr>
        <p:txBody>
          <a:bodyPr rtlCol="1"/>
          <a:lstStyle>
            <a:lvl1pPr marL="0" indent="0" algn="r" rtl="1">
              <a:buNone/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A41182-F689-4206-9CD3-CC6B8EB9DB23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flipH="1">
            <a:off x="6172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838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930E3D-2D65-402D-AE93-FFDF8199FEEA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6612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6194425" y="1681163"/>
            <a:ext cx="5157787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6194425" y="2505075"/>
            <a:ext cx="5157787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 flipH="1">
            <a:off x="836612" y="1681163"/>
            <a:ext cx="5183188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flipH="1">
            <a:off x="836612" y="2505075"/>
            <a:ext cx="5183188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9436CAE-D0AE-466C-8DBC-7FFC2E866480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B70C647-287F-437C-B21D-226BC1F6E82D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11F56F8-4F19-4BD3-810A-78D23243809B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FB0975B-918D-4592-A0B4-1511F63DFD1C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marL="0" indent="0" algn="r" rtl="1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383B7D6-94EC-41DF-B438-BBC02306D821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flipH="1"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1162619-FFA5-4F22-B1C8-DAAEDAD67BCF}" type="datetime1">
              <a:rPr lang="ar-SA" noProof="0" smtClean="0"/>
              <a:t>27/11/1445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flipH="1"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0"/>
            <a:r>
              <a:rPr lang="en-US" sz="8000" dirty="0">
                <a:solidFill>
                  <a:schemeClr val="bg1"/>
                </a:solidFill>
              </a:rPr>
              <a:t>Shipping of hazard materials</a:t>
            </a:r>
            <a:endParaRPr lang="ar-SA" sz="8000" dirty="0">
              <a:solidFill>
                <a:schemeClr val="bg1"/>
              </a:solidFill>
            </a:endParaRP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554015" y="3278339"/>
            <a:ext cx="508397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371976" y="3959479"/>
            <a:ext cx="9144000" cy="1655762"/>
          </a:xfrm>
        </p:spPr>
        <p:txBody>
          <a:bodyPr rtlCol="1">
            <a:normAutofit fontScale="92500" lnSpcReduction="20000"/>
          </a:bodyPr>
          <a:lstStyle/>
          <a:p>
            <a:pPr rtl="1"/>
            <a:r>
              <a:rPr lang="en-US" sz="2800" dirty="0">
                <a:solidFill>
                  <a:schemeClr val="bg1"/>
                </a:solidFill>
              </a:rPr>
              <a:t>M.Sc. Amna Shaker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College of Science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Medical Biotechnology Department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Al-</a:t>
            </a:r>
            <a:r>
              <a:rPr lang="en-US" sz="2800" dirty="0" err="1">
                <a:solidFill>
                  <a:schemeClr val="bg1"/>
                </a:solidFill>
              </a:rPr>
              <a:t>Mustaqbal</a:t>
            </a:r>
            <a:r>
              <a:rPr lang="en-US" sz="2800" dirty="0">
                <a:solidFill>
                  <a:schemeClr val="bg1"/>
                </a:solidFill>
              </a:rPr>
              <a:t> University</a:t>
            </a:r>
          </a:p>
          <a:p>
            <a:pPr rtl="1"/>
            <a:endParaRPr lang="ar-SA" sz="2800" dirty="0">
              <a:solidFill>
                <a:schemeClr val="bg1"/>
              </a:solidFill>
            </a:endParaRP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179036" y="5252463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-215152" y="2495673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Introduction for Shipping of hazard materials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05076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Hazardous Materials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: are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solids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liquids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, or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gases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that can </a:t>
            </a:r>
            <a:r>
              <a:rPr lang="en-US" sz="3200" u="sng" dirty="0">
                <a:solidFill>
                  <a:schemeClr val="accent6">
                    <a:lumMod val="75000"/>
                  </a:schemeClr>
                </a:solidFill>
              </a:rPr>
              <a:t>harm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people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other living organisms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, property, or the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environment </a:t>
            </a:r>
            <a:r>
              <a:rPr lang="en-US" sz="3200" u="sng" dirty="0">
                <a:solidFill>
                  <a:schemeClr val="accent5">
                    <a:lumMod val="50000"/>
                  </a:schemeClr>
                </a:solidFill>
              </a:rPr>
              <a:t>if improperly shipped, stored, or handled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ar-SA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6" y="1232899"/>
            <a:ext cx="8378529" cy="4944064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Hazardous Materials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like 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</a:rPr>
              <a:t>explosives, gases, toxic materials, and radioactive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materials to more seemingly minor products like hair spray that still pose a shipping and handling risk. Each of these </a:t>
            </a:r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classes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has a specific </a:t>
            </a:r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sub class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that also provides more details on the classification.</a:t>
            </a: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555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Hazardous Materials Divided to :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1: Explosives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2: Gases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3: Flammable liquids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4: Flammable solids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5: Oxidizers/organic peroxides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6: Toxic and infectious substances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7: Radioactive materials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8: Corrosives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Class 9: Miscellaneous hazardous materials</a:t>
            </a:r>
          </a:p>
          <a:p>
            <a:pPr marL="0" indent="0" algn="l" rtl="0"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6330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عنصر نائب للمحتوى 11">
            <a:extLst>
              <a:ext uri="{FF2B5EF4-FFF2-40B4-BE49-F238E27FC236}">
                <a16:creationId xmlns:a16="http://schemas.microsoft.com/office/drawing/2014/main" id="{B2BD65A8-37D4-A42E-16AB-B30BC5471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730719"/>
              </p:ext>
            </p:extLst>
          </p:nvPr>
        </p:nvGraphicFramePr>
        <p:xfrm>
          <a:off x="3271004" y="1013551"/>
          <a:ext cx="8726366" cy="5634287"/>
        </p:xfrm>
        <a:graphic>
          <a:graphicData uri="http://schemas.openxmlformats.org/drawingml/2006/table">
            <a:tbl>
              <a:tblPr/>
              <a:tblGrid>
                <a:gridCol w="1135743">
                  <a:extLst>
                    <a:ext uri="{9D8B030D-6E8A-4147-A177-3AD203B41FA5}">
                      <a16:colId xmlns:a16="http://schemas.microsoft.com/office/drawing/2014/main" val="3372513909"/>
                    </a:ext>
                  </a:extLst>
                </a:gridCol>
                <a:gridCol w="7590623">
                  <a:extLst>
                    <a:ext uri="{9D8B030D-6E8A-4147-A177-3AD203B41FA5}">
                      <a16:colId xmlns:a16="http://schemas.microsoft.com/office/drawing/2014/main" val="3039276448"/>
                    </a:ext>
                  </a:extLst>
                </a:gridCol>
              </a:tblGrid>
              <a:tr h="339553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Category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Properties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9467"/>
                  </a:ext>
                </a:extLst>
              </a:tr>
              <a:tr h="5500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M1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Substances which, on inhalation as fine dust, may endanger health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837800"/>
                  </a:ext>
                </a:extLst>
              </a:tr>
              <a:tr h="5500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M2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Substances and articles which, in the event of fire, may form dioxins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160413"/>
                  </a:ext>
                </a:extLst>
              </a:tr>
              <a:tr h="339553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M3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Substances evolving flammable vapors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097772"/>
                  </a:ext>
                </a:extLst>
              </a:tr>
              <a:tr h="339553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M4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Lithium batteries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65667"/>
                  </a:ext>
                </a:extLst>
              </a:tr>
              <a:tr h="339553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M5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Life-saving appliances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008853"/>
                  </a:ext>
                </a:extLst>
              </a:tr>
              <a:tr h="1257403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M6 - M8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Environmentally hazardous substances:</a:t>
                      </a:r>
                      <a:b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 M6: Pollutant to the aquatic environment, liquid</a:t>
                      </a:r>
                      <a:b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 M7: Pollutant to the aquatic environment, solid</a:t>
                      </a:r>
                      <a:b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 M8: Genetically modified microorganisms and organisms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091444"/>
                  </a:ext>
                </a:extLst>
              </a:tr>
              <a:tr h="897888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M9 - M10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Elevated temperature substances:</a:t>
                      </a:r>
                      <a:b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 M9: Liquid</a:t>
                      </a:r>
                      <a:b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</a:b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 M10: Solid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986789"/>
                  </a:ext>
                </a:extLst>
              </a:tr>
              <a:tr h="78582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M11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Other substances and articles presenting a danger during carriage, but not meeting the definitions of another class.</a:t>
                      </a:r>
                    </a:p>
                  </a:txBody>
                  <a:tcPr marL="65929" marR="65929" marT="32965" marB="32965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380881"/>
                  </a:ext>
                </a:extLst>
              </a:tr>
            </a:tbl>
          </a:graphicData>
        </a:graphic>
      </p:graphicFrame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4FAA9F0-F5A9-0D6D-0ED1-294C084E855C}"/>
              </a:ext>
            </a:extLst>
          </p:cNvPr>
          <p:cNvSpPr txBox="1"/>
          <p:nvPr/>
        </p:nvSpPr>
        <p:spPr>
          <a:xfrm>
            <a:off x="3692857" y="277105"/>
            <a:ext cx="8128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Miscellaneous hazardous materials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62539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B0CC4F07-77CE-91E8-1A77-428E881A9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636" y="198304"/>
            <a:ext cx="8957363" cy="646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4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How To Ship Hazardous Materials?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6" y="1825625"/>
            <a:ext cx="8378529" cy="4667250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Shipping hazardous materials can be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a complicated process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, as there are serious implications for getting it wrong. In order to ship hazardous materials, you need to follow </a:t>
            </a:r>
            <a:r>
              <a:rPr lang="en-US" sz="2400" b="1" i="1" u="sng" dirty="0">
                <a:solidFill>
                  <a:schemeClr val="accent5">
                    <a:lumMod val="50000"/>
                  </a:schemeClr>
                </a:solidFill>
              </a:rPr>
              <a:t>a few key steps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1-Classify the material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2-Contact top carriers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3-Select appropriate packaging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4-Mark and label your package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5-Prepare shipping papers</a:t>
            </a:r>
          </a:p>
          <a:p>
            <a:pPr marL="0" indent="0" algn="l" rtl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6-Identify additional carrier requirement.</a:t>
            </a:r>
          </a:p>
          <a:p>
            <a:pPr marL="0" indent="0" algn="l" rtl="0"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750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Shipping hazardous materials considered 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a complex and expensive process?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Because there are so many rules and regulations required.</a:t>
            </a:r>
          </a:p>
          <a:p>
            <a:pPr marL="0" indent="0" algn="l" rtl="0"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9377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ar-SA" sz="8000" dirty="0">
                <a:solidFill>
                  <a:schemeClr val="bg1"/>
                </a:solidFill>
              </a:rPr>
              <a:t>تذكر...</a:t>
            </a:r>
            <a:br>
              <a:rPr lang="ar-SA" sz="8000" dirty="0">
                <a:solidFill>
                  <a:schemeClr val="bg1"/>
                </a:solidFill>
              </a:rPr>
            </a:br>
            <a:r>
              <a:rPr lang="ar-SA" sz="8000" dirty="0">
                <a:solidFill>
                  <a:schemeClr val="bg1"/>
                </a:solidFill>
              </a:rPr>
              <a:t>السلامة أولاً!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423949" y="3278339"/>
            <a:ext cx="53441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win32_fixed" id="{7502DCE6-89B5-4904-A83B-96FC5837C5C4}" vid="{D604A719-80E9-431E-B3F9-5A4F65972DD8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375</Words>
  <Application>Microsoft Office PowerPoint</Application>
  <PresentationFormat>شاشة عريضة</PresentationFormat>
  <Paragraphs>57</Paragraphs>
  <Slides>9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2" baseType="lpstr">
      <vt:lpstr>Arial</vt:lpstr>
      <vt:lpstr>Tahoma</vt:lpstr>
      <vt:lpstr>نسق Office</vt:lpstr>
      <vt:lpstr>Shipping of hazard materials</vt:lpstr>
      <vt:lpstr>Introduction for Shipping of hazard materials </vt:lpstr>
      <vt:lpstr>عرض تقديمي في PowerPoint</vt:lpstr>
      <vt:lpstr>Hazardous Materials Divided to : </vt:lpstr>
      <vt:lpstr>عرض تقديمي في PowerPoint</vt:lpstr>
      <vt:lpstr>عرض تقديمي في PowerPoint</vt:lpstr>
      <vt:lpstr>How To Ship Hazardous Materials?</vt:lpstr>
      <vt:lpstr>عرض تقديمي في PowerPoint</vt:lpstr>
      <vt:lpstr>تذكر... السلامة أولاً!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2021-11-12T00:22:59Z</dcterms:created>
  <dcterms:modified xsi:type="dcterms:W3CDTF">2024-06-03T10:28:43Z</dcterms:modified>
</cp:coreProperties>
</file>