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4" r:id="rId4"/>
  </p:sldMasterIdLst>
  <p:notesMasterIdLst>
    <p:notesMasterId r:id="rId26"/>
  </p:notesMasterIdLst>
  <p:handoutMasterIdLst>
    <p:handoutMasterId r:id="rId27"/>
  </p:handoutMasterIdLst>
  <p:sldIdLst>
    <p:sldId id="265" r:id="rId5"/>
    <p:sldId id="324" r:id="rId6"/>
    <p:sldId id="310" r:id="rId7"/>
    <p:sldId id="302" r:id="rId8"/>
    <p:sldId id="275" r:id="rId9"/>
    <p:sldId id="313" r:id="rId10"/>
    <p:sldId id="314" r:id="rId11"/>
    <p:sldId id="320" r:id="rId12"/>
    <p:sldId id="329" r:id="rId13"/>
    <p:sldId id="316" r:id="rId14"/>
    <p:sldId id="319" r:id="rId15"/>
    <p:sldId id="312" r:id="rId16"/>
    <p:sldId id="322" r:id="rId17"/>
    <p:sldId id="327" r:id="rId18"/>
    <p:sldId id="321" r:id="rId19"/>
    <p:sldId id="325" r:id="rId20"/>
    <p:sldId id="311" r:id="rId21"/>
    <p:sldId id="317" r:id="rId22"/>
    <p:sldId id="328" r:id="rId23"/>
    <p:sldId id="326" r:id="rId24"/>
    <p:sldId id="297" r:id="rId25"/>
  </p:sldIdLst>
  <p:sldSz cx="12192000" cy="6858000"/>
  <p:notesSz cx="6858000" cy="9144000"/>
  <p:defaultTextStyle>
    <a:defPPr algn="r" rtl="1"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6509" autoAdjust="0"/>
  </p:normalViewPr>
  <p:slideViewPr>
    <p:cSldViewPr snapToGrid="0" showGuides="1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02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7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701E96AD-4579-453A-A2B1-75DFE83DBBC0}" type="uaqdatetime1">
              <a:rPr lang="ar-SA" smtClean="0">
                <a:cs typeface="+mj-cs"/>
              </a:rPr>
              <a:pPr algn="l" rtl="1"/>
              <a:t>06/10/1445</a:t>
            </a:fld>
            <a:endParaRPr lang="ar-SA" dirty="0">
              <a:cs typeface="+mj-cs"/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0892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7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B78FE58C-C1A6-4C4C-90C2-B7F5B0504B2D}" type="slidenum">
              <a:rPr lang="ar-SA" smtClean="0">
                <a:cs typeface="+mj-cs"/>
              </a:rPr>
              <a:pPr algn="l" rtl="1"/>
              <a:t>‹#›</a:t>
            </a:fld>
            <a:endParaRPr lang="ar-SA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9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725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cs typeface="+mj-cs"/>
              </a:defRPr>
            </a:lvl1pPr>
          </a:lstStyle>
          <a:p>
            <a:fld id="{3EDD0E74-44EF-4358-8A83-710B04B0A8B9}" type="uaqdatetime1">
              <a:rPr lang="ar-SA" noProof="0" smtClean="0"/>
              <a:pPr/>
              <a:t>06/10/1445</a:t>
            </a:fld>
            <a:endParaRPr lang="ar-SA" noProof="0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0895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72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cs typeface="+mj-cs"/>
              </a:defRPr>
            </a:lvl1pPr>
          </a:lstStyle>
          <a:p>
            <a:fld id="{810E1E9A-E921-4174-A0FC-51868D7AC568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E1E9A-E921-4174-A0FC-51868D7AC568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6758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1" anchor="b"/>
          <a:lstStyle>
            <a:lvl1pPr algn="ct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1"/>
          <a:lstStyle>
            <a:lvl1pPr marL="0" indent="0" algn="ctr" rtl="1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 smtClean="0"/>
              <a:t>انقر لتحرير نمط العنوان الثانوي الرئيسي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7200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17D81A1-1285-475E-AB17-FA619CF46948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841248" y="1825625"/>
            <a:ext cx="9791700" cy="43513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B76FAA46-EF14-405E-88F2-951D27EDA1E5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العنوان العمودي وال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 flipV="1">
            <a:off x="853127" y="365125"/>
            <a:ext cx="2628900" cy="5811838"/>
          </a:xfrm>
        </p:spPr>
        <p:txBody>
          <a:bodyPr vert="eaVert"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3629438" y="365125"/>
            <a:ext cx="7010400" cy="58118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5FE58AF-FD7A-421E-9EE4-3B74C59A475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_1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10555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58435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10555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6E7BE25D-E585-4A6C-9A87-287F66850720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41248" y="1825625"/>
            <a:ext cx="9791700" cy="4351338"/>
          </a:xfrm>
        </p:spPr>
        <p:txBody>
          <a:bodyPr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6CD42C3-8EA9-4710-9ED6-CA0E8E40EA9C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5152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5080"/>
            <a:ext cx="3276600" cy="392449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1709738"/>
            <a:ext cx="10105791" cy="2862262"/>
          </a:xfrm>
        </p:spPr>
        <p:txBody>
          <a:bodyPr rtlCol="1" anchor="b"/>
          <a:lstStyle>
            <a:lvl1pPr algn="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41248" y="4589463"/>
            <a:ext cx="10105791" cy="1500187"/>
          </a:xfrm>
        </p:spPr>
        <p:txBody>
          <a:bodyPr rtlCol="1"/>
          <a:lstStyle>
            <a:lvl1pPr marL="0" indent="0" algn="r" rtl="1">
              <a:buNone/>
              <a:defRPr sz="2400"/>
            </a:lvl1pPr>
            <a:lvl2pPr marL="457200" indent="0" algn="r" rtl="1">
              <a:buNone/>
              <a:defRPr sz="2000"/>
            </a:lvl2pPr>
            <a:lvl3pPr marL="914400" indent="0" algn="r" rtl="1">
              <a:buNone/>
              <a:defRPr sz="1800"/>
            </a:lvl3pPr>
            <a:lvl4pPr marL="1371600" indent="0" algn="r" rtl="1">
              <a:buNone/>
              <a:defRPr sz="1600"/>
            </a:lvl4pPr>
            <a:lvl5pPr marL="1828800" indent="0" algn="r" rtl="1">
              <a:buNone/>
              <a:defRPr sz="1600"/>
            </a:lvl5pPr>
            <a:lvl6pPr marL="2286000" indent="0" algn="r" rtl="1">
              <a:buNone/>
              <a:defRPr sz="1600"/>
            </a:lvl6pPr>
            <a:lvl7pPr marL="2743200" indent="0" algn="r" rtl="1">
              <a:buNone/>
              <a:defRPr sz="1600"/>
            </a:lvl7pPr>
            <a:lvl8pPr marL="3200400" indent="0" algn="r" rtl="1">
              <a:buNone/>
              <a:defRPr sz="1600"/>
            </a:lvl8pPr>
            <a:lvl9pPr marL="3657600" indent="0" algn="r" rtl="1">
              <a:buNone/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/>
          <a:p>
            <a:pPr rtl="1"/>
            <a:fld id="{5FBC32AB-0BC9-4F28-AA69-6F5528CD3AEE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863395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841248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CEBAE32E-0382-4A95-A4F8-7625ECC804F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53107" y="274638"/>
            <a:ext cx="9023350" cy="1143000"/>
          </a:xfrm>
        </p:spPr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865734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865734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854118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  <a:endParaRPr lang="ar-SA" noProof="0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854118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FC4F3D4-B874-482B-8D08-527B73A9570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5C389B78-5342-4409-B8D5-2FA9239C1FD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A325B388-F510-4598-8513-06F9E5DF95F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6700618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58435" y="987425"/>
            <a:ext cx="5676483" cy="4873625"/>
          </a:xfrm>
        </p:spPr>
        <p:txBody>
          <a:bodyPr rtlCol="1"/>
          <a:lstStyle>
            <a:lvl1pPr algn="r" rtl="1">
              <a:defRPr sz="3200"/>
            </a:lvl1pPr>
            <a:lvl2pPr algn="r" rtl="1">
              <a:defRPr sz="2800"/>
            </a:lvl2pPr>
            <a:lvl3pPr algn="r" rtl="1">
              <a:defRPr sz="24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8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453CFB7D-07AA-4D7C-BB48-6C7EBB28E04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00617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68378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7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24CE051-4017-4261-93E1-AC1B45C3F51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rtl="1"/>
            <a:r>
              <a:rPr lang="ar-SA" noProof="0" dirty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0772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EA4EB3B4-5EF5-4D1F-BAB2-E445F544AD9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1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j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j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j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412125" y="695459"/>
            <a:ext cx="9800822" cy="5331853"/>
          </a:xfrm>
        </p:spPr>
        <p:txBody>
          <a:bodyPr>
            <a:normAutofit fontScale="90000"/>
          </a:bodyPr>
          <a:lstStyle/>
          <a:p>
            <a:pPr algn="l"/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/>
              <a:t/>
            </a:r>
            <a:br>
              <a:rPr lang="en-US" sz="7200" dirty="0"/>
            </a:br>
            <a:r>
              <a:rPr lang="en-US" sz="8000" b="1" dirty="0" smtClean="0"/>
              <a:t>Medical Terminology</a:t>
            </a:r>
            <a:br>
              <a:rPr lang="en-US" sz="8000" b="1" dirty="0" smtClean="0"/>
            </a:br>
            <a:r>
              <a:rPr lang="en-US" sz="8000" b="1" dirty="0" smtClean="0"/>
              <a:t>   </a:t>
            </a:r>
            <a:r>
              <a:rPr lang="en-US" sz="5300" b="1" dirty="0"/>
              <a:t>Musculoskeletal </a:t>
            </a:r>
            <a:r>
              <a:rPr lang="en-US" sz="5300" b="1" dirty="0" smtClean="0"/>
              <a:t>System</a:t>
            </a:r>
            <a:br>
              <a:rPr lang="en-US" sz="5300" b="1" dirty="0" smtClean="0"/>
            </a:br>
            <a:r>
              <a:rPr lang="en-US" sz="5300" b="1" dirty="0"/>
              <a:t> </a:t>
            </a:r>
            <a:r>
              <a:rPr lang="en-US" sz="5300" b="1" dirty="0" smtClean="0"/>
              <a:t>          </a:t>
            </a:r>
            <a:r>
              <a:rPr lang="en-US" sz="5300" b="1" dirty="0" err="1" smtClean="0"/>
              <a:t>lec</a:t>
            </a:r>
            <a:r>
              <a:rPr lang="en-US" sz="5300" b="1" dirty="0" smtClean="0"/>
              <a:t>. 7</a:t>
            </a:r>
            <a:r>
              <a:rPr lang="ar-IQ" sz="4400" b="1" dirty="0" smtClean="0"/>
              <a:t/>
            </a:r>
            <a:br>
              <a:rPr lang="ar-IQ" sz="4400" b="1" dirty="0" smtClean="0"/>
            </a:br>
            <a:r>
              <a:rPr lang="ar-IQ" sz="7200" dirty="0"/>
              <a:t/>
            </a:r>
            <a:br>
              <a:rPr lang="ar-IQ" sz="7200" dirty="0"/>
            </a:br>
            <a:r>
              <a:rPr lang="en-US" sz="7200" dirty="0" smtClean="0"/>
              <a:t>  </a:t>
            </a:r>
            <a:r>
              <a:rPr lang="en-US" sz="4400" b="1" dirty="0" smtClean="0">
                <a:solidFill>
                  <a:srgbClr val="C00000"/>
                </a:solidFill>
              </a:rPr>
              <a:t>Dr. </a:t>
            </a:r>
            <a:r>
              <a:rPr lang="en-US" sz="4400" b="1" dirty="0" err="1" smtClean="0">
                <a:solidFill>
                  <a:srgbClr val="C00000"/>
                </a:solidFill>
              </a:rPr>
              <a:t>Lamees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Abd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ALRaheem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     M.B.CH.B   F.I.C.M.S</a:t>
            </a: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ar-SA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" y="103031"/>
            <a:ext cx="11977352" cy="6619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46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0" y="103031"/>
            <a:ext cx="11964473" cy="67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23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0070C0"/>
                </a:solidFill>
              </a:rPr>
              <a:t>NEW ROOTS RELATED </a:t>
            </a:r>
            <a:r>
              <a:rPr lang="en-US" sz="3200" b="1" dirty="0" smtClean="0">
                <a:solidFill>
                  <a:srgbClr val="0070C0"/>
                </a:solidFill>
              </a:rPr>
              <a:t>TO SPECIFIC BONE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</a:rPr>
              <a:t>: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428303"/>
              </p:ext>
            </p:extLst>
          </p:nvPr>
        </p:nvGraphicFramePr>
        <p:xfrm>
          <a:off x="841375" y="1825625"/>
          <a:ext cx="10440519" cy="3957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77"/>
                <a:gridCol w="3129566"/>
                <a:gridCol w="5318976"/>
              </a:tblGrid>
              <a:tr h="635987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Element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Meaning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Word analysis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67199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dactyl/o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Fingers, toes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Dactyl/o/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megaly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: abnormally large size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of fingers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&amp;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toes</a:t>
                      </a:r>
                    </a:p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0097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clavicul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clavicle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clavicul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: pertaining to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clavicle.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1165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Cost/o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ribs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Cost/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ectomy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: excision of ribs.</a:t>
                      </a:r>
                    </a:p>
                  </a:txBody>
                  <a:tcPr/>
                </a:tc>
              </a:tr>
              <a:tr h="561165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patell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Patella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(knee cap)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Patell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ectomy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: removal of the patella.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20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8" y="0"/>
            <a:ext cx="11927541" cy="670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4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1" y="193182"/>
            <a:ext cx="11835684" cy="6413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0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Joints: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611" y="1622738"/>
            <a:ext cx="9847337" cy="4554225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The </a:t>
            </a:r>
            <a:r>
              <a:rPr lang="en-US" dirty="0"/>
              <a:t>part of the body where two or more bones meet to allow movement.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715" y="2511187"/>
            <a:ext cx="4507606" cy="4050792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626" y="2511187"/>
            <a:ext cx="4721416" cy="421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52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88" y="161365"/>
            <a:ext cx="11631705" cy="649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901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369" y="365126"/>
            <a:ext cx="9059579" cy="74245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New Roots :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854461"/>
              </p:ext>
            </p:extLst>
          </p:nvPr>
        </p:nvGraphicFramePr>
        <p:xfrm>
          <a:off x="695459" y="1558343"/>
          <a:ext cx="10637950" cy="4275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894"/>
                <a:gridCol w="1914517"/>
                <a:gridCol w="6678539"/>
              </a:tblGrid>
              <a:tr h="723824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>
                          <a:latin typeface="+mj-lt"/>
                          <a:cs typeface="Times New Roman" pitchFamily="18" charset="0"/>
                        </a:rPr>
                        <a:t>Element</a:t>
                      </a:r>
                      <a:endParaRPr lang="en-US" sz="32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>
                          <a:latin typeface="+mj-lt"/>
                          <a:cs typeface="Times New Roman" pitchFamily="18" charset="0"/>
                        </a:rPr>
                        <a:t>Meaning</a:t>
                      </a:r>
                      <a:endParaRPr lang="en-US" sz="32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>
                          <a:latin typeface="+mj-lt"/>
                          <a:cs typeface="Times New Roman" pitchFamily="18" charset="0"/>
                        </a:rPr>
                        <a:t>Word analysis</a:t>
                      </a:r>
                      <a:endParaRPr lang="en-US" sz="32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3765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Ankyl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stiffness 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ankyl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osis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: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immobility and stiffness of a joint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8059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Arthr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Joint 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arthr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itis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 : inflammation of a joint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2911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Oste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/o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bone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Oste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oma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: bone tumor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7227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spondyl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vertebrae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spondyl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itis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:inflammation of  vertebrae.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89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78" y="115910"/>
            <a:ext cx="11758412" cy="6593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001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9" y="147918"/>
            <a:ext cx="11846859" cy="6613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53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75" y="154546"/>
            <a:ext cx="4945487" cy="6581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250" y="167424"/>
            <a:ext cx="6040191" cy="6593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87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3" y="218941"/>
            <a:ext cx="11668258" cy="647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67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30"/>
            <a:ext cx="12192000" cy="6780055"/>
          </a:xfrm>
        </p:spPr>
      </p:pic>
    </p:spTree>
    <p:extLst>
      <p:ext uri="{BB962C8B-B14F-4D97-AF65-F5344CB8AC3E}">
        <p14:creationId xmlns:p14="http://schemas.microsoft.com/office/powerpoint/2010/main" val="70787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053"/>
            <a:ext cx="12192000" cy="6800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939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93" y="1825625"/>
            <a:ext cx="9787464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8" y="193183"/>
            <a:ext cx="11681139" cy="651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9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/>
              <a:t>NEW ROOTS </a:t>
            </a:r>
            <a:r>
              <a:rPr lang="en-US" sz="3600" b="1" dirty="0" smtClean="0"/>
              <a:t>:</a:t>
            </a:r>
            <a:endParaRPr lang="en-US" sz="36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884368"/>
              </p:ext>
            </p:extLst>
          </p:nvPr>
        </p:nvGraphicFramePr>
        <p:xfrm>
          <a:off x="759853" y="1571223"/>
          <a:ext cx="10689463" cy="48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8009"/>
                <a:gridCol w="3460248"/>
                <a:gridCol w="5441206"/>
              </a:tblGrid>
              <a:tr h="759853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Root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Meaning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"/>
                          <a:ea typeface="+mn-ea"/>
                          <a:cs typeface="Times New Roman" pitchFamily="18" charset="0"/>
                        </a:rPr>
                        <a:t>Word analysis</a:t>
                      </a:r>
                    </a:p>
                  </a:txBody>
                  <a:tcPr/>
                </a:tc>
              </a:tr>
              <a:tr h="928682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leiomy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Smooth muscle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Leiomy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oma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: tumor of smooth muscle</a:t>
                      </a:r>
                    </a:p>
                    <a:p>
                      <a:pPr algn="l"/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61773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muscul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/o 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muscle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Muscul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r>
                        <a:rPr lang="en-US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 pertaining to muscles .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9177"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my/o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muscle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My/</a:t>
                      </a:r>
                      <a:r>
                        <a:rPr lang="en-US" sz="2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oma</a:t>
                      </a:r>
                      <a:r>
                        <a:rPr lang="en-US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 tumor </a:t>
                      </a:r>
                      <a:r>
                        <a:rPr lang="en-US" sz="2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contaning</a:t>
                      </a:r>
                      <a:r>
                        <a:rPr lang="en-US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muscle tissue.</a:t>
                      </a:r>
                    </a:p>
                  </a:txBody>
                  <a:tcPr/>
                </a:tc>
              </a:tr>
              <a:tr h="809177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Rhabdmy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Striated muscle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Rhabdmy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/o/</a:t>
                      </a:r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lysis</a:t>
                      </a:r>
                      <a:r>
                        <a:rPr lang="en-US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 breakdown of striated muscle.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1058"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Tend/o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tendon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Tend/o/</a:t>
                      </a:r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plasty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: surgical repair</a:t>
                      </a:r>
                      <a:r>
                        <a:rPr lang="en-US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of a tendon.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9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59" y="231820"/>
            <a:ext cx="11101589" cy="649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63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6" y="180304"/>
            <a:ext cx="11436439" cy="634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17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94" y="1171977"/>
            <a:ext cx="5679582" cy="441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07" y="360609"/>
            <a:ext cx="5924281" cy="6143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989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5" y="219698"/>
            <a:ext cx="11320528" cy="6340395"/>
          </a:xfrm>
        </p:spPr>
      </p:pic>
    </p:spTree>
    <p:extLst>
      <p:ext uri="{BB962C8B-B14F-4D97-AF65-F5344CB8AC3E}">
        <p14:creationId xmlns:p14="http://schemas.microsoft.com/office/powerpoint/2010/main" val="226684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قالب تصميم قائد السحاب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13665197_TF03460508" id="{D64820BA-EF1B-4DA2-9726-8072FF99B16E}" vid="{103D5CFB-071A-4448-940C-F58D9C8E9297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40262f94-9f35-4ac3-9a90-690165a166b7"/>
    <ds:schemaRef ds:uri="http://purl.org/dc/dcmitype/"/>
    <ds:schemaRef ds:uri="a4f35948-e619-41b3-aa29-22878b09cfd2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شرائح تصميم قائد السحاب</Template>
  <TotalTime>1089</TotalTime>
  <Words>167</Words>
  <Application>Microsoft Office PowerPoint</Application>
  <PresentationFormat>Custom</PresentationFormat>
  <Paragraphs>56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قالب تصميم قائد السحاب</vt:lpstr>
      <vt:lpstr>  Medical Terminology    Musculoskeletal System            lec. 7    Dr. Lamees Abd ALRaheem        M.B.CH.B   F.I.C.M.S </vt:lpstr>
      <vt:lpstr>PowerPoint Presentation</vt:lpstr>
      <vt:lpstr>PowerPoint Presentation</vt:lpstr>
      <vt:lpstr>PowerPoint Presentation</vt:lpstr>
      <vt:lpstr>NEW ROOTS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ROOTS RELATED TO SPECIFIC BONE:</vt:lpstr>
      <vt:lpstr>PowerPoint Presentation</vt:lpstr>
      <vt:lpstr>PowerPoint Presentation</vt:lpstr>
      <vt:lpstr>Joints: </vt:lpstr>
      <vt:lpstr>PowerPoint Presentation</vt:lpstr>
      <vt:lpstr>New Roots :</vt:lpstr>
      <vt:lpstr>PowerPoint Presentation</vt:lpstr>
      <vt:lpstr>PowerPoint Presentation</vt:lpstr>
      <vt:lpstr>PowerPoint Presentation</vt:lpstr>
      <vt:lpstr>PowerPoint Presentation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ALMadar</dc:creator>
  <cp:lastModifiedBy>ALMadar</cp:lastModifiedBy>
  <cp:revision>94</cp:revision>
  <dcterms:created xsi:type="dcterms:W3CDTF">2024-04-15T19:13:08Z</dcterms:created>
  <dcterms:modified xsi:type="dcterms:W3CDTF">2024-06-01T18:56:08Z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