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media/image4.jpg" ContentType="image/jpg"/>
  <Override PartName="/ppt/media/image6.jpg" ContentType="image/jpg"/>
  <Override PartName="/ppt/media/image8.jpg" ContentType="image/jpg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0" r:id="rId1"/>
  </p:sldMasterIdLst>
  <p:sldIdLst>
    <p:sldId id="256" r:id="rId2"/>
    <p:sldId id="257" r:id="rId3"/>
    <p:sldId id="297" r:id="rId4"/>
    <p:sldId id="258" r:id="rId5"/>
    <p:sldId id="259" r:id="rId6"/>
    <p:sldId id="260" r:id="rId7"/>
    <p:sldId id="261" r:id="rId8"/>
    <p:sldId id="262" r:id="rId9"/>
    <p:sldId id="296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5" r:id="rId19"/>
    <p:sldId id="298" r:id="rId20"/>
    <p:sldId id="276" r:id="rId21"/>
    <p:sldId id="277" r:id="rId22"/>
    <p:sldId id="278" r:id="rId23"/>
    <p:sldId id="279" r:id="rId24"/>
    <p:sldId id="299" r:id="rId25"/>
    <p:sldId id="287" r:id="rId26"/>
    <p:sldId id="289" r:id="rId27"/>
    <p:sldId id="300" r:id="rId28"/>
    <p:sldId id="290" r:id="rId29"/>
    <p:sldId id="291" r:id="rId30"/>
    <p:sldId id="292" r:id="rId31"/>
    <p:sldId id="293" r:id="rId32"/>
    <p:sldId id="294" r:id="rId33"/>
    <p:sldId id="295" r:id="rId34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60"/>
  </p:normalViewPr>
  <p:slideViewPr>
    <p:cSldViewPr>
      <p:cViewPr varScale="1">
        <p:scale>
          <a:sx n="81" d="100"/>
          <a:sy n="81" d="100"/>
        </p:scale>
        <p:origin x="1502" y="5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osha Hussein" userId="c8145bb4124d9370" providerId="LiveId" clId="{3F9DC3A3-1831-4F5B-BCC6-85CFE473C7BE}"/>
    <pc:docChg chg="modSld modMainMaster">
      <pc:chgData name="Shosha Hussein" userId="c8145bb4124d9370" providerId="LiveId" clId="{3F9DC3A3-1831-4F5B-BCC6-85CFE473C7BE}" dt="2024-05-29T21:37:47.750" v="86"/>
      <pc:docMkLst>
        <pc:docMk/>
      </pc:docMkLst>
      <pc:sldChg chg="addSp delSp modSp mod">
        <pc:chgData name="Shosha Hussein" userId="c8145bb4124d9370" providerId="LiveId" clId="{3F9DC3A3-1831-4F5B-BCC6-85CFE473C7BE}" dt="2024-05-29T21:37:17.205" v="83" actId="403"/>
        <pc:sldMkLst>
          <pc:docMk/>
          <pc:sldMk cId="0" sldId="256"/>
        </pc:sldMkLst>
        <pc:spChg chg="add mod">
          <ac:chgData name="Shosha Hussein" userId="c8145bb4124d9370" providerId="LiveId" clId="{3F9DC3A3-1831-4F5B-BCC6-85CFE473C7BE}" dt="2024-05-29T21:37:17.205" v="83" actId="403"/>
          <ac:spMkLst>
            <pc:docMk/>
            <pc:sldMk cId="0" sldId="256"/>
            <ac:spMk id="4" creationId="{678BA356-F8DA-AFA3-6A32-B34DB040D290}"/>
          </ac:spMkLst>
        </pc:spChg>
        <pc:picChg chg="del mod">
          <ac:chgData name="Shosha Hussein" userId="c8145bb4124d9370" providerId="LiveId" clId="{3F9DC3A3-1831-4F5B-BCC6-85CFE473C7BE}" dt="2024-05-29T21:36:04.725" v="1" actId="21"/>
          <ac:picMkLst>
            <pc:docMk/>
            <pc:sldMk cId="0" sldId="256"/>
            <ac:picMk id="1026" creationId="{00000000-0000-0000-0000-000000000000}"/>
          </ac:picMkLst>
        </pc:picChg>
      </pc:sldChg>
      <pc:sldChg chg="modSp">
        <pc:chgData name="Shosha Hussein" userId="c8145bb4124d9370" providerId="LiveId" clId="{3F9DC3A3-1831-4F5B-BCC6-85CFE473C7BE}" dt="2024-05-29T21:37:47.750" v="86"/>
        <pc:sldMkLst>
          <pc:docMk/>
          <pc:sldMk cId="0" sldId="290"/>
        </pc:sldMkLst>
        <pc:spChg chg="mod">
          <ac:chgData name="Shosha Hussein" userId="c8145bb4124d9370" providerId="LiveId" clId="{3F9DC3A3-1831-4F5B-BCC6-85CFE473C7BE}" dt="2024-05-29T21:37:47.750" v="86"/>
          <ac:spMkLst>
            <pc:docMk/>
            <pc:sldMk cId="0" sldId="290"/>
            <ac:spMk id="8" creationId="{00000000-0000-0000-0000-000000000000}"/>
          </ac:spMkLst>
        </pc:spChg>
      </pc:sldChg>
      <pc:sldChg chg="modSp">
        <pc:chgData name="Shosha Hussein" userId="c8145bb4124d9370" providerId="LiveId" clId="{3F9DC3A3-1831-4F5B-BCC6-85CFE473C7BE}" dt="2024-05-29T21:37:47.750" v="86"/>
        <pc:sldMkLst>
          <pc:docMk/>
          <pc:sldMk cId="491928628" sldId="295"/>
        </pc:sldMkLst>
        <pc:spChg chg="mod">
          <ac:chgData name="Shosha Hussein" userId="c8145bb4124d9370" providerId="LiveId" clId="{3F9DC3A3-1831-4F5B-BCC6-85CFE473C7BE}" dt="2024-05-29T21:37:47.750" v="86"/>
          <ac:spMkLst>
            <pc:docMk/>
            <pc:sldMk cId="491928628" sldId="295"/>
            <ac:spMk id="2" creationId="{00000000-0000-0000-0000-000000000000}"/>
          </ac:spMkLst>
        </pc:spChg>
        <pc:spChg chg="mod">
          <ac:chgData name="Shosha Hussein" userId="c8145bb4124d9370" providerId="LiveId" clId="{3F9DC3A3-1831-4F5B-BCC6-85CFE473C7BE}" dt="2024-05-29T21:37:47.750" v="86"/>
          <ac:spMkLst>
            <pc:docMk/>
            <pc:sldMk cId="491928628" sldId="295"/>
            <ac:spMk id="3" creationId="{00000000-0000-0000-0000-000000000000}"/>
          </ac:spMkLst>
        </pc:spChg>
      </pc:sldChg>
      <pc:sldChg chg="modSp">
        <pc:chgData name="Shosha Hussein" userId="c8145bb4124d9370" providerId="LiveId" clId="{3F9DC3A3-1831-4F5B-BCC6-85CFE473C7BE}" dt="2024-05-29T21:37:47.750" v="86"/>
        <pc:sldMkLst>
          <pc:docMk/>
          <pc:sldMk cId="248711494" sldId="297"/>
        </pc:sldMkLst>
        <pc:spChg chg="mod">
          <ac:chgData name="Shosha Hussein" userId="c8145bb4124d9370" providerId="LiveId" clId="{3F9DC3A3-1831-4F5B-BCC6-85CFE473C7BE}" dt="2024-05-29T21:37:47.750" v="86"/>
          <ac:spMkLst>
            <pc:docMk/>
            <pc:sldMk cId="248711494" sldId="297"/>
            <ac:spMk id="2" creationId="{00000000-0000-0000-0000-000000000000}"/>
          </ac:spMkLst>
        </pc:spChg>
        <pc:spChg chg="mod">
          <ac:chgData name="Shosha Hussein" userId="c8145bb4124d9370" providerId="LiveId" clId="{3F9DC3A3-1831-4F5B-BCC6-85CFE473C7BE}" dt="2024-05-29T21:37:47.750" v="86"/>
          <ac:spMkLst>
            <pc:docMk/>
            <pc:sldMk cId="248711494" sldId="297"/>
            <ac:spMk id="3" creationId="{00000000-0000-0000-0000-000000000000}"/>
          </ac:spMkLst>
        </pc:spChg>
      </pc:sldChg>
      <pc:sldChg chg="modSp">
        <pc:chgData name="Shosha Hussein" userId="c8145bb4124d9370" providerId="LiveId" clId="{3F9DC3A3-1831-4F5B-BCC6-85CFE473C7BE}" dt="2024-05-29T21:37:47.750" v="86"/>
        <pc:sldMkLst>
          <pc:docMk/>
          <pc:sldMk cId="2830168560" sldId="298"/>
        </pc:sldMkLst>
        <pc:spChg chg="mod">
          <ac:chgData name="Shosha Hussein" userId="c8145bb4124d9370" providerId="LiveId" clId="{3F9DC3A3-1831-4F5B-BCC6-85CFE473C7BE}" dt="2024-05-29T21:37:47.750" v="86"/>
          <ac:spMkLst>
            <pc:docMk/>
            <pc:sldMk cId="2830168560" sldId="298"/>
            <ac:spMk id="2" creationId="{00000000-0000-0000-0000-000000000000}"/>
          </ac:spMkLst>
        </pc:spChg>
        <pc:spChg chg="mod">
          <ac:chgData name="Shosha Hussein" userId="c8145bb4124d9370" providerId="LiveId" clId="{3F9DC3A3-1831-4F5B-BCC6-85CFE473C7BE}" dt="2024-05-29T21:37:47.750" v="86"/>
          <ac:spMkLst>
            <pc:docMk/>
            <pc:sldMk cId="2830168560" sldId="298"/>
            <ac:spMk id="3" creationId="{00000000-0000-0000-0000-000000000000}"/>
          </ac:spMkLst>
        </pc:spChg>
      </pc:sldChg>
      <pc:sldChg chg="modSp">
        <pc:chgData name="Shosha Hussein" userId="c8145bb4124d9370" providerId="LiveId" clId="{3F9DC3A3-1831-4F5B-BCC6-85CFE473C7BE}" dt="2024-05-29T21:37:47.750" v="86"/>
        <pc:sldMkLst>
          <pc:docMk/>
          <pc:sldMk cId="3211412320" sldId="299"/>
        </pc:sldMkLst>
        <pc:spChg chg="mod">
          <ac:chgData name="Shosha Hussein" userId="c8145bb4124d9370" providerId="LiveId" clId="{3F9DC3A3-1831-4F5B-BCC6-85CFE473C7BE}" dt="2024-05-29T21:37:47.750" v="86"/>
          <ac:spMkLst>
            <pc:docMk/>
            <pc:sldMk cId="3211412320" sldId="299"/>
            <ac:spMk id="2" creationId="{00000000-0000-0000-0000-000000000000}"/>
          </ac:spMkLst>
        </pc:spChg>
        <pc:spChg chg="mod">
          <ac:chgData name="Shosha Hussein" userId="c8145bb4124d9370" providerId="LiveId" clId="{3F9DC3A3-1831-4F5B-BCC6-85CFE473C7BE}" dt="2024-05-29T21:37:47.750" v="86"/>
          <ac:spMkLst>
            <pc:docMk/>
            <pc:sldMk cId="3211412320" sldId="299"/>
            <ac:spMk id="3" creationId="{00000000-0000-0000-0000-000000000000}"/>
          </ac:spMkLst>
        </pc:spChg>
      </pc:sldChg>
      <pc:sldChg chg="modSp">
        <pc:chgData name="Shosha Hussein" userId="c8145bb4124d9370" providerId="LiveId" clId="{3F9DC3A3-1831-4F5B-BCC6-85CFE473C7BE}" dt="2024-05-29T21:37:47.750" v="86"/>
        <pc:sldMkLst>
          <pc:docMk/>
          <pc:sldMk cId="2361831124" sldId="300"/>
        </pc:sldMkLst>
        <pc:spChg chg="mod">
          <ac:chgData name="Shosha Hussein" userId="c8145bb4124d9370" providerId="LiveId" clId="{3F9DC3A3-1831-4F5B-BCC6-85CFE473C7BE}" dt="2024-05-29T21:37:47.750" v="86"/>
          <ac:spMkLst>
            <pc:docMk/>
            <pc:sldMk cId="2361831124" sldId="300"/>
            <ac:spMk id="2" creationId="{00000000-0000-0000-0000-000000000000}"/>
          </ac:spMkLst>
        </pc:spChg>
        <pc:spChg chg="mod">
          <ac:chgData name="Shosha Hussein" userId="c8145bb4124d9370" providerId="LiveId" clId="{3F9DC3A3-1831-4F5B-BCC6-85CFE473C7BE}" dt="2024-05-29T21:37:47.750" v="86"/>
          <ac:spMkLst>
            <pc:docMk/>
            <pc:sldMk cId="2361831124" sldId="300"/>
            <ac:spMk id="3" creationId="{00000000-0000-0000-0000-000000000000}"/>
          </ac:spMkLst>
        </pc:spChg>
      </pc:sldChg>
      <pc:sldMasterChg chg="modSldLayout">
        <pc:chgData name="Shosha Hussein" userId="c8145bb4124d9370" providerId="LiveId" clId="{3F9DC3A3-1831-4F5B-BCC6-85CFE473C7BE}" dt="2024-05-29T21:37:40.099" v="84"/>
        <pc:sldMasterMkLst>
          <pc:docMk/>
          <pc:sldMasterMk cId="1190001028" sldId="2147483666"/>
        </pc:sldMasterMkLst>
        <pc:sldLayoutChg chg="delSp">
          <pc:chgData name="Shosha Hussein" userId="c8145bb4124d9370" providerId="LiveId" clId="{3F9DC3A3-1831-4F5B-BCC6-85CFE473C7BE}" dt="2024-05-29T21:37:40.099" v="84"/>
          <pc:sldLayoutMkLst>
            <pc:docMk/>
            <pc:sldMasterMk cId="1190001028" sldId="2147483666"/>
            <pc:sldLayoutMk cId="2091101271" sldId="2147483685"/>
          </pc:sldLayoutMkLst>
          <pc:spChg chg="del">
            <ac:chgData name="Shosha Hussein" userId="c8145bb4124d9370" providerId="LiveId" clId="{3F9DC3A3-1831-4F5B-BCC6-85CFE473C7BE}" dt="2024-05-29T21:37:40.099" v="84"/>
            <ac:spMkLst>
              <pc:docMk/>
              <pc:sldMasterMk cId="1190001028" sldId="2147483666"/>
              <pc:sldLayoutMk cId="2091101271" sldId="2147483685"/>
              <ac:spMk id="17" creationId="{00000000-0000-0000-0000-000000000000}"/>
            </ac:spMkLst>
          </pc:spChg>
          <pc:spChg chg="del">
            <ac:chgData name="Shosha Hussein" userId="c8145bb4124d9370" providerId="LiveId" clId="{3F9DC3A3-1831-4F5B-BCC6-85CFE473C7BE}" dt="2024-05-29T21:37:40.099" v="84"/>
            <ac:spMkLst>
              <pc:docMk/>
              <pc:sldMasterMk cId="1190001028" sldId="2147483666"/>
              <pc:sldLayoutMk cId="2091101271" sldId="2147483685"/>
              <ac:spMk id="18" creationId="{00000000-0000-0000-0000-000000000000}"/>
            </ac:spMkLst>
          </pc:spChg>
          <pc:spChg chg="del">
            <ac:chgData name="Shosha Hussein" userId="c8145bb4124d9370" providerId="LiveId" clId="{3F9DC3A3-1831-4F5B-BCC6-85CFE473C7BE}" dt="2024-05-29T21:37:40.099" v="84"/>
            <ac:spMkLst>
              <pc:docMk/>
              <pc:sldMasterMk cId="1190001028" sldId="2147483666"/>
              <pc:sldLayoutMk cId="2091101271" sldId="2147483685"/>
              <ac:spMk id="19" creationId="{00000000-0000-0000-0000-000000000000}"/>
            </ac:spMkLst>
          </pc:spChg>
          <pc:picChg chg="del">
            <ac:chgData name="Shosha Hussein" userId="c8145bb4124d9370" providerId="LiveId" clId="{3F9DC3A3-1831-4F5B-BCC6-85CFE473C7BE}" dt="2024-05-29T21:37:40.099" v="84"/>
            <ac:picMkLst>
              <pc:docMk/>
              <pc:sldMasterMk cId="1190001028" sldId="2147483666"/>
              <pc:sldLayoutMk cId="2091101271" sldId="2147483685"/>
              <ac:picMk id="16" creationId="{00000000-0000-0000-0000-000000000000}"/>
            </ac:picMkLst>
          </pc:pic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085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رة بانورامي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19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لعنوان والتسمية ال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817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اقتباس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59448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066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بطاقة اسم ذات 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70002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صواب أو خط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ar-SA"/>
              <a:t>انقر لتحرير أنماط نص الشكل الرئيسي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5903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48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365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1">
                <a:solidFill>
                  <a:srgbClr val="000099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7055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5/30/2024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9443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793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22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10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478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197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14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478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27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D8BD707-D9CF-40AE-B4C6-C98DA3205C09}" type="datetimeFigureOut">
              <a:rPr lang="en-US" smtClean="0"/>
              <a:t>5/30/2024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0139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  <p:sldLayoutId id="2147483718" r:id="rId18"/>
    <p:sldLayoutId id="2147483719" r:id="rId19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36407" y="152818"/>
            <a:ext cx="544893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spc="-5" dirty="0">
                <a:latin typeface="Verdana"/>
                <a:cs typeface="Verdana"/>
              </a:rPr>
              <a:t>General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Human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Anatomy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dirty="0">
                <a:latin typeface="Verdana"/>
                <a:cs typeface="Verdana"/>
              </a:rPr>
              <a:t>&amp;</a:t>
            </a:r>
            <a:r>
              <a:rPr sz="2200" spc="-25" dirty="0">
                <a:latin typeface="Verdana"/>
                <a:cs typeface="Verdana"/>
              </a:rPr>
              <a:t> </a:t>
            </a:r>
            <a:r>
              <a:rPr sz="2200" spc="-5" dirty="0">
                <a:latin typeface="Verdana"/>
                <a:cs typeface="Verdana"/>
              </a:rPr>
              <a:t>Physiology</a:t>
            </a:r>
            <a:endParaRPr sz="2200" dirty="0">
              <a:latin typeface="Verdana"/>
              <a:cs typeface="Verdan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4299" y="6534377"/>
            <a:ext cx="3973153" cy="114448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3203272" y="838200"/>
            <a:ext cx="2813656" cy="2026196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520"/>
              </a:spcBef>
            </a:pPr>
            <a:r>
              <a:rPr spc="-10" dirty="0"/>
              <a:t>Chapter</a:t>
            </a:r>
            <a:r>
              <a:rPr spc="-85" dirty="0"/>
              <a:t> </a:t>
            </a:r>
            <a:r>
              <a:rPr lang="en-US" dirty="0"/>
              <a:t>5</a:t>
            </a:r>
            <a:endParaRPr dirty="0"/>
          </a:p>
          <a:p>
            <a:pPr algn="ctr">
              <a:lnSpc>
                <a:spcPct val="100000"/>
              </a:lnSpc>
              <a:spcBef>
                <a:spcPts val="440"/>
              </a:spcBef>
            </a:pPr>
            <a:r>
              <a:rPr sz="4200" i="0" spc="-5" dirty="0">
                <a:solidFill>
                  <a:srgbClr val="000000"/>
                </a:solidFill>
                <a:latin typeface="Times New Roman"/>
                <a:cs typeface="Times New Roman"/>
              </a:rPr>
              <a:t>Blood</a:t>
            </a:r>
            <a:br>
              <a:rPr lang="en-US" sz="4200" i="0" spc="-5" dirty="0">
                <a:solidFill>
                  <a:srgbClr val="000000"/>
                </a:solidFill>
                <a:latin typeface="Times New Roman"/>
                <a:cs typeface="Times New Roman"/>
              </a:rPr>
            </a:br>
            <a:endParaRPr sz="4200" dirty="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79942" y="2743200"/>
            <a:ext cx="5105400" cy="0"/>
          </a:xfrm>
          <a:custGeom>
            <a:avLst/>
            <a:gdLst/>
            <a:ahLst/>
            <a:cxnLst/>
            <a:rect l="l" t="t" r="r" b="b"/>
            <a:pathLst>
              <a:path w="5105400">
                <a:moveTo>
                  <a:pt x="0" y="0"/>
                </a:moveTo>
                <a:lnTo>
                  <a:pt x="5105399" y="0"/>
                </a:lnTo>
              </a:path>
            </a:pathLst>
          </a:custGeom>
          <a:ln w="25399">
            <a:solidFill>
              <a:srgbClr val="FF66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مستطيل: زوايا مستديرة 3">
            <a:extLst>
              <a:ext uri="{FF2B5EF4-FFF2-40B4-BE49-F238E27FC236}">
                <a16:creationId xmlns:a16="http://schemas.microsoft.com/office/drawing/2014/main" id="{678BA356-F8DA-AFA3-6A32-B34DB040D290}"/>
              </a:ext>
            </a:extLst>
          </p:cNvPr>
          <p:cNvSpPr/>
          <p:nvPr/>
        </p:nvSpPr>
        <p:spPr>
          <a:xfrm>
            <a:off x="1371600" y="2971800"/>
            <a:ext cx="6629400" cy="312418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Dr.Rasha Hussain Aouda</a:t>
            </a:r>
          </a:p>
          <a:p>
            <a:pPr algn="ctr"/>
            <a:r>
              <a:rPr lang="en-US" sz="3600" dirty="0" err="1"/>
              <a:t>M.B.Ch.B</a:t>
            </a:r>
            <a:r>
              <a:rPr lang="en-US" sz="3600" dirty="0"/>
              <a:t> C.A.B.M.s</a:t>
            </a:r>
          </a:p>
          <a:p>
            <a:pPr algn="ctr"/>
            <a:r>
              <a:rPr lang="en-US" sz="3600" dirty="0"/>
              <a:t>1</a:t>
            </a:r>
            <a:r>
              <a:rPr lang="en-US" sz="3600" baseline="30000" dirty="0"/>
              <a:t>st</a:t>
            </a:r>
            <a:r>
              <a:rPr lang="en-US" sz="3600" dirty="0"/>
              <a:t> year \ 2</a:t>
            </a:r>
            <a:r>
              <a:rPr lang="en-US" sz="3600" baseline="30000" dirty="0"/>
              <a:t>nd</a:t>
            </a:r>
            <a:r>
              <a:rPr lang="en-US" sz="3600" dirty="0"/>
              <a:t> semester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9519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Erythrocytes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(Red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Cells)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484782"/>
            <a:ext cx="7670986" cy="3575338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function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carry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oxygen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Anatomy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circulating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erythrocytes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Biconcave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disks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Essentially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bags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hemoglobin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Anucleate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(no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nucleus)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Contain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very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few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organelles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7355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Hemoglobin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631010"/>
            <a:ext cx="7822565" cy="2571858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Iron-containing</a:t>
            </a:r>
            <a:r>
              <a:rPr sz="3400" spc="-5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Binds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30" dirty="0">
                <a:latin typeface="Arial MT"/>
                <a:cs typeface="Arial MT"/>
              </a:rPr>
              <a:t>strongly,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but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25" dirty="0">
                <a:latin typeface="Arial MT"/>
                <a:cs typeface="Arial MT"/>
              </a:rPr>
              <a:t>reversibly,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oxygen</a:t>
            </a:r>
            <a:endParaRPr sz="3400" dirty="0">
              <a:latin typeface="Arial MT"/>
              <a:cs typeface="Arial MT"/>
            </a:endParaRPr>
          </a:p>
          <a:p>
            <a:pPr marL="250825" marR="708025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Each </a:t>
            </a:r>
            <a:r>
              <a:rPr sz="3400" spc="-5" dirty="0">
                <a:latin typeface="Arial MT"/>
                <a:cs typeface="Arial MT"/>
              </a:rPr>
              <a:t>hemoglobin molecule has </a:t>
            </a:r>
            <a:r>
              <a:rPr sz="3400" spc="-10" dirty="0">
                <a:latin typeface="Arial MT"/>
                <a:cs typeface="Arial MT"/>
              </a:rPr>
              <a:t>four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oxygen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binding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sites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0758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Leukocytes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(White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Cells)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211097"/>
            <a:ext cx="7604759" cy="4786439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30353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Crucial in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15" dirty="0">
                <a:latin typeface="Arial MT"/>
                <a:cs typeface="Arial MT"/>
              </a:rPr>
              <a:t>body’s </a:t>
            </a:r>
            <a:r>
              <a:rPr sz="3400" spc="-5" dirty="0">
                <a:latin typeface="Arial MT"/>
                <a:cs typeface="Arial MT"/>
              </a:rPr>
              <a:t>defense against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disease</a:t>
            </a:r>
            <a:endParaRPr sz="3400" dirty="0">
              <a:latin typeface="Arial MT"/>
              <a:cs typeface="Arial MT"/>
            </a:endParaRPr>
          </a:p>
          <a:p>
            <a:pPr marL="250825" marR="1183640" indent="-238760" algn="l" rtl="0">
              <a:lnSpc>
                <a:spcPct val="79700"/>
              </a:lnSpc>
              <a:spcBef>
                <a:spcPts val="1764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These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complete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cells,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with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nucleus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organelles</a:t>
            </a:r>
            <a:endParaRPr sz="3400" dirty="0">
              <a:latin typeface="Arial MT"/>
              <a:cs typeface="Arial MT"/>
            </a:endParaRPr>
          </a:p>
          <a:p>
            <a:pPr marL="250825" marR="801370" indent="-238760" algn="l" rtl="0">
              <a:lnSpc>
                <a:spcPct val="79700"/>
              </a:lnSpc>
              <a:spcBef>
                <a:spcPts val="175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Able </a:t>
            </a:r>
            <a:r>
              <a:rPr sz="3400" spc="-5" dirty="0">
                <a:latin typeface="Arial MT"/>
                <a:cs typeface="Arial MT"/>
              </a:rPr>
              <a:t>to move into and out of blood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vessels)</a:t>
            </a:r>
          </a:p>
          <a:p>
            <a:pPr marL="250825" indent="-238760" algn="l" rtl="0">
              <a:lnSpc>
                <a:spcPct val="100000"/>
              </a:lnSpc>
              <a:spcBef>
                <a:spcPts val="919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Can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move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ameboid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motion</a:t>
            </a:r>
          </a:p>
          <a:p>
            <a:pPr marL="250825" marR="5080" indent="-238760" algn="l" rtl="0">
              <a:lnSpc>
                <a:spcPct val="79700"/>
              </a:lnSpc>
              <a:spcBef>
                <a:spcPts val="170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Can respond to </a:t>
            </a:r>
            <a:r>
              <a:rPr sz="3400" dirty="0">
                <a:latin typeface="Arial MT"/>
                <a:cs typeface="Arial MT"/>
              </a:rPr>
              <a:t>chemicals </a:t>
            </a:r>
            <a:r>
              <a:rPr sz="3400" spc="-5" dirty="0">
                <a:latin typeface="Arial MT"/>
                <a:cs typeface="Arial MT"/>
              </a:rPr>
              <a:t>released by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damaged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76592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Leukocyte</a:t>
            </a:r>
            <a:r>
              <a:rPr b="0" i="0" spc="-2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Levels</a:t>
            </a:r>
            <a:r>
              <a:rPr b="0" i="0" spc="-2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in</a:t>
            </a:r>
            <a:r>
              <a:rPr b="0" i="0" spc="-2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the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Blood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139659"/>
            <a:ext cx="8051986" cy="5006499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508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Normal levels are between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4,000</a:t>
            </a:r>
            <a:r>
              <a:rPr sz="3400" spc="-5" dirty="0">
                <a:latin typeface="Arial MT"/>
                <a:cs typeface="Arial MT"/>
              </a:rPr>
              <a:t> and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b="1" spc="-50" dirty="0">
                <a:solidFill>
                  <a:srgbClr val="0070C0"/>
                </a:solidFill>
                <a:latin typeface="Arial MT"/>
                <a:cs typeface="Arial MT"/>
              </a:rPr>
              <a:t>11,000</a:t>
            </a: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dirty="0">
                <a:solidFill>
                  <a:srgbClr val="0070C0"/>
                </a:solidFill>
                <a:latin typeface="Arial MT"/>
                <a:cs typeface="Arial MT"/>
              </a:rPr>
              <a:t>cells</a:t>
            </a:r>
            <a:r>
              <a:rPr sz="3400" b="1" spc="-10" dirty="0">
                <a:solidFill>
                  <a:srgbClr val="0070C0"/>
                </a:solidFill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0070C0"/>
                </a:solidFill>
                <a:latin typeface="Arial MT"/>
                <a:cs typeface="Arial MT"/>
              </a:rPr>
              <a:t>per </a:t>
            </a:r>
            <a:r>
              <a:rPr sz="3400" b="1" dirty="0">
                <a:solidFill>
                  <a:srgbClr val="0070C0"/>
                </a:solidFill>
                <a:latin typeface="Arial MT"/>
                <a:cs typeface="Arial MT"/>
              </a:rPr>
              <a:t>millimeter</a:t>
            </a:r>
          </a:p>
          <a:p>
            <a:pPr marL="250825" indent="-238760" algn="l" rtl="0">
              <a:lnSpc>
                <a:spcPct val="100000"/>
              </a:lnSpc>
              <a:spcBef>
                <a:spcPts val="94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Abnormal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leukocyte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levels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b="1" u="sng" spc="-5" dirty="0">
                <a:latin typeface="Arial MT"/>
                <a:cs typeface="Arial MT"/>
              </a:rPr>
              <a:t>Leukocytosis</a:t>
            </a:r>
            <a:endParaRPr sz="3000" b="1" u="sng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Above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45" dirty="0">
                <a:latin typeface="Arial MT"/>
                <a:cs typeface="Arial MT"/>
              </a:rPr>
              <a:t>11,000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leukocytes/ml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Generally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indicates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Arial MT"/>
                <a:cs typeface="Arial MT"/>
              </a:rPr>
              <a:t>infection</a:t>
            </a:r>
            <a:endParaRPr sz="3000" b="1" dirty="0">
              <a:solidFill>
                <a:srgbClr val="FF0000"/>
              </a:solidFill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b="1" u="sng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Arial MT"/>
                <a:cs typeface="Arial MT"/>
              </a:rPr>
              <a:t>Leukopenia</a:t>
            </a:r>
            <a:endParaRPr sz="3000" b="1" u="sng" dirty="0">
              <a:solidFill>
                <a:schemeClr val="tx1">
                  <a:lumMod val="95000"/>
                  <a:lumOff val="5000"/>
                </a:schemeClr>
              </a:solidFill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10" dirty="0">
                <a:latin typeface="Arial MT"/>
                <a:cs typeface="Arial MT"/>
              </a:rPr>
              <a:t>Abnormally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low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leukocyte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level</a:t>
            </a:r>
            <a:endParaRPr sz="3000" dirty="0">
              <a:latin typeface="Arial MT"/>
              <a:cs typeface="Arial MT"/>
            </a:endParaRPr>
          </a:p>
          <a:p>
            <a:pPr marL="937894" lvl="2" indent="-136525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938530" algn="l"/>
              </a:tabLst>
            </a:pPr>
            <a:r>
              <a:rPr sz="3000" spc="-5" dirty="0">
                <a:latin typeface="Arial MT"/>
                <a:cs typeface="Arial MT"/>
              </a:rPr>
              <a:t>Commonly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caused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by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certain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drugs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654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45" dirty="0">
                <a:latin typeface="Arial MT"/>
                <a:cs typeface="Arial MT"/>
              </a:rPr>
              <a:t>Types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Leukocytes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52399" y="1677451"/>
            <a:ext cx="4214849" cy="4017645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Granulocytes</a:t>
            </a:r>
            <a:endParaRPr sz="34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ct val="899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Granules in their </a:t>
            </a:r>
            <a:r>
              <a:rPr sz="3000" dirty="0">
                <a:latin typeface="Arial MT"/>
                <a:cs typeface="Arial MT"/>
              </a:rPr>
              <a:t> cytoplasm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can</a:t>
            </a:r>
            <a:r>
              <a:rPr sz="3000" spc="-5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stained</a:t>
            </a:r>
          </a:p>
          <a:p>
            <a:pPr marL="594995" marR="217170" lvl="1" indent="-138430" algn="l" rtl="0">
              <a:lnSpc>
                <a:spcPts val="3229"/>
              </a:lnSpc>
              <a:spcBef>
                <a:spcPts val="15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Include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b="1" u="sng" spc="-5" dirty="0">
                <a:solidFill>
                  <a:srgbClr val="FF0000"/>
                </a:solidFill>
                <a:latin typeface="Arial MT"/>
                <a:cs typeface="Arial MT"/>
              </a:rPr>
              <a:t>neutrophils,</a:t>
            </a:r>
            <a:r>
              <a:rPr sz="3000" spc="-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u="sng" spc="-5" dirty="0">
                <a:solidFill>
                  <a:srgbClr val="FF0000"/>
                </a:solidFill>
                <a:latin typeface="Arial MT"/>
                <a:cs typeface="Arial MT"/>
              </a:rPr>
              <a:t>eosinophils,</a:t>
            </a:r>
            <a:r>
              <a:rPr sz="3000" b="1" u="sng" spc="-9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u="sng" spc="-5" dirty="0">
                <a:solidFill>
                  <a:srgbClr val="FF0000"/>
                </a:solidFill>
                <a:latin typeface="Arial MT"/>
                <a:cs typeface="Arial MT"/>
              </a:rPr>
              <a:t>and </a:t>
            </a:r>
            <a:r>
              <a:rPr sz="3000" b="1" u="sng" spc="-819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u="sng" spc="-5" dirty="0">
                <a:solidFill>
                  <a:srgbClr val="FF0000"/>
                </a:solidFill>
                <a:latin typeface="Arial MT"/>
                <a:cs typeface="Arial MT"/>
              </a:rPr>
              <a:t>basophils</a:t>
            </a:r>
            <a:endParaRPr sz="3000" b="1" u="sng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91000" y="1352550"/>
            <a:ext cx="4753688" cy="459104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654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45" dirty="0">
                <a:latin typeface="Arial MT"/>
                <a:cs typeface="Arial MT"/>
              </a:rPr>
              <a:t>Types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Leukocytes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829851"/>
            <a:ext cx="3465195" cy="4035720"/>
          </a:xfrm>
          <a:prstGeom prst="rect">
            <a:avLst/>
          </a:prstGeom>
        </p:spPr>
        <p:txBody>
          <a:bodyPr vert="horz" wrap="square" lIns="0" tIns="20701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63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Agranulocytes</a:t>
            </a:r>
            <a:endParaRPr sz="3400" dirty="0">
              <a:latin typeface="Arial MT"/>
              <a:cs typeface="Arial MT"/>
            </a:endParaRPr>
          </a:p>
          <a:p>
            <a:pPr marL="594995" marR="871219" lvl="1" indent="-138430" algn="just" rtl="0">
              <a:lnSpc>
                <a:spcPct val="89900"/>
              </a:lnSpc>
              <a:spcBef>
                <a:spcPts val="171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Lack </a:t>
            </a:r>
            <a:r>
              <a:rPr sz="3000" dirty="0">
                <a:latin typeface="Arial MT"/>
                <a:cs typeface="Arial MT"/>
              </a:rPr>
              <a:t>visible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cytoplasmic  </a:t>
            </a:r>
            <a:r>
              <a:rPr sz="3000" spc="-5" dirty="0">
                <a:latin typeface="Arial MT"/>
                <a:cs typeface="Arial MT"/>
              </a:rPr>
              <a:t>granules</a:t>
            </a:r>
            <a:endParaRPr sz="3000" dirty="0">
              <a:latin typeface="Arial MT"/>
              <a:cs typeface="Arial MT"/>
            </a:endParaRPr>
          </a:p>
          <a:p>
            <a:pPr marL="594995" marR="5080" lvl="1" indent="-138430" algn="l" rtl="0">
              <a:lnSpc>
                <a:spcPts val="3229"/>
              </a:lnSpc>
              <a:spcBef>
                <a:spcPts val="154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Include </a:t>
            </a:r>
            <a:r>
              <a:rPr sz="3000" dirty="0">
                <a:latin typeface="Arial MT"/>
                <a:cs typeface="Arial MT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Arial MT"/>
                <a:cs typeface="Arial MT"/>
              </a:rPr>
              <a:t>lymphocytes</a:t>
            </a:r>
            <a:r>
              <a:rPr sz="3000" b="1" spc="-95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spc="-5" dirty="0">
                <a:solidFill>
                  <a:srgbClr val="FF0000"/>
                </a:solidFill>
                <a:latin typeface="Arial MT"/>
                <a:cs typeface="Arial MT"/>
              </a:rPr>
              <a:t>and </a:t>
            </a:r>
            <a:r>
              <a:rPr sz="3000" b="1" spc="-819" dirty="0">
                <a:solidFill>
                  <a:srgbClr val="FF0000"/>
                </a:solidFill>
                <a:latin typeface="Arial MT"/>
                <a:cs typeface="Arial MT"/>
              </a:rPr>
              <a:t> </a:t>
            </a:r>
            <a:r>
              <a:rPr sz="3000" b="1" dirty="0">
                <a:solidFill>
                  <a:srgbClr val="FF0000"/>
                </a:solidFill>
                <a:latin typeface="Arial MT"/>
                <a:cs typeface="Arial MT"/>
              </a:rPr>
              <a:t>monocytes</a:t>
            </a: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22800" y="1752600"/>
            <a:ext cx="4326107" cy="405447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2385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Agranulocytes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227246"/>
            <a:ext cx="6804025" cy="4987647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24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5" dirty="0">
                <a:latin typeface="Arial MT"/>
                <a:cs typeface="Arial MT"/>
              </a:rPr>
              <a:t>Lymphocytes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Nucleus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fills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most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</a:p>
          <a:p>
            <a:pPr marL="594995" marR="5080" lvl="1" indent="-138430" algn="l" rtl="0">
              <a:lnSpc>
                <a:spcPct val="79200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Play </a:t>
            </a:r>
            <a:r>
              <a:rPr sz="3000" spc="-5" dirty="0">
                <a:latin typeface="Arial MT"/>
                <a:cs typeface="Arial MT"/>
              </a:rPr>
              <a:t>an important </a:t>
            </a:r>
            <a:r>
              <a:rPr sz="3000" dirty="0">
                <a:latin typeface="Arial MT"/>
                <a:cs typeface="Arial MT"/>
              </a:rPr>
              <a:t>role </a:t>
            </a:r>
            <a:r>
              <a:rPr sz="3000" spc="-5" dirty="0">
                <a:latin typeface="Arial MT"/>
                <a:cs typeface="Arial MT"/>
              </a:rPr>
              <a:t>in the immune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response</a:t>
            </a:r>
          </a:p>
          <a:p>
            <a:pPr marL="250825" indent="-238760" algn="l" rtl="0">
              <a:lnSpc>
                <a:spcPct val="100000"/>
              </a:lnSpc>
              <a:spcBef>
                <a:spcPts val="6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dirty="0">
                <a:latin typeface="Arial MT"/>
                <a:cs typeface="Arial MT"/>
              </a:rPr>
              <a:t>Monocytes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01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Largest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the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white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blood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Function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as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macrophages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Important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fighting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chronic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infection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2000" y="838200"/>
            <a:ext cx="274320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Platelets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33214" y="2328875"/>
            <a:ext cx="7446645" cy="237871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76225" marR="302895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Derived </a:t>
            </a:r>
            <a:r>
              <a:rPr sz="3400" spc="-10" dirty="0">
                <a:latin typeface="Arial MT"/>
                <a:cs typeface="Arial MT"/>
              </a:rPr>
              <a:t>from </a:t>
            </a:r>
            <a:r>
              <a:rPr sz="3400" spc="-5" dirty="0">
                <a:latin typeface="Arial MT"/>
                <a:cs typeface="Arial MT"/>
              </a:rPr>
              <a:t>ruptured multinucleate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(megakaryocytes)</a:t>
            </a:r>
          </a:p>
          <a:p>
            <a:pPr marL="2762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Needed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for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clotting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process</a:t>
            </a:r>
            <a:endParaRPr sz="3400" dirty="0">
              <a:latin typeface="Arial MT"/>
              <a:cs typeface="Arial MT"/>
            </a:endParaRPr>
          </a:p>
          <a:p>
            <a:pPr marL="276225" indent="-23876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Normal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platelet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count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=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b="1" spc="-5" dirty="0">
                <a:solidFill>
                  <a:srgbClr val="FF0000"/>
                </a:solidFill>
                <a:latin typeface="Arial MT"/>
                <a:cs typeface="Arial MT"/>
              </a:rPr>
              <a:t>300,000/mm</a:t>
            </a:r>
            <a:r>
              <a:rPr sz="3375" b="1" spc="-7" baseline="30864" dirty="0">
                <a:solidFill>
                  <a:srgbClr val="FF0000"/>
                </a:solidFill>
                <a:latin typeface="Arial MT"/>
                <a:cs typeface="Arial MT"/>
              </a:rPr>
              <a:t>3</a:t>
            </a:r>
            <a:endParaRPr sz="3375" b="1" baseline="30864" dirty="0">
              <a:solidFill>
                <a:srgbClr val="FF0000"/>
              </a:solidFill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38455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Hematopoiesis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326210"/>
            <a:ext cx="8356786" cy="4916089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Blood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formation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Occurs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bone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marrow</a:t>
            </a:r>
          </a:p>
          <a:p>
            <a:pPr marL="250825" marR="819785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All </a:t>
            </a:r>
            <a:r>
              <a:rPr sz="3400" spc="-5" dirty="0">
                <a:latin typeface="Arial MT"/>
                <a:cs typeface="Arial MT"/>
              </a:rPr>
              <a:t>blood </a:t>
            </a:r>
            <a:r>
              <a:rPr sz="3400" dirty="0">
                <a:latin typeface="Arial MT"/>
                <a:cs typeface="Arial MT"/>
              </a:rPr>
              <a:t>cells </a:t>
            </a:r>
            <a:r>
              <a:rPr sz="3400" spc="-5" dirty="0">
                <a:latin typeface="Arial MT"/>
                <a:cs typeface="Arial MT"/>
              </a:rPr>
              <a:t>are derived </a:t>
            </a:r>
            <a:r>
              <a:rPr sz="3400" spc="-10" dirty="0">
                <a:latin typeface="Arial MT"/>
                <a:cs typeface="Arial MT"/>
              </a:rPr>
              <a:t>from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common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stem</a:t>
            </a:r>
            <a:r>
              <a:rPr sz="3400" spc="-4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(hemocytoblast)</a:t>
            </a:r>
          </a:p>
          <a:p>
            <a:pPr marL="2508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Hemocytoblast</a:t>
            </a:r>
            <a:r>
              <a:rPr sz="3400" spc="-4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differentiation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5" dirty="0">
                <a:latin typeface="Arial MT"/>
                <a:cs typeface="Arial MT"/>
              </a:rPr>
              <a:t>Lymphoid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stem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lymphocytes</a:t>
            </a:r>
            <a:endParaRPr sz="3000" dirty="0">
              <a:latin typeface="Arial MT"/>
              <a:cs typeface="Arial MT"/>
            </a:endParaRPr>
          </a:p>
          <a:p>
            <a:pPr marL="594995" marR="291465" lvl="1" indent="-138430" algn="l" rtl="0">
              <a:lnSpc>
                <a:spcPts val="3229"/>
              </a:lnSpc>
              <a:spcBef>
                <a:spcPts val="15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dirty="0">
                <a:latin typeface="Arial MT"/>
                <a:cs typeface="Arial MT"/>
              </a:rPr>
              <a:t>Myeloid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stem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produces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other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formed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elements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86" y="76200"/>
            <a:ext cx="9144000" cy="66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68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7083" y="977900"/>
            <a:ext cx="13227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Blood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322982"/>
            <a:ext cx="7736840" cy="2430780"/>
          </a:xfrm>
          <a:prstGeom prst="rect">
            <a:avLst/>
          </a:prstGeom>
        </p:spPr>
        <p:txBody>
          <a:bodyPr vert="horz" wrap="square" lIns="0" tIns="129540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0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only</a:t>
            </a:r>
            <a:r>
              <a:rPr sz="3400" spc="-10" dirty="0">
                <a:latin typeface="Arial MT"/>
                <a:cs typeface="Arial MT"/>
              </a:rPr>
              <a:t> fluid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tissue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human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Classified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connective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tissue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Living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cells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=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formed</a:t>
            </a:r>
            <a:r>
              <a:rPr sz="3000" spc="-2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elements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Non-living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matrix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=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plasma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5605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Fate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Erythrocytes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795475"/>
            <a:ext cx="7290434" cy="4044056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508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Unable to divide, </a:t>
            </a:r>
            <a:r>
              <a:rPr sz="3400" spc="-45" dirty="0">
                <a:latin typeface="Arial MT"/>
                <a:cs typeface="Arial MT"/>
              </a:rPr>
              <a:t>grow, </a:t>
            </a:r>
            <a:r>
              <a:rPr sz="3400" spc="-5" dirty="0">
                <a:latin typeface="Arial MT"/>
                <a:cs typeface="Arial MT"/>
              </a:rPr>
              <a:t>or </a:t>
            </a:r>
            <a:r>
              <a:rPr sz="3400" dirty="0">
                <a:latin typeface="Arial MT"/>
                <a:cs typeface="Arial MT"/>
              </a:rPr>
              <a:t>synthesize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proteins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20" dirty="0">
                <a:latin typeface="Arial MT"/>
                <a:cs typeface="Arial MT"/>
              </a:rPr>
              <a:t>Wear </a:t>
            </a:r>
            <a:r>
              <a:rPr sz="3400" spc="-5" dirty="0">
                <a:latin typeface="Arial MT"/>
                <a:cs typeface="Arial MT"/>
              </a:rPr>
              <a:t>out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100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to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120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days</a:t>
            </a:r>
            <a:endParaRPr sz="3400" dirty="0">
              <a:latin typeface="Arial MT"/>
              <a:cs typeface="Arial MT"/>
            </a:endParaRPr>
          </a:p>
          <a:p>
            <a:pPr marL="250825" marR="606425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When </a:t>
            </a:r>
            <a:r>
              <a:rPr sz="3400" spc="-5" dirty="0">
                <a:latin typeface="Arial MT"/>
                <a:cs typeface="Arial MT"/>
              </a:rPr>
              <a:t>worn out, are eliminated by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phagocytes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spleen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liver</a:t>
            </a:r>
            <a:endParaRPr sz="3400" dirty="0">
              <a:latin typeface="Arial MT"/>
              <a:cs typeface="Arial MT"/>
            </a:endParaRPr>
          </a:p>
          <a:p>
            <a:pPr marL="250825" marR="99695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Lost </a:t>
            </a:r>
            <a:r>
              <a:rPr sz="3400" dirty="0">
                <a:latin typeface="Arial MT"/>
                <a:cs typeface="Arial MT"/>
              </a:rPr>
              <a:t>cells </a:t>
            </a:r>
            <a:r>
              <a:rPr sz="3400" spc="-5" dirty="0">
                <a:latin typeface="Arial MT"/>
                <a:cs typeface="Arial MT"/>
              </a:rPr>
              <a:t>are replaced by division of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hemocytoblasts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4891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Control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Erythrocyte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Production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795475"/>
            <a:ext cx="7837805" cy="378206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1486535" indent="-238760" algn="just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Rate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controlled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hormone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(erythropoietin)</a:t>
            </a:r>
          </a:p>
          <a:p>
            <a:pPr marL="250825" marR="5080" indent="-238760" algn="just" rtl="0">
              <a:lnSpc>
                <a:spcPct val="904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Kidneys </a:t>
            </a:r>
            <a:r>
              <a:rPr sz="3400" spc="-5" dirty="0">
                <a:latin typeface="Arial MT"/>
                <a:cs typeface="Arial MT"/>
              </a:rPr>
              <a:t>produce most erythropoietin as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 </a:t>
            </a:r>
            <a:r>
              <a:rPr sz="3400" spc="-5" dirty="0">
                <a:latin typeface="Arial MT"/>
                <a:cs typeface="Arial MT"/>
              </a:rPr>
              <a:t>response to reduced oxygen levels in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endParaRPr sz="3400" dirty="0">
              <a:latin typeface="Arial MT"/>
              <a:cs typeface="Arial MT"/>
            </a:endParaRPr>
          </a:p>
          <a:p>
            <a:pPr marL="250825" marR="95250" indent="-238760" algn="just" rtl="0">
              <a:lnSpc>
                <a:spcPts val="3700"/>
              </a:lnSpc>
              <a:spcBef>
                <a:spcPts val="17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Homeostasis is maintained by negative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feedback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from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oxygen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levels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48919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Control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Erythrocyte</a:t>
            </a:r>
            <a:r>
              <a:rPr b="0" i="0" spc="-4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Production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5800" y="1447800"/>
            <a:ext cx="7870697" cy="4576761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758825" y="5886704"/>
            <a:ext cx="7950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latin typeface="Arial MT"/>
                <a:cs typeface="Arial MT"/>
              </a:rPr>
              <a:t>Figure</a:t>
            </a:r>
            <a:r>
              <a:rPr sz="1200" spc="-75" dirty="0">
                <a:latin typeface="Arial MT"/>
                <a:cs typeface="Arial MT"/>
              </a:rPr>
              <a:t> </a:t>
            </a:r>
            <a:r>
              <a:rPr sz="1200" spc="-5" dirty="0">
                <a:latin typeface="Arial MT"/>
                <a:cs typeface="Arial MT"/>
              </a:rPr>
              <a:t>10.5</a:t>
            </a:r>
            <a:endParaRPr sz="1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267843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Hemostasis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548460"/>
            <a:ext cx="6859270" cy="391160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Stoppage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flow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Result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break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vessel</a:t>
            </a:r>
          </a:p>
          <a:p>
            <a:pPr marL="250825" indent="-23876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Hemostasis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involves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three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phases</a:t>
            </a:r>
            <a:endParaRPr sz="34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3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Platelet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plug</a:t>
            </a:r>
            <a:r>
              <a:rPr sz="3000" spc="-3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formation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35" dirty="0">
                <a:latin typeface="Arial MT"/>
                <a:cs typeface="Arial MT"/>
              </a:rPr>
              <a:t>Vascular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spasms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12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Coagulation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4123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12978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Groups</a:t>
            </a:r>
            <a:r>
              <a:rPr b="0" i="0" spc="-2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and</a:t>
            </a:r>
            <a:r>
              <a:rPr b="0" i="0" spc="-95" dirty="0">
                <a:latin typeface="Arial MT"/>
                <a:cs typeface="Arial MT"/>
              </a:rPr>
              <a:t> </a:t>
            </a:r>
            <a:r>
              <a:rPr b="0" i="0" spc="-15" dirty="0">
                <a:latin typeface="Arial MT"/>
                <a:cs typeface="Arial MT"/>
              </a:rPr>
              <a:t>Transfusions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262075"/>
            <a:ext cx="7803515" cy="5444439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87630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Large losses of blood have </a:t>
            </a:r>
            <a:r>
              <a:rPr sz="3400" dirty="0">
                <a:latin typeface="Arial MT"/>
                <a:cs typeface="Arial MT"/>
              </a:rPr>
              <a:t>serious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consequences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129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Loss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15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to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30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percent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causes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weakness</a:t>
            </a:r>
            <a:endParaRPr sz="3000" dirty="0">
              <a:latin typeface="Arial MT"/>
              <a:cs typeface="Arial MT"/>
            </a:endParaRPr>
          </a:p>
          <a:p>
            <a:pPr marL="594995" marR="702310" lvl="1" indent="-138430" algn="l" rtl="0">
              <a:lnSpc>
                <a:spcPts val="3229"/>
              </a:lnSpc>
              <a:spcBef>
                <a:spcPts val="156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Loss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of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over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30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percent</a:t>
            </a:r>
            <a:r>
              <a:rPr sz="3000" spc="-2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causes</a:t>
            </a:r>
            <a:r>
              <a:rPr sz="3000" spc="-1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shock, </a:t>
            </a:r>
            <a:r>
              <a:rPr sz="3000" spc="-819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which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can</a:t>
            </a:r>
            <a:r>
              <a:rPr sz="3000" spc="-5" dirty="0">
                <a:latin typeface="Arial MT"/>
                <a:cs typeface="Arial MT"/>
              </a:rPr>
              <a:t> be</a:t>
            </a:r>
            <a:r>
              <a:rPr sz="3000" spc="-1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fatal</a:t>
            </a:r>
            <a:endParaRPr sz="3000" dirty="0">
              <a:latin typeface="Arial MT"/>
              <a:cs typeface="Arial MT"/>
            </a:endParaRPr>
          </a:p>
          <a:p>
            <a:pPr marL="250825" marR="1351280" indent="-238760" algn="l" rtl="0">
              <a:lnSpc>
                <a:spcPts val="3679"/>
              </a:lnSpc>
              <a:spcBef>
                <a:spcPts val="14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5" dirty="0">
                <a:latin typeface="Arial MT"/>
                <a:cs typeface="Arial MT"/>
              </a:rPr>
              <a:t>Transfusions </a:t>
            </a:r>
            <a:r>
              <a:rPr sz="3400" spc="-5" dirty="0">
                <a:latin typeface="Arial MT"/>
                <a:cs typeface="Arial MT"/>
              </a:rPr>
              <a:t>are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only way </a:t>
            </a:r>
            <a:r>
              <a:rPr sz="3400" spc="-10" dirty="0">
                <a:latin typeface="Arial MT"/>
                <a:cs typeface="Arial MT"/>
              </a:rPr>
              <a:t>to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replace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quickly</a:t>
            </a:r>
            <a:endParaRPr sz="3400" dirty="0">
              <a:latin typeface="Arial MT"/>
              <a:cs typeface="Arial MT"/>
            </a:endParaRPr>
          </a:p>
          <a:p>
            <a:pPr marL="250825" marR="197485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20" dirty="0">
                <a:latin typeface="Arial MT"/>
                <a:cs typeface="Arial MT"/>
              </a:rPr>
              <a:t>Transfused </a:t>
            </a:r>
            <a:r>
              <a:rPr sz="3400" spc="-5" dirty="0">
                <a:latin typeface="Arial MT"/>
                <a:cs typeface="Arial MT"/>
              </a:rPr>
              <a:t>blood must be of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dirty="0">
                <a:latin typeface="Arial MT"/>
                <a:cs typeface="Arial MT"/>
              </a:rPr>
              <a:t>same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group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90156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Human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Groups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405075"/>
            <a:ext cx="7908290" cy="262953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528320" indent="-238760" algn="just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There </a:t>
            </a:r>
            <a:r>
              <a:rPr sz="3400" spc="-5" dirty="0">
                <a:latin typeface="Arial MT"/>
                <a:cs typeface="Arial MT"/>
              </a:rPr>
              <a:t>are over 30 </a:t>
            </a:r>
            <a:r>
              <a:rPr sz="3400" dirty="0">
                <a:latin typeface="Arial MT"/>
                <a:cs typeface="Arial MT"/>
              </a:rPr>
              <a:t>common </a:t>
            </a:r>
            <a:r>
              <a:rPr sz="3400" spc="-5" dirty="0">
                <a:latin typeface="Arial MT"/>
                <a:cs typeface="Arial MT"/>
              </a:rPr>
              <a:t>red blood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antigens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just" rtl="0">
              <a:lnSpc>
                <a:spcPct val="90400"/>
              </a:lnSpc>
              <a:spcBef>
                <a:spcPts val="162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most </a:t>
            </a:r>
            <a:r>
              <a:rPr sz="3400" dirty="0">
                <a:latin typeface="Arial MT"/>
                <a:cs typeface="Arial MT"/>
              </a:rPr>
              <a:t>vigorous </a:t>
            </a:r>
            <a:r>
              <a:rPr sz="3400" spc="-10" dirty="0">
                <a:latin typeface="Arial MT"/>
                <a:cs typeface="Arial MT"/>
              </a:rPr>
              <a:t>transfusion </a:t>
            </a:r>
            <a:r>
              <a:rPr sz="3400" spc="-5" dirty="0">
                <a:latin typeface="Arial MT"/>
                <a:cs typeface="Arial MT"/>
              </a:rPr>
              <a:t>reactions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caused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by</a:t>
            </a:r>
            <a:r>
              <a:rPr sz="3400" spc="-204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ABO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Rh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group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antigens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31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345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ABO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Groups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443230" marR="5080" indent="-23876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443865" algn="l"/>
              </a:tabLst>
            </a:pPr>
            <a:r>
              <a:rPr spc="-10" dirty="0"/>
              <a:t>Based </a:t>
            </a:r>
            <a:r>
              <a:rPr spc="-5" dirty="0"/>
              <a:t>on </a:t>
            </a:r>
            <a:r>
              <a:rPr spc="-10" dirty="0"/>
              <a:t>the </a:t>
            </a:r>
            <a:r>
              <a:rPr spc="-5" dirty="0"/>
              <a:t>presence or absence of </a:t>
            </a:r>
            <a:r>
              <a:rPr spc="-10" dirty="0"/>
              <a:t>two </a:t>
            </a:r>
            <a:r>
              <a:rPr spc="-930" dirty="0"/>
              <a:t> </a:t>
            </a:r>
            <a:r>
              <a:rPr spc="-5" dirty="0"/>
              <a:t>antigens</a:t>
            </a:r>
          </a:p>
          <a:p>
            <a:pPr marL="787400" lvl="1" indent="-138430">
              <a:lnSpc>
                <a:spcPct val="100000"/>
              </a:lnSpc>
              <a:spcBef>
                <a:spcPts val="1290"/>
              </a:spcBef>
              <a:buClr>
                <a:srgbClr val="FF6600"/>
              </a:buClr>
              <a:buFont typeface="Lucida Sans Unicode"/>
              <a:buChar char="∙"/>
              <a:tabLst>
                <a:tab pos="788035" algn="l"/>
              </a:tabLst>
            </a:pPr>
            <a:r>
              <a:rPr sz="3000" spc="-170" dirty="0">
                <a:latin typeface="Arial MT"/>
                <a:cs typeface="Arial MT"/>
              </a:rPr>
              <a:t>T</a:t>
            </a:r>
            <a:r>
              <a:rPr sz="3000" dirty="0">
                <a:latin typeface="Arial MT"/>
                <a:cs typeface="Arial MT"/>
              </a:rPr>
              <a:t>ype</a:t>
            </a:r>
            <a:r>
              <a:rPr sz="3000" spc="-17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A</a:t>
            </a:r>
            <a:endParaRPr sz="3000">
              <a:latin typeface="Arial MT"/>
              <a:cs typeface="Arial MT"/>
            </a:endParaRPr>
          </a:p>
          <a:p>
            <a:pPr marL="787400" lvl="1" indent="-138430">
              <a:lnSpc>
                <a:spcPct val="100000"/>
              </a:lnSpc>
              <a:spcBef>
                <a:spcPts val="1150"/>
              </a:spcBef>
              <a:buClr>
                <a:srgbClr val="FF6600"/>
              </a:buClr>
              <a:buFont typeface="Lucida Sans Unicode"/>
              <a:buChar char="∙"/>
              <a:tabLst>
                <a:tab pos="788035" algn="l"/>
              </a:tabLst>
            </a:pPr>
            <a:r>
              <a:rPr sz="3000" spc="-45" dirty="0">
                <a:latin typeface="Arial MT"/>
                <a:cs typeface="Arial MT"/>
              </a:rPr>
              <a:t>Type</a:t>
            </a:r>
            <a:r>
              <a:rPr sz="3000" spc="-95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B</a:t>
            </a:r>
            <a:endParaRPr sz="3000">
              <a:latin typeface="Arial MT"/>
              <a:cs typeface="Arial MT"/>
            </a:endParaRPr>
          </a:p>
          <a:p>
            <a:pPr marL="443230" marR="1249680" indent="-238760">
              <a:lnSpc>
                <a:spcPts val="3679"/>
              </a:lnSpc>
              <a:spcBef>
                <a:spcPts val="1525"/>
              </a:spcBef>
              <a:buClr>
                <a:srgbClr val="FF6600"/>
              </a:buClr>
              <a:buFont typeface="Lucida Sans Unicode"/>
              <a:buChar char="∙"/>
              <a:tabLst>
                <a:tab pos="443865" algn="l"/>
              </a:tabLst>
            </a:pPr>
            <a:r>
              <a:rPr spc="-10" dirty="0"/>
              <a:t>The </a:t>
            </a:r>
            <a:r>
              <a:rPr spc="-5" dirty="0"/>
              <a:t>lack of </a:t>
            </a:r>
            <a:r>
              <a:rPr spc="-10" dirty="0"/>
              <a:t>these </a:t>
            </a:r>
            <a:r>
              <a:rPr spc="-5" dirty="0"/>
              <a:t>antigens is </a:t>
            </a:r>
            <a:r>
              <a:rPr dirty="0"/>
              <a:t>called </a:t>
            </a:r>
            <a:r>
              <a:rPr spc="-930" dirty="0"/>
              <a:t> </a:t>
            </a:r>
            <a:r>
              <a:rPr spc="-10" dirty="0"/>
              <a:t>type</a:t>
            </a:r>
            <a:r>
              <a:rPr spc="-15" dirty="0"/>
              <a:t> </a:t>
            </a:r>
            <a:r>
              <a:rPr dirty="0"/>
              <a:t>O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433451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ABO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Groups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481275"/>
            <a:ext cx="7625080" cy="2187137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50825" marR="508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presence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both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called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type</a:t>
            </a:r>
            <a:r>
              <a:rPr sz="3400" spc="-204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AB</a:t>
            </a:r>
            <a:endParaRPr sz="3400" dirty="0">
              <a:latin typeface="Arial MT"/>
              <a:cs typeface="Arial MT"/>
            </a:endParaRPr>
          </a:p>
          <a:p>
            <a:pPr marL="250825" marR="101600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presence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of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either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or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B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called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types</a:t>
            </a:r>
            <a:r>
              <a:rPr sz="3400" spc="-204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2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B,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respectively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114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913504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Rh</a:t>
            </a:r>
            <a:r>
              <a:rPr b="0" i="0" spc="-50" dirty="0">
                <a:latin typeface="Arial MT"/>
                <a:cs typeface="Arial MT"/>
              </a:rPr>
              <a:t> </a:t>
            </a: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5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Groups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33214" y="2024075"/>
            <a:ext cx="7929245" cy="3351559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76225" marR="737235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Named because of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presence or 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absence of one of eight Rh antigens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(agglutinogen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D)</a:t>
            </a:r>
            <a:endParaRPr sz="3400" dirty="0">
              <a:latin typeface="Arial MT"/>
              <a:cs typeface="Arial MT"/>
            </a:endParaRPr>
          </a:p>
          <a:p>
            <a:pPr marL="276225" indent="-238760" algn="l" rtl="0">
              <a:lnSpc>
                <a:spcPct val="100000"/>
              </a:lnSpc>
              <a:spcBef>
                <a:spcPts val="1230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5" dirty="0">
                <a:latin typeface="Arial MT"/>
                <a:cs typeface="Arial MT"/>
              </a:rPr>
              <a:t>Most</a:t>
            </a:r>
            <a:r>
              <a:rPr sz="3400" spc="-21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Americans</a:t>
            </a:r>
            <a:r>
              <a:rPr sz="3400" spc="-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are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20" dirty="0">
                <a:latin typeface="Arial MT"/>
                <a:cs typeface="Arial MT"/>
              </a:rPr>
              <a:t>Rh</a:t>
            </a:r>
            <a:r>
              <a:rPr sz="3375" spc="30" baseline="30864" dirty="0">
                <a:latin typeface="Arial MT"/>
                <a:cs typeface="Arial MT"/>
              </a:rPr>
              <a:t>+</a:t>
            </a:r>
            <a:endParaRPr sz="3375" baseline="30864" dirty="0">
              <a:latin typeface="Arial MT"/>
              <a:cs typeface="Arial MT"/>
            </a:endParaRPr>
          </a:p>
          <a:p>
            <a:pPr marL="276225" marR="30480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</a:tabLst>
            </a:pPr>
            <a:r>
              <a:rPr sz="3400" spc="-10" dirty="0">
                <a:latin typeface="Arial MT"/>
                <a:cs typeface="Arial MT"/>
              </a:rPr>
              <a:t>Problems </a:t>
            </a:r>
            <a:r>
              <a:rPr sz="3400" dirty="0">
                <a:latin typeface="Arial MT"/>
                <a:cs typeface="Arial MT"/>
              </a:rPr>
              <a:t>can </a:t>
            </a:r>
            <a:r>
              <a:rPr sz="3400" spc="-5" dirty="0">
                <a:latin typeface="Arial MT"/>
                <a:cs typeface="Arial MT"/>
              </a:rPr>
              <a:t>occur in mixing </a:t>
            </a:r>
            <a:r>
              <a:rPr sz="3400" spc="20" dirty="0">
                <a:latin typeface="Arial MT"/>
                <a:cs typeface="Arial MT"/>
              </a:rPr>
              <a:t>Rh</a:t>
            </a:r>
            <a:r>
              <a:rPr sz="3375" spc="30" baseline="30864" dirty="0">
                <a:latin typeface="Arial MT"/>
                <a:cs typeface="Arial MT"/>
              </a:rPr>
              <a:t>+ </a:t>
            </a:r>
            <a:r>
              <a:rPr sz="3400" spc="-5" dirty="0">
                <a:latin typeface="Arial MT"/>
                <a:cs typeface="Arial MT"/>
              </a:rPr>
              <a:t>blood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into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 with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5" dirty="0">
                <a:latin typeface="Arial MT"/>
                <a:cs typeface="Arial MT"/>
              </a:rPr>
              <a:t>Rh</a:t>
            </a:r>
            <a:r>
              <a:rPr sz="3375" spc="7" baseline="30864" dirty="0">
                <a:latin typeface="Arial MT"/>
                <a:cs typeface="Arial MT"/>
              </a:rPr>
              <a:t>–</a:t>
            </a:r>
            <a:r>
              <a:rPr sz="3375" spc="472" baseline="30864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9354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Rh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Dangers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During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Pregnancy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33214" y="2938475"/>
            <a:ext cx="7673975" cy="149464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76225" marR="30480" indent="-238760" algn="l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76860" algn="l"/>
                <a:tab pos="3467100" algn="l"/>
              </a:tabLst>
            </a:pPr>
            <a:r>
              <a:rPr sz="3400" spc="-5" dirty="0">
                <a:latin typeface="Arial MT"/>
                <a:cs typeface="Arial MT"/>
              </a:rPr>
              <a:t>Danger is only when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mother is </a:t>
            </a:r>
            <a:r>
              <a:rPr sz="3400" spc="15" dirty="0">
                <a:latin typeface="Arial MT"/>
                <a:cs typeface="Arial MT"/>
              </a:rPr>
              <a:t>Rh</a:t>
            </a:r>
            <a:r>
              <a:rPr sz="3375" spc="22" baseline="30864" dirty="0">
                <a:latin typeface="Arial MT"/>
                <a:cs typeface="Arial MT"/>
              </a:rPr>
              <a:t>– </a:t>
            </a:r>
            <a:r>
              <a:rPr sz="3375" spc="-922" baseline="30864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and </a:t>
            </a:r>
            <a:r>
              <a:rPr sz="3400" spc="-10" dirty="0">
                <a:latin typeface="Arial MT"/>
                <a:cs typeface="Arial MT"/>
              </a:rPr>
              <a:t>the father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spc="10" dirty="0">
                <a:latin typeface="Arial MT"/>
                <a:cs typeface="Arial MT"/>
              </a:rPr>
              <a:t>Rh</a:t>
            </a:r>
            <a:r>
              <a:rPr sz="3375" spc="15" baseline="30864" dirty="0">
                <a:latin typeface="Arial MT"/>
                <a:cs typeface="Arial MT"/>
              </a:rPr>
              <a:t>+</a:t>
            </a:r>
            <a:r>
              <a:rPr sz="3400" spc="10" dirty="0">
                <a:latin typeface="Arial MT"/>
                <a:cs typeface="Arial MT"/>
              </a:rPr>
              <a:t>, </a:t>
            </a:r>
            <a:r>
              <a:rPr sz="3400" spc="-5" dirty="0">
                <a:latin typeface="Arial MT"/>
                <a:cs typeface="Arial MT"/>
              </a:rPr>
              <a:t>and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dirty="0">
                <a:latin typeface="Arial MT"/>
                <a:cs typeface="Arial MT"/>
              </a:rPr>
              <a:t>child 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inherits</a:t>
            </a:r>
            <a:r>
              <a:rPr sz="3400" spc="5" dirty="0">
                <a:latin typeface="Arial MT"/>
                <a:cs typeface="Arial MT"/>
              </a:rPr>
              <a:t> </a:t>
            </a:r>
            <a:r>
              <a:rPr sz="3400" spc="-10" dirty="0">
                <a:latin typeface="Arial MT"/>
                <a:cs typeface="Arial MT"/>
              </a:rPr>
              <a:t>the</a:t>
            </a:r>
            <a:r>
              <a:rPr sz="3400" dirty="0">
                <a:latin typeface="Arial MT"/>
                <a:cs typeface="Arial MT"/>
              </a:rPr>
              <a:t> </a:t>
            </a:r>
            <a:r>
              <a:rPr sz="3400" spc="5" dirty="0">
                <a:latin typeface="Arial MT"/>
                <a:cs typeface="Arial MT"/>
              </a:rPr>
              <a:t>Rh</a:t>
            </a:r>
            <a:r>
              <a:rPr sz="3375" spc="7" baseline="30864" dirty="0">
                <a:latin typeface="Arial MT"/>
                <a:cs typeface="Arial MT"/>
              </a:rPr>
              <a:t>+	</a:t>
            </a:r>
            <a:r>
              <a:rPr sz="3400" spc="-5" dirty="0">
                <a:latin typeface="Arial MT"/>
                <a:cs typeface="Arial MT"/>
              </a:rPr>
              <a:t>factor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6935470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Rh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Dangers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During</a:t>
            </a:r>
            <a:r>
              <a:rPr b="0" i="0" spc="-3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Pregnancy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45914" y="1338275"/>
            <a:ext cx="8196580" cy="462216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63525" marR="182880" indent="-238760" algn="just" rtl="0">
              <a:lnSpc>
                <a:spcPts val="3679"/>
              </a:lnSpc>
              <a:spcBef>
                <a:spcPts val="555"/>
              </a:spcBef>
              <a:buClr>
                <a:srgbClr val="FF6600"/>
              </a:buClr>
              <a:buFont typeface="Lucida Sans Unicode"/>
              <a:buChar char="∙"/>
              <a:tabLst>
                <a:tab pos="264160" algn="l"/>
              </a:tabLst>
            </a:pP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mismatch of an </a:t>
            </a:r>
            <a:r>
              <a:rPr sz="3400" spc="5" dirty="0">
                <a:latin typeface="Arial MT"/>
                <a:cs typeface="Arial MT"/>
              </a:rPr>
              <a:t>Rh</a:t>
            </a:r>
            <a:r>
              <a:rPr sz="3375" spc="7" baseline="30864" dirty="0">
                <a:latin typeface="Arial MT"/>
                <a:cs typeface="Arial MT"/>
              </a:rPr>
              <a:t>– </a:t>
            </a:r>
            <a:r>
              <a:rPr sz="3400" spc="-5" dirty="0">
                <a:latin typeface="Arial MT"/>
                <a:cs typeface="Arial MT"/>
              </a:rPr>
              <a:t>mother </a:t>
            </a:r>
            <a:r>
              <a:rPr sz="3400" dirty="0">
                <a:latin typeface="Arial MT"/>
                <a:cs typeface="Arial MT"/>
              </a:rPr>
              <a:t>carrying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 </a:t>
            </a:r>
            <a:r>
              <a:rPr sz="3400" dirty="0">
                <a:latin typeface="Arial MT"/>
                <a:cs typeface="Arial MT"/>
              </a:rPr>
              <a:t>Rh</a:t>
            </a:r>
            <a:r>
              <a:rPr sz="3375" baseline="30864" dirty="0">
                <a:latin typeface="Arial MT"/>
                <a:cs typeface="Arial MT"/>
              </a:rPr>
              <a:t>+ </a:t>
            </a:r>
            <a:r>
              <a:rPr sz="3400" spc="-5" dirty="0">
                <a:latin typeface="Arial MT"/>
                <a:cs typeface="Arial MT"/>
              </a:rPr>
              <a:t>baby </a:t>
            </a:r>
            <a:r>
              <a:rPr sz="3400" dirty="0">
                <a:latin typeface="Arial MT"/>
                <a:cs typeface="Arial MT"/>
              </a:rPr>
              <a:t>can cause </a:t>
            </a:r>
            <a:r>
              <a:rPr sz="3400" spc="-5" dirty="0">
                <a:latin typeface="Arial MT"/>
                <a:cs typeface="Arial MT"/>
              </a:rPr>
              <a:t>problems </a:t>
            </a:r>
            <a:r>
              <a:rPr sz="3400" spc="-10" dirty="0">
                <a:latin typeface="Arial MT"/>
                <a:cs typeface="Arial MT"/>
              </a:rPr>
              <a:t>for the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unborn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child</a:t>
            </a:r>
          </a:p>
          <a:p>
            <a:pPr marL="607695" marR="302260" lvl="1" indent="-140970" algn="l" rtl="0">
              <a:lnSpc>
                <a:spcPts val="3100"/>
              </a:lnSpc>
              <a:spcBef>
                <a:spcPts val="1714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900" spc="-5" dirty="0">
                <a:latin typeface="Arial MT"/>
                <a:cs typeface="Arial MT"/>
              </a:rPr>
              <a:t>The first pregnancy usually proceeds without </a:t>
            </a:r>
            <a:r>
              <a:rPr sz="2900" spc="-79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problems</a:t>
            </a:r>
            <a:endParaRPr sz="2900" dirty="0">
              <a:latin typeface="Arial MT"/>
              <a:cs typeface="Arial MT"/>
            </a:endParaRPr>
          </a:p>
          <a:p>
            <a:pPr marL="607695" marR="17780" lvl="1" indent="-140970" algn="l" rtl="0">
              <a:lnSpc>
                <a:spcPct val="79000"/>
              </a:lnSpc>
              <a:spcBef>
                <a:spcPts val="1535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2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immune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system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is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sensitized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after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2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first </a:t>
            </a:r>
            <a:r>
              <a:rPr sz="2900" spc="-79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pregnancy</a:t>
            </a:r>
            <a:endParaRPr sz="2900" dirty="0">
              <a:latin typeface="Arial MT"/>
              <a:cs typeface="Arial MT"/>
            </a:endParaRPr>
          </a:p>
          <a:p>
            <a:pPr marL="607695" marR="191770" lvl="1" indent="-140970" algn="just" rtl="0">
              <a:lnSpc>
                <a:spcPct val="79400"/>
              </a:lnSpc>
              <a:spcBef>
                <a:spcPts val="1460"/>
              </a:spcBef>
              <a:buClr>
                <a:srgbClr val="FF6600"/>
              </a:buClr>
              <a:buFont typeface="Lucida Sans Unicode"/>
              <a:buChar char="∙"/>
              <a:tabLst>
                <a:tab pos="608330" algn="l"/>
              </a:tabLst>
            </a:pPr>
            <a:r>
              <a:rPr sz="2900" spc="-5" dirty="0">
                <a:latin typeface="Arial MT"/>
                <a:cs typeface="Arial MT"/>
              </a:rPr>
              <a:t>In </a:t>
            </a:r>
            <a:r>
              <a:rPr sz="2900" dirty="0">
                <a:latin typeface="Arial MT"/>
                <a:cs typeface="Arial MT"/>
              </a:rPr>
              <a:t>a second </a:t>
            </a:r>
            <a:r>
              <a:rPr sz="2900" spc="-30" dirty="0">
                <a:latin typeface="Arial MT"/>
                <a:cs typeface="Arial MT"/>
              </a:rPr>
              <a:t>pregnancy, </a:t>
            </a:r>
            <a:r>
              <a:rPr sz="2900" spc="-5" dirty="0">
                <a:latin typeface="Arial MT"/>
                <a:cs typeface="Arial MT"/>
              </a:rPr>
              <a:t>the </a:t>
            </a:r>
            <a:r>
              <a:rPr sz="2900" spc="5" dirty="0">
                <a:latin typeface="Arial MT"/>
                <a:cs typeface="Arial MT"/>
              </a:rPr>
              <a:t>mother’s </a:t>
            </a:r>
            <a:r>
              <a:rPr sz="2900" spc="-5" dirty="0">
                <a:latin typeface="Arial MT"/>
                <a:cs typeface="Arial MT"/>
              </a:rPr>
              <a:t>immune </a:t>
            </a:r>
            <a:r>
              <a:rPr sz="2900" spc="-79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system </a:t>
            </a:r>
            <a:r>
              <a:rPr sz="2900" spc="-5" dirty="0">
                <a:latin typeface="Arial MT"/>
                <a:cs typeface="Arial MT"/>
              </a:rPr>
              <a:t>produces antibodies to attack the </a:t>
            </a:r>
            <a:r>
              <a:rPr sz="2900" spc="15" dirty="0">
                <a:latin typeface="Arial MT"/>
                <a:cs typeface="Arial MT"/>
              </a:rPr>
              <a:t>Rh</a:t>
            </a:r>
            <a:r>
              <a:rPr sz="2850" spc="22" baseline="32163" dirty="0">
                <a:latin typeface="Arial MT"/>
                <a:cs typeface="Arial MT"/>
              </a:rPr>
              <a:t>+ </a:t>
            </a:r>
            <a:r>
              <a:rPr sz="2850" spc="-772" baseline="32163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blood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dirty="0">
                <a:latin typeface="Arial MT"/>
                <a:cs typeface="Arial MT"/>
              </a:rPr>
              <a:t>(hemolytic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disease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of</a:t>
            </a:r>
            <a:r>
              <a:rPr sz="2900" spc="-10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the</a:t>
            </a:r>
            <a:r>
              <a:rPr sz="2900" spc="-15" dirty="0">
                <a:latin typeface="Arial MT"/>
                <a:cs typeface="Arial MT"/>
              </a:rPr>
              <a:t> </a:t>
            </a:r>
            <a:r>
              <a:rPr sz="2900" spc="-5" dirty="0">
                <a:latin typeface="Arial MT"/>
                <a:cs typeface="Arial MT"/>
              </a:rPr>
              <a:t>newborn)</a:t>
            </a:r>
            <a:endParaRPr sz="29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IQ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928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13227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5" dirty="0">
                <a:latin typeface="Arial MT"/>
                <a:cs typeface="Arial MT"/>
              </a:rPr>
              <a:t>Blood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1000" y="304800"/>
            <a:ext cx="8458199" cy="60499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74085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Physical</a:t>
            </a:r>
            <a:r>
              <a:rPr b="0" i="0" spc="-45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Characteristics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of</a:t>
            </a:r>
            <a:r>
              <a:rPr b="0" i="0" spc="-3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Blood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791347"/>
            <a:ext cx="7950834" cy="391795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Color</a:t>
            </a:r>
            <a:r>
              <a:rPr sz="3400" spc="-5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range</a:t>
            </a:r>
          </a:p>
          <a:p>
            <a:pPr marL="594995" lvl="1" indent="-12573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400" spc="-10" dirty="0">
                <a:latin typeface="Arial MT"/>
                <a:cs typeface="Arial MT"/>
              </a:rPr>
              <a:t>Oxygen-rich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scarlet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red</a:t>
            </a:r>
          </a:p>
          <a:p>
            <a:pPr marL="594995" lvl="1" indent="-12573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400" spc="-10" dirty="0">
                <a:latin typeface="Arial MT"/>
                <a:cs typeface="Arial MT"/>
              </a:rPr>
              <a:t>Oxygen-poor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dull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red</a:t>
            </a:r>
          </a:p>
          <a:p>
            <a:pPr marL="250825" indent="-23876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pH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must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remain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between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7.35–7.45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ts val="3700"/>
              </a:lnSpc>
              <a:spcBef>
                <a:spcPts val="17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Blood temperature </a:t>
            </a:r>
            <a:r>
              <a:rPr sz="3400" spc="-5" dirty="0">
                <a:latin typeface="Arial MT"/>
                <a:cs typeface="Arial MT"/>
              </a:rPr>
              <a:t>is </a:t>
            </a:r>
            <a:r>
              <a:rPr sz="3400" dirty="0">
                <a:latin typeface="Arial MT"/>
                <a:cs typeface="Arial MT"/>
              </a:rPr>
              <a:t>slightly </a:t>
            </a:r>
            <a:r>
              <a:rPr sz="3400" spc="-5" dirty="0">
                <a:latin typeface="Arial MT"/>
                <a:cs typeface="Arial MT"/>
              </a:rPr>
              <a:t>higher </a:t>
            </a:r>
            <a:r>
              <a:rPr sz="3400" spc="-10" dirty="0">
                <a:latin typeface="Arial MT"/>
                <a:cs typeface="Arial MT"/>
              </a:rPr>
              <a:t>than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body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temperature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15150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Blood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Plasma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1139659"/>
            <a:ext cx="7795259" cy="5006499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250825" marR="5080" indent="-238760" algn="l" rtl="0">
              <a:lnSpc>
                <a:spcPts val="3300"/>
              </a:lnSpc>
              <a:spcBef>
                <a:spcPts val="86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Composed of approximately 90 percent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water</a:t>
            </a:r>
            <a:endParaRPr sz="3400" dirty="0">
              <a:latin typeface="Arial MT"/>
              <a:cs typeface="Arial MT"/>
            </a:endParaRPr>
          </a:p>
          <a:p>
            <a:pPr marL="250825" indent="-238760" algn="l" rtl="0">
              <a:lnSpc>
                <a:spcPct val="100000"/>
              </a:lnSpc>
              <a:spcBef>
                <a:spcPts val="94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Includes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many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dissolved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substances</a:t>
            </a:r>
          </a:p>
          <a:p>
            <a:pPr marL="594995" lvl="1" indent="-138430" algn="l" rtl="0">
              <a:lnSpc>
                <a:spcPct val="100000"/>
              </a:lnSpc>
              <a:spcBef>
                <a:spcPts val="96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Nutrients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75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10" dirty="0">
                <a:latin typeface="Arial MT"/>
                <a:cs typeface="Arial MT"/>
              </a:rPr>
              <a:t>Salts</a:t>
            </a:r>
            <a:r>
              <a:rPr sz="3000" spc="-40" dirty="0">
                <a:latin typeface="Arial MT"/>
                <a:cs typeface="Arial MT"/>
              </a:rPr>
              <a:t> </a:t>
            </a:r>
            <a:r>
              <a:rPr sz="3000" dirty="0">
                <a:latin typeface="Arial MT"/>
                <a:cs typeface="Arial MT"/>
              </a:rPr>
              <a:t>(metal</a:t>
            </a:r>
            <a:r>
              <a:rPr sz="3000" spc="-3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ions)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Respiratory</a:t>
            </a:r>
            <a:r>
              <a:rPr sz="3000" spc="-50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gases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Hormones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5" dirty="0">
                <a:latin typeface="Arial MT"/>
                <a:cs typeface="Arial MT"/>
              </a:rPr>
              <a:t>Proteins</a:t>
            </a:r>
            <a:endParaRPr sz="3000" dirty="0">
              <a:latin typeface="Arial MT"/>
              <a:cs typeface="Arial MT"/>
            </a:endParaRPr>
          </a:p>
          <a:p>
            <a:pPr marL="594995" lvl="1" indent="-138430" algn="l" rtl="0">
              <a:lnSpc>
                <a:spcPct val="100000"/>
              </a:lnSpc>
              <a:spcBef>
                <a:spcPts val="750"/>
              </a:spcBef>
              <a:buClr>
                <a:srgbClr val="FF6600"/>
              </a:buClr>
              <a:buFont typeface="Lucida Sans Unicode"/>
              <a:buChar char="∙"/>
              <a:tabLst>
                <a:tab pos="595630" algn="l"/>
              </a:tabLst>
            </a:pPr>
            <a:r>
              <a:rPr sz="3000" spc="-30" dirty="0">
                <a:latin typeface="Arial MT"/>
                <a:cs typeface="Arial MT"/>
              </a:rPr>
              <a:t>Waste</a:t>
            </a:r>
            <a:r>
              <a:rPr sz="3000" spc="-45" dirty="0">
                <a:latin typeface="Arial MT"/>
                <a:cs typeface="Arial MT"/>
              </a:rPr>
              <a:t> </a:t>
            </a:r>
            <a:r>
              <a:rPr sz="3000" spc="-5" dirty="0">
                <a:latin typeface="Arial MT"/>
                <a:cs typeface="Arial MT"/>
              </a:rPr>
              <a:t>products</a:t>
            </a:r>
            <a:endParaRPr sz="30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371411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i="0" spc="-10" dirty="0">
                <a:latin typeface="Arial MT"/>
                <a:cs typeface="Arial MT"/>
              </a:rPr>
              <a:t>Plasma</a:t>
            </a:r>
            <a:r>
              <a:rPr b="0" i="0" spc="-100" dirty="0">
                <a:latin typeface="Arial MT"/>
                <a:cs typeface="Arial MT"/>
              </a:rPr>
              <a:t> </a:t>
            </a:r>
            <a:r>
              <a:rPr b="0" i="0" spc="-5" dirty="0">
                <a:latin typeface="Arial MT"/>
                <a:cs typeface="Arial MT"/>
              </a:rPr>
              <a:t>Proteins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164410"/>
            <a:ext cx="7759065" cy="3013075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Albumin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–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regulates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osmotic</a:t>
            </a:r>
            <a:r>
              <a:rPr sz="3400" spc="-2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pressure</a:t>
            </a:r>
            <a:endParaRPr sz="3400" dirty="0">
              <a:latin typeface="Arial MT"/>
              <a:cs typeface="Arial MT"/>
            </a:endParaRPr>
          </a:p>
          <a:p>
            <a:pPr marL="250825" marR="378460" indent="-238760" algn="l" rtl="0">
              <a:lnSpc>
                <a:spcPts val="3700"/>
              </a:lnSpc>
              <a:spcBef>
                <a:spcPts val="173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5" dirty="0">
                <a:latin typeface="Arial MT"/>
                <a:cs typeface="Arial MT"/>
              </a:rPr>
              <a:t>Clotting proteins </a:t>
            </a:r>
            <a:r>
              <a:rPr sz="3400" dirty="0">
                <a:latin typeface="Arial MT"/>
                <a:cs typeface="Arial MT"/>
              </a:rPr>
              <a:t>– </a:t>
            </a:r>
            <a:r>
              <a:rPr sz="3400" spc="-5" dirty="0">
                <a:latin typeface="Arial MT"/>
                <a:cs typeface="Arial MT"/>
              </a:rPr>
              <a:t>help to </a:t>
            </a:r>
            <a:r>
              <a:rPr sz="3400" dirty="0">
                <a:latin typeface="Arial MT"/>
                <a:cs typeface="Arial MT"/>
              </a:rPr>
              <a:t>stem </a:t>
            </a:r>
            <a:r>
              <a:rPr sz="3400" spc="-5" dirty="0">
                <a:latin typeface="Arial MT"/>
                <a:cs typeface="Arial MT"/>
              </a:rPr>
              <a:t>blood </a:t>
            </a:r>
            <a:r>
              <a:rPr sz="3400" spc="-93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loss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when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a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vessel</a:t>
            </a:r>
            <a:r>
              <a:rPr sz="3400" spc="-1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is</a:t>
            </a:r>
            <a:r>
              <a:rPr sz="3400" spc="-1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injured</a:t>
            </a:r>
            <a:endParaRPr sz="3400" dirty="0">
              <a:latin typeface="Arial MT"/>
              <a:cs typeface="Arial MT"/>
            </a:endParaRPr>
          </a:p>
          <a:p>
            <a:pPr marL="250825" marR="5080" indent="-238760" algn="l" rtl="0">
              <a:lnSpc>
                <a:spcPts val="3700"/>
              </a:lnSpc>
              <a:spcBef>
                <a:spcPts val="167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spc="-10" dirty="0">
                <a:latin typeface="Arial MT"/>
                <a:cs typeface="Arial MT"/>
              </a:rPr>
              <a:t>Antibodies </a:t>
            </a:r>
            <a:r>
              <a:rPr sz="3400" dirty="0">
                <a:latin typeface="Arial MT"/>
                <a:cs typeface="Arial MT"/>
              </a:rPr>
              <a:t>– </a:t>
            </a:r>
            <a:r>
              <a:rPr sz="3400" spc="-5" dirty="0">
                <a:latin typeface="Arial MT"/>
                <a:cs typeface="Arial MT"/>
              </a:rPr>
              <a:t>help protect </a:t>
            </a:r>
            <a:r>
              <a:rPr sz="3400" spc="-10" dirty="0">
                <a:latin typeface="Arial MT"/>
                <a:cs typeface="Arial MT"/>
              </a:rPr>
              <a:t>the </a:t>
            </a:r>
            <a:r>
              <a:rPr sz="3400" spc="-5" dirty="0">
                <a:latin typeface="Arial MT"/>
                <a:cs typeface="Arial MT"/>
              </a:rPr>
              <a:t>body </a:t>
            </a:r>
            <a:r>
              <a:rPr sz="3400" spc="-10" dirty="0">
                <a:latin typeface="Arial MT"/>
                <a:cs typeface="Arial MT"/>
              </a:rPr>
              <a:t>from </a:t>
            </a:r>
            <a:r>
              <a:rPr sz="3400" spc="-9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antigens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4025" y="309879"/>
            <a:ext cx="594677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i="0" spc="-10" dirty="0">
                <a:latin typeface="Arial MT"/>
                <a:cs typeface="Arial MT"/>
              </a:rPr>
              <a:t>Formed</a:t>
            </a:r>
            <a:r>
              <a:rPr i="0" spc="-95" dirty="0">
                <a:latin typeface="Arial MT"/>
                <a:cs typeface="Arial MT"/>
              </a:rPr>
              <a:t> </a:t>
            </a:r>
            <a:r>
              <a:rPr i="0" spc="-5" dirty="0">
                <a:latin typeface="Arial MT"/>
                <a:cs typeface="Arial MT"/>
              </a:rPr>
              <a:t>Elements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4096" y="6534377"/>
            <a:ext cx="3973153" cy="114448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-12700" y="0"/>
            <a:ext cx="9080500" cy="1320800"/>
            <a:chOff x="-12700" y="0"/>
            <a:chExt cx="9080500" cy="13208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152399" y="1295399"/>
                  </a:moveTo>
                  <a:lnTo>
                    <a:pt x="0" y="1295399"/>
                  </a:lnTo>
                  <a:lnTo>
                    <a:pt x="0" y="0"/>
                  </a:lnTo>
                  <a:lnTo>
                    <a:pt x="152399" y="0"/>
                  </a:lnTo>
                  <a:lnTo>
                    <a:pt x="152399" y="1295399"/>
                  </a:lnTo>
                  <a:close/>
                </a:path>
              </a:pathLst>
            </a:custGeom>
            <a:solidFill>
              <a:srgbClr val="00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52400" cy="1295400"/>
            </a:xfrm>
            <a:custGeom>
              <a:avLst/>
              <a:gdLst/>
              <a:ahLst/>
              <a:cxnLst/>
              <a:rect l="l" t="t" r="r" b="b"/>
              <a:pathLst>
                <a:path w="152400" h="1295400">
                  <a:moveTo>
                    <a:pt x="0" y="0"/>
                  </a:moveTo>
                  <a:lnTo>
                    <a:pt x="152399" y="0"/>
                  </a:lnTo>
                  <a:lnTo>
                    <a:pt x="152399" y="1295399"/>
                  </a:lnTo>
                  <a:lnTo>
                    <a:pt x="0" y="1295399"/>
                  </a:lnTo>
                  <a:lnTo>
                    <a:pt x="0" y="0"/>
                  </a:lnTo>
                  <a:close/>
                </a:path>
              </a:pathLst>
            </a:custGeom>
            <a:ln w="253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2400" y="228600"/>
              <a:ext cx="8915400" cy="0"/>
            </a:xfrm>
            <a:custGeom>
              <a:avLst/>
              <a:gdLst/>
              <a:ahLst/>
              <a:cxnLst/>
              <a:rect l="l" t="t" r="r" b="b"/>
              <a:pathLst>
                <a:path w="8915400">
                  <a:moveTo>
                    <a:pt x="0" y="0"/>
                  </a:moveTo>
                  <a:lnTo>
                    <a:pt x="8915399" y="0"/>
                  </a:lnTo>
                </a:path>
              </a:pathLst>
            </a:custGeom>
            <a:ln w="38099">
              <a:solidFill>
                <a:srgbClr val="00999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8614" y="2393010"/>
            <a:ext cx="8356786" cy="2081980"/>
          </a:xfrm>
          <a:prstGeom prst="rect">
            <a:avLst/>
          </a:prstGeom>
        </p:spPr>
        <p:txBody>
          <a:bodyPr vert="horz" wrap="square" lIns="0" tIns="177165" rIns="0" bIns="0" rtlCol="0">
            <a:spAutoFit/>
          </a:bodyPr>
          <a:lstStyle/>
          <a:p>
            <a:pPr marL="250825" indent="-238760" algn="l" rtl="0">
              <a:lnSpc>
                <a:spcPct val="100000"/>
              </a:lnSpc>
              <a:spcBef>
                <a:spcPts val="13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b="1" spc="-10" dirty="0">
                <a:solidFill>
                  <a:srgbClr val="FF0000"/>
                </a:solidFill>
                <a:latin typeface="Arial MT"/>
                <a:cs typeface="Arial MT"/>
              </a:rPr>
              <a:t>Erythrocytes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=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red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</a:p>
          <a:p>
            <a:pPr marL="250825" indent="-238760" algn="l" rtl="0">
              <a:lnSpc>
                <a:spcPct val="100000"/>
              </a:lnSpc>
              <a:spcBef>
                <a:spcPts val="1295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b="1" spc="-5" dirty="0">
                <a:latin typeface="Arial MT"/>
                <a:cs typeface="Arial MT"/>
              </a:rPr>
              <a:t>Leukocytes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=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white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blood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cells</a:t>
            </a:r>
          </a:p>
          <a:p>
            <a:pPr marL="250825" indent="-238760" algn="l" rtl="0">
              <a:lnSpc>
                <a:spcPct val="100000"/>
              </a:lnSpc>
              <a:spcBef>
                <a:spcPts val="1320"/>
              </a:spcBef>
              <a:buClr>
                <a:srgbClr val="FF6600"/>
              </a:buClr>
              <a:buFont typeface="Lucida Sans Unicode"/>
              <a:buChar char="∙"/>
              <a:tabLst>
                <a:tab pos="251460" algn="l"/>
              </a:tabLst>
            </a:pPr>
            <a:r>
              <a:rPr sz="3400" b="1" spc="-10" dirty="0">
                <a:latin typeface="Arial MT"/>
                <a:cs typeface="Arial MT"/>
              </a:rPr>
              <a:t>Platelets</a:t>
            </a:r>
            <a:r>
              <a:rPr sz="3400" b="1" spc="-35" dirty="0">
                <a:latin typeface="Arial MT"/>
                <a:cs typeface="Arial MT"/>
              </a:rPr>
              <a:t> </a:t>
            </a:r>
            <a:r>
              <a:rPr sz="3400" b="1" dirty="0">
                <a:latin typeface="Arial MT"/>
                <a:cs typeface="Arial MT"/>
              </a:rPr>
              <a:t>=</a:t>
            </a:r>
            <a:r>
              <a:rPr sz="3400" spc="-30" dirty="0">
                <a:latin typeface="Arial MT"/>
                <a:cs typeface="Arial MT"/>
              </a:rPr>
              <a:t> </a:t>
            </a:r>
            <a:r>
              <a:rPr sz="3400" dirty="0">
                <a:latin typeface="Arial MT"/>
                <a:cs typeface="Arial MT"/>
              </a:rPr>
              <a:t>cell</a:t>
            </a:r>
            <a:r>
              <a:rPr sz="3400" spc="-25" dirty="0">
                <a:latin typeface="Arial MT"/>
                <a:cs typeface="Arial MT"/>
              </a:rPr>
              <a:t> </a:t>
            </a:r>
            <a:r>
              <a:rPr sz="3400" spc="-5" dirty="0">
                <a:latin typeface="Arial MT"/>
                <a:cs typeface="Arial MT"/>
              </a:rPr>
              <a:t>fragments</a:t>
            </a:r>
            <a:endParaRPr sz="3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2439"/>
      </p:ext>
    </p:extLst>
  </p:cSld>
  <p:clrMapOvr>
    <a:masterClrMapping/>
  </p:clrMapOvr>
</p:sld>
</file>

<file path=ppt/theme/theme1.xml><?xml version="1.0" encoding="utf-8"?>
<a:theme xmlns:a="http://schemas.openxmlformats.org/drawingml/2006/main" name="شريحة">
  <a:themeElements>
    <a:clrScheme name="شريحة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شريحة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شريحة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53</TotalTime>
  <Words>776</Words>
  <Application>Microsoft Office PowerPoint</Application>
  <PresentationFormat>عرض على الشاشة (4:3)</PresentationFormat>
  <Paragraphs>134</Paragraphs>
  <Slides>33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33</vt:i4>
      </vt:variant>
    </vt:vector>
  </HeadingPairs>
  <TitlesOfParts>
    <vt:vector size="40" baseType="lpstr">
      <vt:lpstr>Arial MT</vt:lpstr>
      <vt:lpstr>Century Gothic</vt:lpstr>
      <vt:lpstr>Lucida Sans Unicode</vt:lpstr>
      <vt:lpstr>Times New Roman</vt:lpstr>
      <vt:lpstr>Verdana</vt:lpstr>
      <vt:lpstr>Wingdings 3</vt:lpstr>
      <vt:lpstr>شريحة</vt:lpstr>
      <vt:lpstr>Chapter 5 Blood </vt:lpstr>
      <vt:lpstr>Blood</vt:lpstr>
      <vt:lpstr>عرض تقديمي في PowerPoint</vt:lpstr>
      <vt:lpstr>Blood</vt:lpstr>
      <vt:lpstr>Physical Characteristics of Blood</vt:lpstr>
      <vt:lpstr>Blood Plasma</vt:lpstr>
      <vt:lpstr>Plasma Proteins</vt:lpstr>
      <vt:lpstr>Formed Elements</vt:lpstr>
      <vt:lpstr>عرض تقديمي في PowerPoint</vt:lpstr>
      <vt:lpstr>Erythrocytes (Red Blood Cells)</vt:lpstr>
      <vt:lpstr>Hemoglobin</vt:lpstr>
      <vt:lpstr>Leukocytes (White Blood Cells)</vt:lpstr>
      <vt:lpstr>Leukocyte Levels in the Blood</vt:lpstr>
      <vt:lpstr>Types of Leukocytes</vt:lpstr>
      <vt:lpstr>Types of Leukocytes</vt:lpstr>
      <vt:lpstr>Agranulocytes</vt:lpstr>
      <vt:lpstr>Platelets</vt:lpstr>
      <vt:lpstr>Hematopoiesis</vt:lpstr>
      <vt:lpstr>عرض تقديمي في PowerPoint</vt:lpstr>
      <vt:lpstr>Fate of Erythrocytes</vt:lpstr>
      <vt:lpstr>Control of Erythrocyte Production</vt:lpstr>
      <vt:lpstr>Control of Erythrocyte Production</vt:lpstr>
      <vt:lpstr>Hemostasis</vt:lpstr>
      <vt:lpstr>عرض تقديمي في PowerPoint</vt:lpstr>
      <vt:lpstr>Blood Groups and Transfusions</vt:lpstr>
      <vt:lpstr>Human Blood Groups</vt:lpstr>
      <vt:lpstr>عرض تقديمي في PowerPoint</vt:lpstr>
      <vt:lpstr>ABO Blood Groups</vt:lpstr>
      <vt:lpstr>ABO Blood Groups</vt:lpstr>
      <vt:lpstr>Rh Blood Groups</vt:lpstr>
      <vt:lpstr>Rh Dangers During Pregnancy</vt:lpstr>
      <vt:lpstr>Rh Dangers During Pregnancy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6 Blood</dc:title>
  <dc:creator>alnaseem</dc:creator>
  <cp:lastModifiedBy>Shosha Hussein</cp:lastModifiedBy>
  <cp:revision>12</cp:revision>
  <dcterms:created xsi:type="dcterms:W3CDTF">2023-10-26T08:46:17Z</dcterms:created>
  <dcterms:modified xsi:type="dcterms:W3CDTF">2024-05-29T21:37:56Z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