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6" r:id="rId29"/>
    <p:sldId id="287" r:id="rId30"/>
    <p:sldId id="288" r:id="rId31"/>
  </p:sldIdLst>
  <p:sldSz cx="9144000" cy="6858000" type="screen4x3"/>
  <p:notesSz cx="9144000" cy="6858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4025" y="309372"/>
            <a:ext cx="3286760" cy="65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8614" y="1151046"/>
            <a:ext cx="5584190" cy="3568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6525" y="115823"/>
            <a:ext cx="544893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latin typeface="Verdana"/>
                <a:cs typeface="Verdana"/>
              </a:rPr>
              <a:t>General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Human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Anatomy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&amp;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Physiology</a:t>
            </a:r>
            <a:endParaRPr sz="22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8159750" cy="6858000"/>
            <a:chOff x="0" y="0"/>
            <a:chExt cx="815975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71599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8200" y="76200"/>
              <a:ext cx="152400" cy="1066800"/>
            </a:xfrm>
            <a:custGeom>
              <a:avLst/>
              <a:gdLst/>
              <a:ahLst/>
              <a:cxnLst/>
              <a:rect l="l" t="t" r="r" b="b"/>
              <a:pathLst>
                <a:path w="152400" h="1066800">
                  <a:moveTo>
                    <a:pt x="152399" y="1066799"/>
                  </a:moveTo>
                  <a:lnTo>
                    <a:pt x="0" y="10667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0667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14400" y="609600"/>
              <a:ext cx="7239000" cy="0"/>
            </a:xfrm>
            <a:custGeom>
              <a:avLst/>
              <a:gdLst/>
              <a:ahLst/>
              <a:cxnLst/>
              <a:rect l="l" t="t" r="r" b="b"/>
              <a:pathLst>
                <a:path w="7239000">
                  <a:moveTo>
                    <a:pt x="0" y="0"/>
                  </a:moveTo>
                  <a:lnTo>
                    <a:pt x="7238999" y="0"/>
                  </a:lnTo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445869" y="1216342"/>
            <a:ext cx="3183531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10" dirty="0">
                <a:latin typeface="Times New Roman"/>
                <a:cs typeface="Times New Roman"/>
              </a:rPr>
              <a:t>Chapter</a:t>
            </a:r>
            <a:r>
              <a:rPr sz="4000" b="1" spc="-95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3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18314" y="2216291"/>
            <a:ext cx="6546850" cy="12824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  <a:tabLst>
                <a:tab pos="2292350" algn="l"/>
              </a:tabLst>
            </a:pPr>
            <a:r>
              <a:rPr sz="4400" b="1" spc="-5" dirty="0">
                <a:latin typeface="Times New Roman"/>
                <a:cs typeface="Times New Roman"/>
              </a:rPr>
              <a:t>Skin </a:t>
            </a:r>
            <a:r>
              <a:rPr sz="4400" b="1" dirty="0">
                <a:latin typeface="Times New Roman"/>
                <a:cs typeface="Times New Roman"/>
              </a:rPr>
              <a:t>and	</a:t>
            </a:r>
            <a:r>
              <a:rPr sz="4400" b="1" spc="-10" dirty="0">
                <a:latin typeface="Times New Roman"/>
                <a:cs typeface="Times New Roman"/>
              </a:rPr>
              <a:t>Body</a:t>
            </a:r>
            <a:r>
              <a:rPr sz="4400" b="1" spc="-85" dirty="0">
                <a:latin typeface="Times New Roman"/>
                <a:cs typeface="Times New Roman"/>
              </a:rPr>
              <a:t> </a:t>
            </a:r>
            <a:r>
              <a:rPr sz="4400" b="1" spc="-5" dirty="0">
                <a:latin typeface="Times New Roman"/>
                <a:cs typeface="Times New Roman"/>
              </a:rPr>
              <a:t>Membranes</a:t>
            </a:r>
            <a:endParaRPr sz="4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850" dirty="0">
              <a:latin typeface="Times New Roman"/>
              <a:cs typeface="Times New Roman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2744186" y="6096000"/>
            <a:ext cx="36833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lvl="0" algn="l" rtl="0">
              <a:spcBef>
                <a:spcPts val="100"/>
              </a:spcBef>
            </a:pPr>
            <a:r>
              <a:rPr lang="en-US" sz="2800" spc="-190" dirty="0">
                <a:solidFill>
                  <a:srgbClr val="3300CC"/>
                </a:solidFill>
                <a:latin typeface="Trebuchet MS"/>
                <a:cs typeface="Trebuchet MS"/>
              </a:rPr>
              <a:t>1</a:t>
            </a:r>
            <a:r>
              <a:rPr lang="en-US" sz="2800" spc="-190" baseline="30000" dirty="0">
                <a:solidFill>
                  <a:srgbClr val="3300CC"/>
                </a:solidFill>
                <a:latin typeface="Trebuchet MS"/>
                <a:cs typeface="Trebuchet MS"/>
              </a:rPr>
              <a:t>st</a:t>
            </a:r>
            <a:r>
              <a:rPr lang="en-US" sz="2800" spc="-190" dirty="0">
                <a:solidFill>
                  <a:srgbClr val="3300CC"/>
                </a:solidFill>
                <a:latin typeface="Trebuchet MS"/>
                <a:cs typeface="Trebuchet MS"/>
              </a:rPr>
              <a:t> Semeste</a:t>
            </a:r>
            <a:r>
              <a:rPr lang="en-US" sz="2800" spc="-135" dirty="0">
                <a:solidFill>
                  <a:srgbClr val="3300CC"/>
                </a:solidFill>
                <a:latin typeface="Trebuchet MS"/>
                <a:cs typeface="Trebuchet MS"/>
              </a:rPr>
              <a:t>r</a:t>
            </a:r>
            <a:r>
              <a:rPr lang="en-US" sz="2800" spc="-195" dirty="0">
                <a:solidFill>
                  <a:srgbClr val="3300CC"/>
                </a:solidFill>
                <a:latin typeface="Trebuchet MS"/>
                <a:cs typeface="Trebuchet MS"/>
              </a:rPr>
              <a:t> </a:t>
            </a:r>
            <a:r>
              <a:rPr lang="en-US" sz="2800" spc="-30" dirty="0">
                <a:solidFill>
                  <a:srgbClr val="3300CC"/>
                </a:solidFill>
                <a:latin typeface="Trebuchet MS"/>
                <a:cs typeface="Trebuchet MS"/>
              </a:rPr>
              <a:t> 2023-2024</a:t>
            </a:r>
            <a:endParaRPr lang="en-US" sz="2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D7F968A5-B5C9-8CBD-BF57-4AC1580DD9DC}"/>
              </a:ext>
            </a:extLst>
          </p:cNvPr>
          <p:cNvSpPr/>
          <p:nvPr/>
        </p:nvSpPr>
        <p:spPr>
          <a:xfrm>
            <a:off x="1562100" y="3365401"/>
            <a:ext cx="5943600" cy="1759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Dr.Rasha Hussain Aouda</a:t>
            </a:r>
          </a:p>
          <a:p>
            <a:pPr algn="ctr"/>
            <a:r>
              <a:rPr lang="en-US" sz="3600" dirty="0" err="1"/>
              <a:t>M.B.Ch.B</a:t>
            </a:r>
            <a:r>
              <a:rPr lang="en-US" sz="3600" dirty="0"/>
              <a:t>.    C.A.B.M.s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3432175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Skin</a:t>
            </a:r>
            <a:r>
              <a:rPr spc="-100" dirty="0"/>
              <a:t> </a:t>
            </a:r>
            <a:r>
              <a:rPr spc="-5" dirty="0"/>
              <a:t>Functions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448851"/>
            <a:ext cx="7442386" cy="437007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Protects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deeper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tissues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from: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dirty="0">
                <a:latin typeface="Arial MT"/>
                <a:cs typeface="Arial MT"/>
              </a:rPr>
              <a:t>Mechanical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damage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Chemical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damage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Bacterial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damage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Thermal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damage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Ultraviolet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radiation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Desiccation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3432175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Skin</a:t>
            </a:r>
            <a:r>
              <a:rPr spc="-100" dirty="0"/>
              <a:t> </a:t>
            </a:r>
            <a:r>
              <a:rPr spc="-5" dirty="0"/>
              <a:t>Functions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82414" y="2393010"/>
            <a:ext cx="7455534" cy="2076450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Aids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heat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regulation</a:t>
            </a:r>
          </a:p>
          <a:p>
            <a:pPr marL="250825" indent="-23876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Aids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excretion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urea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uric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acid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3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Synthesizes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vitamin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D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Skin</a:t>
            </a:r>
            <a:r>
              <a:rPr spc="-100" dirty="0"/>
              <a:t> </a:t>
            </a:r>
            <a:r>
              <a:rPr spc="-5" dirty="0"/>
              <a:t>Structure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309812" y="6284722"/>
            <a:ext cx="608330" cy="5168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85090">
              <a:lnSpc>
                <a:spcPct val="101600"/>
              </a:lnSpc>
              <a:spcBef>
                <a:spcPts val="70"/>
              </a:spcBef>
            </a:pPr>
            <a:r>
              <a:rPr sz="1600" i="1" spc="-5" dirty="0">
                <a:solidFill>
                  <a:srgbClr val="000099"/>
                </a:solidFill>
                <a:latin typeface="Verdana"/>
                <a:cs typeface="Verdana"/>
              </a:rPr>
              <a:t>Slide  4.10a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52400" y="763051"/>
            <a:ext cx="5100134" cy="497014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Epidermis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–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outer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layer</a:t>
            </a:r>
            <a:endParaRPr sz="3400" dirty="0">
              <a:latin typeface="Arial MT"/>
              <a:cs typeface="Arial MT"/>
            </a:endParaRPr>
          </a:p>
          <a:p>
            <a:pPr marL="575945" marR="2351405" lvl="1" indent="-119380" algn="l" rtl="0">
              <a:lnSpc>
                <a:spcPct val="131600"/>
              </a:lnSpc>
              <a:spcBef>
                <a:spcPts val="21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Stratified </a:t>
            </a:r>
            <a:r>
              <a:rPr sz="3000" spc="-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squamous  </a:t>
            </a:r>
            <a:r>
              <a:rPr sz="3000" spc="-5" dirty="0">
                <a:latin typeface="Arial MT"/>
                <a:cs typeface="Arial MT"/>
              </a:rPr>
              <a:t>epithelium</a:t>
            </a:r>
            <a:endParaRPr sz="3000" dirty="0">
              <a:latin typeface="Arial MT"/>
              <a:cs typeface="Arial MT"/>
            </a:endParaRPr>
          </a:p>
          <a:p>
            <a:pPr marL="575945" marR="2266950" lvl="1" indent="-119380" algn="l" rtl="0">
              <a:lnSpc>
                <a:spcPts val="4730"/>
              </a:lnSpc>
              <a:spcBef>
                <a:spcPts val="14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Often </a:t>
            </a:r>
            <a:r>
              <a:rPr sz="3000" dirty="0">
                <a:latin typeface="Arial MT"/>
                <a:cs typeface="Arial MT"/>
              </a:rPr>
              <a:t> keratinized  (hardened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by</a:t>
            </a:r>
            <a:r>
              <a:rPr sz="3000" spc="-6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keratin)</a:t>
            </a: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2400" y="1931987"/>
            <a:ext cx="5181599" cy="492601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435991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Layer</a:t>
            </a:r>
            <a:r>
              <a:rPr spc="-50" dirty="0"/>
              <a:t> </a:t>
            </a:r>
            <a:r>
              <a:rPr spc="-5" dirty="0"/>
              <a:t>of</a:t>
            </a:r>
            <a:r>
              <a:rPr spc="-50" dirty="0"/>
              <a:t> </a:t>
            </a:r>
            <a:r>
              <a:rPr spc="-5" dirty="0"/>
              <a:t>Epidermis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305248" y="6284722"/>
            <a:ext cx="612775" cy="5168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89535">
              <a:lnSpc>
                <a:spcPct val="101600"/>
              </a:lnSpc>
              <a:spcBef>
                <a:spcPts val="70"/>
              </a:spcBef>
            </a:pPr>
            <a:r>
              <a:rPr sz="1600" i="1" spc="-5" dirty="0">
                <a:solidFill>
                  <a:srgbClr val="000099"/>
                </a:solidFill>
                <a:latin typeface="Verdana"/>
                <a:cs typeface="Verdana"/>
              </a:rPr>
              <a:t>Slide  4.11b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6700" y="1228137"/>
            <a:ext cx="8686799" cy="541019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184912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Melanin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654187"/>
            <a:ext cx="7555865" cy="4044056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50825" marR="1304925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Pigment </a:t>
            </a:r>
            <a:r>
              <a:rPr sz="3400" spc="-5" dirty="0">
                <a:latin typeface="Arial MT"/>
                <a:cs typeface="Arial MT"/>
              </a:rPr>
              <a:t>(melanin) produced by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melanocytes</a:t>
            </a:r>
          </a:p>
          <a:p>
            <a:pPr marL="250825" indent="-238760" algn="l" rtl="0">
              <a:lnSpc>
                <a:spcPct val="100000"/>
              </a:lnSpc>
              <a:spcBef>
                <a:spcPts val="123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Color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yellow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brown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black</a:t>
            </a:r>
            <a:endParaRPr sz="3400" dirty="0">
              <a:latin typeface="Arial MT"/>
              <a:cs typeface="Arial MT"/>
            </a:endParaRPr>
          </a:p>
          <a:p>
            <a:pPr marL="250825" marR="29845" indent="-238760" algn="l" rtl="0">
              <a:lnSpc>
                <a:spcPts val="3700"/>
              </a:lnSpc>
              <a:spcBef>
                <a:spcPts val="17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Melanocytes are mostly in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dirty="0">
                <a:latin typeface="Arial MT"/>
                <a:cs typeface="Arial MT"/>
              </a:rPr>
              <a:t>stratum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basale</a:t>
            </a:r>
            <a:endParaRPr sz="3400" dirty="0">
              <a:latin typeface="Arial MT"/>
              <a:cs typeface="Arial MT"/>
            </a:endParaRPr>
          </a:p>
          <a:p>
            <a:pPr marL="250825" marR="5080" indent="-238760" algn="l" rtl="0">
              <a:lnSpc>
                <a:spcPts val="3700"/>
              </a:lnSpc>
              <a:spcBef>
                <a:spcPts val="167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Amount </a:t>
            </a:r>
            <a:r>
              <a:rPr sz="3400" spc="-5" dirty="0">
                <a:latin typeface="Arial MT"/>
                <a:cs typeface="Arial MT"/>
              </a:rPr>
              <a:t>of melanin produced depends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upon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genetic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exposure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sunlight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566166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Skin</a:t>
            </a:r>
            <a:r>
              <a:rPr spc="-55" dirty="0"/>
              <a:t> </a:t>
            </a:r>
            <a:r>
              <a:rPr spc="-5" dirty="0"/>
              <a:t>Color</a:t>
            </a:r>
            <a:r>
              <a:rPr spc="-45" dirty="0"/>
              <a:t> </a:t>
            </a:r>
            <a:r>
              <a:rPr spc="-5" dirty="0"/>
              <a:t>Determinants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06214" y="789493"/>
            <a:ext cx="8108950" cy="5653471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84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200" dirty="0">
                <a:latin typeface="Arial MT"/>
                <a:cs typeface="Arial MT"/>
              </a:rPr>
              <a:t>Melanin</a:t>
            </a:r>
          </a:p>
          <a:p>
            <a:pPr marL="594995" lvl="1" indent="-141605" algn="l" rtl="0">
              <a:lnSpc>
                <a:spcPct val="100000"/>
              </a:lnSpc>
              <a:spcBef>
                <a:spcPts val="63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65" dirty="0">
                <a:latin typeface="Arial MT"/>
                <a:cs typeface="Arial MT"/>
              </a:rPr>
              <a:t>Yellow,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brown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or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black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pigments</a:t>
            </a:r>
            <a:endParaRPr sz="28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5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200" spc="-5" dirty="0">
                <a:latin typeface="Arial MT"/>
                <a:cs typeface="Arial MT"/>
              </a:rPr>
              <a:t>Carotene</a:t>
            </a:r>
            <a:endParaRPr sz="3200" dirty="0">
              <a:latin typeface="Arial MT"/>
              <a:cs typeface="Arial MT"/>
            </a:endParaRPr>
          </a:p>
          <a:p>
            <a:pPr marL="594995" lvl="1" indent="-141605" algn="l" rtl="0">
              <a:lnSpc>
                <a:spcPct val="100000"/>
              </a:lnSpc>
              <a:spcBef>
                <a:spcPts val="101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Orange-yellow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pigment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from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some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vegetables</a:t>
            </a:r>
          </a:p>
          <a:p>
            <a:pPr marL="250825" indent="-238760" algn="l" rtl="0">
              <a:lnSpc>
                <a:spcPct val="100000"/>
              </a:lnSpc>
              <a:spcBef>
                <a:spcPts val="6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200" spc="-5" dirty="0">
                <a:latin typeface="Arial MT"/>
                <a:cs typeface="Arial MT"/>
              </a:rPr>
              <a:t>Hemoglobin</a:t>
            </a:r>
            <a:endParaRPr sz="3200" dirty="0">
              <a:latin typeface="Arial MT"/>
              <a:cs typeface="Arial MT"/>
            </a:endParaRPr>
          </a:p>
          <a:p>
            <a:pPr marL="594995" marR="1165860" lvl="1" indent="-140970" algn="l" rtl="0">
              <a:lnSpc>
                <a:spcPts val="2800"/>
              </a:lnSpc>
              <a:spcBef>
                <a:spcPts val="167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Red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coloring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from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blood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cells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in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dermis </a:t>
            </a:r>
            <a:r>
              <a:rPr sz="2800" spc="-79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capillaries</a:t>
            </a:r>
          </a:p>
          <a:p>
            <a:pPr marL="594995" marR="246379" lvl="1" indent="-140970" algn="l" rtl="0">
              <a:lnSpc>
                <a:spcPct val="79000"/>
              </a:lnSpc>
              <a:spcBef>
                <a:spcPts val="149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Oxygen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content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determines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extent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red </a:t>
            </a:r>
            <a:r>
              <a:rPr sz="2800" spc="-79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coloring</a:t>
            </a:r>
          </a:p>
          <a:p>
            <a:pPr marL="594995" marR="77470" lvl="1" indent="-132080" algn="l" rtl="0">
              <a:lnSpc>
                <a:spcPct val="79400"/>
              </a:lnSpc>
              <a:spcBef>
                <a:spcPts val="14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Cyanosis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-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Low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oxygen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content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creates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 </a:t>
            </a:r>
            <a:r>
              <a:rPr sz="2800" spc="-87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bluish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appearance</a:t>
            </a:r>
            <a:endParaRPr sz="2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0" y="1066800"/>
            <a:ext cx="3817936" cy="508634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0" y="685800"/>
            <a:ext cx="4371974" cy="54864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97225" y="9143"/>
            <a:ext cx="189865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3333CC"/>
                </a:solidFill>
                <a:latin typeface="Times New Roman"/>
                <a:cs typeface="Times New Roman"/>
              </a:rPr>
              <a:t>MELANIN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5025" y="6337808"/>
            <a:ext cx="31934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How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Sun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Effects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Melanin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5798" y="0"/>
            <a:ext cx="4707890" cy="1273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125" indent="-99060">
              <a:lnSpc>
                <a:spcPct val="100000"/>
              </a:lnSpc>
              <a:spcBef>
                <a:spcPts val="100"/>
              </a:spcBef>
              <a:buClr>
                <a:srgbClr val="FF6600"/>
              </a:buClr>
              <a:buSzPct val="96666"/>
              <a:buFont typeface="Lucida Sans Unicode"/>
              <a:buChar char="∙"/>
              <a:tabLst>
                <a:tab pos="111760" algn="l"/>
              </a:tabLst>
            </a:pPr>
            <a:r>
              <a:rPr sz="3000" spc="-5" dirty="0">
                <a:latin typeface="Arial MT"/>
                <a:cs typeface="Arial MT"/>
              </a:rPr>
              <a:t>Dermis</a:t>
            </a:r>
            <a:endParaRPr sz="3000">
              <a:latin typeface="Arial MT"/>
              <a:cs typeface="Arial MT"/>
            </a:endParaRPr>
          </a:p>
          <a:p>
            <a:pPr marL="568325" lvl="1" indent="-99060">
              <a:lnSpc>
                <a:spcPct val="100000"/>
              </a:lnSpc>
              <a:spcBef>
                <a:spcPts val="2625"/>
              </a:spcBef>
              <a:buClr>
                <a:srgbClr val="FF6600"/>
              </a:buClr>
              <a:buSzPct val="96666"/>
              <a:buFont typeface="Lucida Sans Unicode"/>
              <a:buChar char="∙"/>
              <a:tabLst>
                <a:tab pos="568960" algn="l"/>
              </a:tabLst>
            </a:pPr>
            <a:r>
              <a:rPr sz="3000" spc="-5" dirty="0">
                <a:latin typeface="Arial MT"/>
                <a:cs typeface="Arial MT"/>
              </a:rPr>
              <a:t>Dense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connective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tissue</a:t>
            </a:r>
            <a:endParaRPr sz="30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371600"/>
            <a:ext cx="9143999" cy="548639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167386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Dermis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309812" y="6284722"/>
            <a:ext cx="608330" cy="5168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85090">
              <a:lnSpc>
                <a:spcPct val="101600"/>
              </a:lnSpc>
              <a:spcBef>
                <a:spcPts val="70"/>
              </a:spcBef>
            </a:pPr>
            <a:r>
              <a:rPr sz="1600" i="1" spc="-5" dirty="0">
                <a:solidFill>
                  <a:srgbClr val="000099"/>
                </a:solidFill>
                <a:latin typeface="Verdana"/>
                <a:cs typeface="Verdana"/>
              </a:rPr>
              <a:t>Slide  4.13a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66241" y="2176964"/>
            <a:ext cx="4209415" cy="220445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5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200" spc="-65" dirty="0">
                <a:latin typeface="Arial MT"/>
                <a:cs typeface="Arial MT"/>
              </a:rPr>
              <a:t>Two</a:t>
            </a:r>
            <a:r>
              <a:rPr sz="3200" spc="-5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layers</a:t>
            </a:r>
            <a:endParaRPr sz="3200" dirty="0">
              <a:latin typeface="Arial MT"/>
              <a:cs typeface="Arial MT"/>
            </a:endParaRPr>
          </a:p>
          <a:p>
            <a:pPr marL="594995" lvl="1" indent="-125730" algn="l" rtl="0">
              <a:lnSpc>
                <a:spcPct val="100000"/>
              </a:lnSpc>
              <a:spcBef>
                <a:spcPts val="47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200" spc="-10" dirty="0">
                <a:latin typeface="Arial MT"/>
                <a:cs typeface="Arial MT"/>
              </a:rPr>
              <a:t>Papillary</a:t>
            </a:r>
            <a:r>
              <a:rPr sz="3200" spc="-5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layer</a:t>
            </a:r>
            <a:endParaRPr sz="3200" dirty="0">
              <a:latin typeface="Arial MT"/>
              <a:cs typeface="Arial MT"/>
            </a:endParaRPr>
          </a:p>
          <a:p>
            <a:pPr marL="594995" marR="847725" lvl="1" indent="-595630" algn="l" rtl="0">
              <a:lnSpc>
                <a:spcPct val="100000"/>
              </a:lnSpc>
              <a:spcBef>
                <a:spcPts val="32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200" spc="-5" dirty="0">
                <a:latin typeface="Arial MT"/>
                <a:cs typeface="Arial MT"/>
              </a:rPr>
              <a:t>Reticular</a:t>
            </a:r>
            <a:r>
              <a:rPr sz="3200" spc="-8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layer</a:t>
            </a:r>
            <a:endParaRPr sz="3200" dirty="0">
              <a:latin typeface="Arial MT"/>
              <a:cs typeface="Arial MT"/>
            </a:endParaRPr>
          </a:p>
          <a:p>
            <a:pPr marL="212725">
              <a:lnSpc>
                <a:spcPct val="100000"/>
              </a:lnSpc>
              <a:spcBef>
                <a:spcPts val="3145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0" y="304800"/>
            <a:ext cx="4571999" cy="637063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Skin</a:t>
            </a:r>
            <a:r>
              <a:rPr spc="-100" dirty="0"/>
              <a:t> </a:t>
            </a:r>
            <a:r>
              <a:rPr spc="-5" dirty="0"/>
              <a:t>Structure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305248" y="6284722"/>
            <a:ext cx="612775" cy="5168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89535">
              <a:lnSpc>
                <a:spcPct val="101600"/>
              </a:lnSpc>
              <a:spcBef>
                <a:spcPts val="70"/>
              </a:spcBef>
            </a:pPr>
            <a:r>
              <a:rPr sz="1600" i="1" spc="-5" dirty="0">
                <a:solidFill>
                  <a:srgbClr val="000099"/>
                </a:solidFill>
                <a:latin typeface="Verdana"/>
                <a:cs typeface="Verdana"/>
              </a:rPr>
              <a:t>Slide  4.10b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77614" y="763051"/>
            <a:ext cx="5918385" cy="456189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2800" spc="-5" dirty="0">
                <a:latin typeface="Arial MT"/>
                <a:cs typeface="Arial MT"/>
              </a:rPr>
              <a:t>Deep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to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dermis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is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the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hypodermis</a:t>
            </a:r>
            <a:endParaRPr sz="2800" dirty="0">
              <a:latin typeface="Arial MT"/>
              <a:cs typeface="Arial MT"/>
            </a:endParaRPr>
          </a:p>
          <a:p>
            <a:pPr marL="575945" marR="3674110" lvl="1" indent="-119380" algn="l" rtl="0">
              <a:lnSpc>
                <a:spcPct val="131900"/>
              </a:lnSpc>
              <a:spcBef>
                <a:spcPts val="2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400" spc="-5" dirty="0">
                <a:latin typeface="Arial MT"/>
                <a:cs typeface="Arial MT"/>
              </a:rPr>
              <a:t>Not</a:t>
            </a:r>
            <a:r>
              <a:rPr sz="2400" spc="-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part</a:t>
            </a:r>
            <a:r>
              <a:rPr sz="2400" spc="-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of</a:t>
            </a:r>
            <a:r>
              <a:rPr sz="2400" spc="-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the </a:t>
            </a:r>
            <a:r>
              <a:rPr sz="2400" spc="-819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skin</a:t>
            </a:r>
          </a:p>
          <a:p>
            <a:pPr marL="575945" marR="3076575" lvl="1" indent="-119380" algn="l" rtl="0">
              <a:lnSpc>
                <a:spcPts val="4730"/>
              </a:lnSpc>
              <a:spcBef>
                <a:spcPts val="34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400" spc="-10" dirty="0">
                <a:latin typeface="Arial MT"/>
                <a:cs typeface="Arial MT"/>
              </a:rPr>
              <a:t>Anchors </a:t>
            </a:r>
            <a:r>
              <a:rPr sz="2400" dirty="0">
                <a:latin typeface="Arial MT"/>
                <a:cs typeface="Arial MT"/>
              </a:rPr>
              <a:t>skin </a:t>
            </a:r>
            <a:r>
              <a:rPr sz="2400" spc="-5" dirty="0">
                <a:latin typeface="Arial MT"/>
                <a:cs typeface="Arial MT"/>
              </a:rPr>
              <a:t>to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underlying</a:t>
            </a:r>
            <a:r>
              <a:rPr sz="2400" spc="-9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organs</a:t>
            </a:r>
            <a:endParaRPr sz="2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400" spc="-5" dirty="0">
                <a:latin typeface="Arial MT"/>
                <a:cs typeface="Arial MT"/>
              </a:rPr>
              <a:t>Composed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mostly</a:t>
            </a:r>
          </a:p>
          <a:p>
            <a:pPr marL="575945" algn="l" rtl="0">
              <a:lnSpc>
                <a:spcPct val="100000"/>
              </a:lnSpc>
              <a:spcBef>
                <a:spcPts val="1125"/>
              </a:spcBef>
            </a:pP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adipose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tissue</a:t>
            </a:r>
            <a:endParaRPr sz="3000" dirty="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43400" y="1524000"/>
            <a:ext cx="4800599" cy="53339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626745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Skin</a:t>
            </a:r>
            <a:r>
              <a:rPr spc="-40" dirty="0"/>
              <a:t> </a:t>
            </a:r>
            <a:r>
              <a:rPr spc="-5" dirty="0"/>
              <a:t>and</a:t>
            </a:r>
            <a:r>
              <a:rPr spc="-30" dirty="0"/>
              <a:t> </a:t>
            </a:r>
            <a:r>
              <a:rPr spc="-10" dirty="0"/>
              <a:t>Body</a:t>
            </a:r>
            <a:r>
              <a:rPr spc="-40" dirty="0"/>
              <a:t> </a:t>
            </a:r>
            <a:r>
              <a:rPr dirty="0"/>
              <a:t>Membranes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2109896"/>
            <a:ext cx="5848350" cy="238379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Function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body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membranes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01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Line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or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cover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body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surfaces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Protect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body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surfaces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Lubricate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body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surfaces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328676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Skin</a:t>
            </a:r>
            <a:r>
              <a:rPr spc="-100" dirty="0"/>
              <a:t> </a:t>
            </a:r>
            <a:r>
              <a:rPr spc="-5" dirty="0"/>
              <a:t>Structure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1382712"/>
            <a:ext cx="7594091" cy="482282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550025" y="6069265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4.4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1310030"/>
            <a:ext cx="4066989" cy="14886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rtl="0">
              <a:lnSpc>
                <a:spcPct val="117300"/>
              </a:lnSpc>
              <a:spcBef>
                <a:spcPts val="95"/>
              </a:spcBef>
            </a:pPr>
            <a:r>
              <a:rPr spc="-10" dirty="0"/>
              <a:t>Appendages</a:t>
            </a:r>
            <a:r>
              <a:rPr spc="-105" dirty="0"/>
              <a:t> </a:t>
            </a:r>
            <a:r>
              <a:rPr spc="-5" dirty="0"/>
              <a:t>of </a:t>
            </a:r>
            <a:r>
              <a:rPr spc="-1125" dirty="0"/>
              <a:t> </a:t>
            </a:r>
            <a:r>
              <a:rPr spc="-10" dirty="0"/>
              <a:t>the</a:t>
            </a:r>
            <a:r>
              <a:rPr spc="-25" dirty="0"/>
              <a:t> </a:t>
            </a:r>
            <a:r>
              <a:rPr spc="-5" dirty="0"/>
              <a:t>Skin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858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77614" y="2844263"/>
            <a:ext cx="7924800" cy="3630481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Sebaceous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glands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10" dirty="0">
                <a:latin typeface="Arial MT"/>
                <a:cs typeface="Arial MT"/>
              </a:rPr>
              <a:t>Produce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oil</a:t>
            </a:r>
            <a:endParaRPr sz="28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800" spc="-5" dirty="0">
                <a:latin typeface="Arial MT"/>
                <a:cs typeface="Arial MT"/>
              </a:rPr>
              <a:t>Lubricant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for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skin</a:t>
            </a:r>
          </a:p>
          <a:p>
            <a:pPr marL="937894" lvl="2" indent="-136525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800" spc="-10" dirty="0">
                <a:latin typeface="Arial MT"/>
                <a:cs typeface="Arial MT"/>
              </a:rPr>
              <a:t>Kills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bacteria</a:t>
            </a:r>
            <a:endParaRPr sz="28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dirty="0">
                <a:latin typeface="Arial MT"/>
                <a:cs typeface="Arial MT"/>
              </a:rPr>
              <a:t>Most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with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ducts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that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empty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into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hair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follicles</a:t>
            </a:r>
            <a:endParaRPr sz="28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Glands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are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activated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at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puberty</a:t>
            </a:r>
            <a:endParaRPr sz="28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00935" y="228600"/>
            <a:ext cx="3962399" cy="506729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553847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Appendages</a:t>
            </a:r>
            <a:r>
              <a:rPr spc="-40" dirty="0"/>
              <a:t> </a:t>
            </a:r>
            <a:r>
              <a:rPr spc="-5" dirty="0"/>
              <a:t>of</a:t>
            </a:r>
            <a:r>
              <a:rPr spc="-30" dirty="0"/>
              <a:t> </a:t>
            </a:r>
            <a:r>
              <a:rPr spc="-10" dirty="0"/>
              <a:t>the</a:t>
            </a:r>
            <a:r>
              <a:rPr spc="-40" dirty="0"/>
              <a:t> </a:t>
            </a:r>
            <a:r>
              <a:rPr spc="-5" dirty="0"/>
              <a:t>Skin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525051"/>
            <a:ext cx="5842186" cy="318164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Sweat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glands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Widely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distributed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skin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60" dirty="0">
                <a:latin typeface="Arial MT"/>
                <a:cs typeface="Arial MT"/>
              </a:rPr>
              <a:t>Two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types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Eccrine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Apocrine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9198" y="278384"/>
            <a:ext cx="6885305" cy="17312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125" indent="-99060" algn="l" rtl="0">
              <a:lnSpc>
                <a:spcPct val="100000"/>
              </a:lnSpc>
              <a:spcBef>
                <a:spcPts val="100"/>
              </a:spcBef>
              <a:buClr>
                <a:srgbClr val="FF6600"/>
              </a:buClr>
              <a:buSzPct val="96666"/>
              <a:buFont typeface="Lucida Sans Unicode"/>
              <a:buChar char="∙"/>
              <a:tabLst>
                <a:tab pos="111760" algn="l"/>
              </a:tabLst>
            </a:pPr>
            <a:r>
              <a:rPr sz="3000" spc="-10" dirty="0">
                <a:latin typeface="Arial MT"/>
                <a:cs typeface="Arial MT"/>
              </a:rPr>
              <a:t>Eccrine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sweat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gland</a:t>
            </a:r>
            <a:endParaRPr sz="3000" dirty="0">
              <a:latin typeface="Arial MT"/>
              <a:cs typeface="Arial MT"/>
            </a:endParaRPr>
          </a:p>
          <a:p>
            <a:pPr marL="568325" lvl="1" indent="-99060" algn="l" rtl="0">
              <a:lnSpc>
                <a:spcPct val="100000"/>
              </a:lnSpc>
              <a:spcBef>
                <a:spcPts val="2625"/>
              </a:spcBef>
              <a:buClr>
                <a:srgbClr val="FF6600"/>
              </a:buClr>
              <a:buSzPct val="96666"/>
              <a:buFont typeface="Lucida Sans Unicode"/>
              <a:buChar char="∙"/>
              <a:tabLst>
                <a:tab pos="568960" algn="l"/>
              </a:tabLst>
            </a:pPr>
            <a:r>
              <a:rPr sz="3000" spc="-5" dirty="0">
                <a:latin typeface="Arial MT"/>
                <a:cs typeface="Arial MT"/>
              </a:rPr>
              <a:t>Open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via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duct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to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pore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on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skin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surface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1600200"/>
            <a:ext cx="9144000" cy="5257800"/>
            <a:chOff x="0" y="1600200"/>
            <a:chExt cx="9144000" cy="52578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27525" y="1600200"/>
              <a:ext cx="4816474" cy="51378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76400"/>
              <a:ext cx="4419599" cy="51815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506984"/>
            <a:ext cx="7162800" cy="12695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125" indent="-99060" algn="l" rtl="0">
              <a:lnSpc>
                <a:spcPct val="100000"/>
              </a:lnSpc>
              <a:spcBef>
                <a:spcPts val="100"/>
              </a:spcBef>
              <a:buClr>
                <a:srgbClr val="FF6600"/>
              </a:buClr>
              <a:buSzPct val="96666"/>
              <a:buFont typeface="Lucida Sans Unicode"/>
              <a:buChar char="∙"/>
              <a:tabLst>
                <a:tab pos="111760" algn="l"/>
              </a:tabLst>
            </a:pPr>
            <a:r>
              <a:rPr sz="3000" spc="-10" dirty="0">
                <a:latin typeface="Arial MT"/>
                <a:cs typeface="Arial MT"/>
              </a:rPr>
              <a:t>Apocrine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sweat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gland</a:t>
            </a:r>
            <a:endParaRPr sz="3000" dirty="0">
              <a:latin typeface="Arial MT"/>
              <a:cs typeface="Arial MT"/>
            </a:endParaRPr>
          </a:p>
          <a:p>
            <a:pPr marL="568325" lvl="1" indent="-99060" algn="l" rtl="0">
              <a:lnSpc>
                <a:spcPct val="100000"/>
              </a:lnSpc>
              <a:spcBef>
                <a:spcPts val="2625"/>
              </a:spcBef>
              <a:buClr>
                <a:srgbClr val="FF6600"/>
              </a:buClr>
              <a:buSzPct val="96666"/>
              <a:buFont typeface="Lucida Sans Unicode"/>
              <a:buChar char="∙"/>
              <a:tabLst>
                <a:tab pos="568960" algn="l"/>
              </a:tabLst>
            </a:pPr>
            <a:r>
              <a:rPr sz="3000" spc="-5" dirty="0">
                <a:latin typeface="Arial MT"/>
                <a:cs typeface="Arial MT"/>
              </a:rPr>
              <a:t>Ducts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empty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into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hair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follicles</a:t>
            </a:r>
            <a:endParaRPr sz="3000" dirty="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981200"/>
            <a:ext cx="9144000" cy="4876800"/>
            <a:chOff x="0" y="1981200"/>
            <a:chExt cx="9144000" cy="48768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53000" y="1981200"/>
              <a:ext cx="4190999" cy="48767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057400"/>
              <a:ext cx="4952999" cy="48005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5309235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Sweat</a:t>
            </a:r>
            <a:r>
              <a:rPr spc="-40" dirty="0"/>
              <a:t> </a:t>
            </a:r>
            <a:r>
              <a:rPr spc="-5" dirty="0"/>
              <a:t>and</a:t>
            </a:r>
            <a:r>
              <a:rPr spc="-30" dirty="0"/>
              <a:t> </a:t>
            </a:r>
            <a:r>
              <a:rPr spc="-10" dirty="0"/>
              <a:t>Its</a:t>
            </a:r>
            <a:r>
              <a:rPr spc="-40" dirty="0"/>
              <a:t> </a:t>
            </a:r>
            <a:r>
              <a:rPr spc="-5" dirty="0"/>
              <a:t>Function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168836"/>
            <a:ext cx="7823386" cy="4901342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238760" marR="4613910" indent="-238760" algn="l" rtl="0">
              <a:lnSpc>
                <a:spcPct val="100000"/>
              </a:lnSpc>
              <a:spcBef>
                <a:spcPts val="780"/>
              </a:spcBef>
              <a:buClr>
                <a:srgbClr val="FF6600"/>
              </a:buClr>
              <a:buFont typeface="Lucida Sans Unicode"/>
              <a:buChar char="∙"/>
              <a:tabLst>
                <a:tab pos="238760" algn="l"/>
              </a:tabLst>
            </a:pPr>
            <a:r>
              <a:rPr sz="3400" spc="-5" dirty="0">
                <a:latin typeface="Arial MT"/>
                <a:cs typeface="Arial MT"/>
              </a:rPr>
              <a:t>Composition</a:t>
            </a:r>
            <a:endParaRPr sz="3400" dirty="0">
              <a:latin typeface="Arial MT"/>
              <a:cs typeface="Arial MT"/>
            </a:endParaRPr>
          </a:p>
          <a:p>
            <a:pPr marL="138430" marR="4530725" lvl="1" indent="-138430" algn="l" rtl="0">
              <a:lnSpc>
                <a:spcPct val="100000"/>
              </a:lnSpc>
              <a:spcBef>
                <a:spcPts val="600"/>
              </a:spcBef>
              <a:buClr>
                <a:srgbClr val="FF6600"/>
              </a:buClr>
              <a:buFont typeface="Lucida Sans Unicode"/>
              <a:buChar char="∙"/>
              <a:tabLst>
                <a:tab pos="138430" algn="l"/>
              </a:tabLst>
            </a:pPr>
            <a:r>
              <a:rPr sz="3000" dirty="0">
                <a:latin typeface="Arial MT"/>
                <a:cs typeface="Arial MT"/>
              </a:rPr>
              <a:t>Mostly</a:t>
            </a:r>
            <a:r>
              <a:rPr sz="3000" spc="-6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water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4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Some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metabolic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waste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4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Fatty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acids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proteins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(apocrine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only)</a:t>
            </a:r>
            <a:endParaRPr sz="30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3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Function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6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Helps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dissipate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excess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heat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4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Excretes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waste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products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4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Acidic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nature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inhibits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bacteria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growth</a:t>
            </a:r>
            <a:endParaRPr sz="30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3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Odor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from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associated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bacteria</a:t>
            </a:r>
            <a:endParaRPr sz="34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553847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Appendages</a:t>
            </a:r>
            <a:r>
              <a:rPr spc="-40" dirty="0"/>
              <a:t> </a:t>
            </a:r>
            <a:r>
              <a:rPr spc="-5" dirty="0"/>
              <a:t>of</a:t>
            </a:r>
            <a:r>
              <a:rPr spc="-30" dirty="0"/>
              <a:t> </a:t>
            </a:r>
            <a:r>
              <a:rPr spc="-10" dirty="0"/>
              <a:t>the</a:t>
            </a:r>
            <a:r>
              <a:rPr spc="-40" dirty="0"/>
              <a:t> </a:t>
            </a:r>
            <a:r>
              <a:rPr spc="-5" dirty="0"/>
              <a:t>Skin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220251"/>
            <a:ext cx="3359150" cy="461772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Hair</a:t>
            </a:r>
            <a:endParaRPr sz="3400" dirty="0">
              <a:latin typeface="Arial MT"/>
              <a:cs typeface="Arial MT"/>
            </a:endParaRPr>
          </a:p>
          <a:p>
            <a:pPr marL="594995" marR="622935" lvl="1" indent="-138430" algn="l" rtl="0">
              <a:lnSpc>
                <a:spcPts val="3250"/>
              </a:lnSpc>
              <a:spcBef>
                <a:spcPts val="17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Produced</a:t>
            </a:r>
            <a:r>
              <a:rPr sz="3000" spc="-9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by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hair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bulb</a:t>
            </a:r>
            <a:endParaRPr sz="30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ts val="3229"/>
              </a:lnSpc>
              <a:spcBef>
                <a:spcPts val="149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Consists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hard </a:t>
            </a:r>
            <a:r>
              <a:rPr sz="3000" spc="-8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keratinized 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epithelial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</a:p>
          <a:p>
            <a:pPr marL="594995" marR="46355" lvl="1" indent="-138430" algn="l" rtl="0">
              <a:lnSpc>
                <a:spcPts val="3229"/>
              </a:lnSpc>
              <a:spcBef>
                <a:spcPts val="148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dirty="0">
                <a:latin typeface="Arial MT"/>
                <a:cs typeface="Arial MT"/>
              </a:rPr>
              <a:t>Melanocytes 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provide</a:t>
            </a:r>
            <a:r>
              <a:rPr sz="3000" spc="-9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pigment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hair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color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416425" y="5734304"/>
            <a:ext cx="7861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4.7c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51099" y="1909870"/>
            <a:ext cx="4603987" cy="355430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87633" y="203072"/>
            <a:ext cx="41681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solidFill>
                  <a:srgbClr val="000000"/>
                </a:solidFill>
                <a:latin typeface="Times New Roman"/>
                <a:cs typeface="Times New Roman"/>
              </a:rPr>
              <a:t>HAIR</a:t>
            </a:r>
            <a:r>
              <a:rPr sz="4400" spc="-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4400" spc="-5" dirty="0">
                <a:solidFill>
                  <a:srgbClr val="000000"/>
                </a:solidFill>
                <a:latin typeface="Times New Roman"/>
                <a:cs typeface="Times New Roman"/>
              </a:rPr>
              <a:t>FOLLICLE</a:t>
            </a:r>
            <a:endParaRPr sz="4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00"/>
            <a:ext cx="6308724" cy="594359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29500" y="4765675"/>
            <a:ext cx="1714499" cy="20923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" y="5105400"/>
            <a:ext cx="3646486" cy="12572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89661" y="6414008"/>
            <a:ext cx="33534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51230" algn="l"/>
                <a:tab pos="2409825" algn="l"/>
              </a:tabLst>
            </a:pPr>
            <a:r>
              <a:rPr sz="2400" spc="-5" dirty="0">
                <a:latin typeface="Times New Roman"/>
                <a:cs typeface="Times New Roman"/>
              </a:rPr>
              <a:t>Asian</a:t>
            </a:r>
            <a:r>
              <a:rPr sz="2400" dirty="0">
                <a:latin typeface="Times New Roman"/>
                <a:cs typeface="Times New Roman"/>
              </a:rPr>
              <a:t>,	</a:t>
            </a:r>
            <a:r>
              <a:rPr sz="2400" spc="-5" dirty="0">
                <a:latin typeface="Times New Roman"/>
                <a:cs typeface="Times New Roman"/>
              </a:rPr>
              <a:t>Caucasian</a:t>
            </a:r>
            <a:r>
              <a:rPr sz="2400" dirty="0">
                <a:latin typeface="Times New Roman"/>
                <a:cs typeface="Times New Roman"/>
              </a:rPr>
              <a:t>,	</a:t>
            </a:r>
            <a:r>
              <a:rPr sz="2400" spc="-5" dirty="0">
                <a:latin typeface="Times New Roman"/>
                <a:cs typeface="Times New Roman"/>
              </a:rPr>
              <a:t>African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97025" y="3217672"/>
            <a:ext cx="5280025" cy="125984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70"/>
              </a:spcBef>
            </a:pPr>
            <a:r>
              <a:rPr sz="1600" b="1" spc="-5" dirty="0">
                <a:latin typeface="Times New Roman"/>
                <a:cs typeface="Times New Roman"/>
              </a:rPr>
              <a:t>In </a:t>
            </a:r>
            <a:r>
              <a:rPr sz="1600" b="1" dirty="0">
                <a:latin typeface="Times New Roman"/>
                <a:cs typeface="Times New Roman"/>
              </a:rPr>
              <a:t>this </a:t>
            </a:r>
            <a:r>
              <a:rPr sz="1600" b="1" spc="-5" dirty="0">
                <a:latin typeface="Times New Roman"/>
                <a:cs typeface="Times New Roman"/>
              </a:rPr>
              <a:t>cross-section </a:t>
            </a:r>
            <a:r>
              <a:rPr sz="1600" b="1" dirty="0">
                <a:latin typeface="Times New Roman"/>
                <a:cs typeface="Times New Roman"/>
              </a:rPr>
              <a:t>of a </a:t>
            </a:r>
            <a:r>
              <a:rPr sz="1600" b="1" spc="-5" dirty="0">
                <a:latin typeface="Times New Roman"/>
                <a:cs typeface="Times New Roman"/>
              </a:rPr>
              <a:t>hair </a:t>
            </a:r>
            <a:r>
              <a:rPr sz="1600" b="1" spc="-10" dirty="0">
                <a:latin typeface="Times New Roman"/>
                <a:cs typeface="Times New Roman"/>
              </a:rPr>
              <a:t>root, </a:t>
            </a:r>
            <a:r>
              <a:rPr sz="1600" b="1" dirty="0">
                <a:latin typeface="Times New Roman"/>
                <a:cs typeface="Times New Roman"/>
              </a:rPr>
              <a:t>the </a:t>
            </a:r>
            <a:r>
              <a:rPr sz="1600" b="1" spc="-5" dirty="0">
                <a:latin typeface="Times New Roman"/>
                <a:cs typeface="Times New Roman"/>
              </a:rPr>
              <a:t>dark cortex </a:t>
            </a:r>
            <a:r>
              <a:rPr sz="1600" b="1" dirty="0">
                <a:latin typeface="Times New Roman"/>
                <a:cs typeface="Times New Roman"/>
              </a:rPr>
              <a:t>and 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medulla </a:t>
            </a:r>
            <a:r>
              <a:rPr sz="1600" b="1" spc="-10" dirty="0">
                <a:latin typeface="Times New Roman"/>
                <a:cs typeface="Times New Roman"/>
              </a:rPr>
              <a:t>are </a:t>
            </a:r>
            <a:r>
              <a:rPr sz="1600" b="1" spc="-5" dirty="0">
                <a:latin typeface="Times New Roman"/>
                <a:cs typeface="Times New Roman"/>
              </a:rPr>
              <a:t>surrounded by </a:t>
            </a:r>
            <a:r>
              <a:rPr sz="1600" b="1" dirty="0">
                <a:latin typeface="Times New Roman"/>
                <a:cs typeface="Times New Roman"/>
              </a:rPr>
              <a:t>the </a:t>
            </a:r>
            <a:r>
              <a:rPr sz="1600" b="1" spc="-5" dirty="0">
                <a:latin typeface="Times New Roman"/>
                <a:cs typeface="Times New Roman"/>
              </a:rPr>
              <a:t>interlocked cuticles, Huxley's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and </a:t>
            </a:r>
            <a:r>
              <a:rPr sz="1600" b="1" spc="-5" dirty="0">
                <a:latin typeface="Times New Roman"/>
                <a:cs typeface="Times New Roman"/>
              </a:rPr>
              <a:t>Henle's layers, </a:t>
            </a:r>
            <a:r>
              <a:rPr sz="1600" b="1" dirty="0">
                <a:latin typeface="Times New Roman"/>
                <a:cs typeface="Times New Roman"/>
              </a:rPr>
              <a:t>the outer </a:t>
            </a:r>
            <a:r>
              <a:rPr sz="1600" b="1" spc="-5" dirty="0">
                <a:latin typeface="Times New Roman"/>
                <a:cs typeface="Times New Roman"/>
              </a:rPr>
              <a:t>epithelial </a:t>
            </a:r>
            <a:r>
              <a:rPr sz="1600" b="1" spc="-10" dirty="0">
                <a:latin typeface="Times New Roman"/>
                <a:cs typeface="Times New Roman"/>
              </a:rPr>
              <a:t>root </a:t>
            </a:r>
            <a:r>
              <a:rPr sz="1600" b="1" spc="-5" dirty="0">
                <a:latin typeface="Times New Roman"/>
                <a:cs typeface="Times New Roman"/>
              </a:rPr>
              <a:t>sheath, </a:t>
            </a:r>
            <a:r>
              <a:rPr sz="1600" b="1" dirty="0">
                <a:latin typeface="Times New Roman"/>
                <a:cs typeface="Times New Roman"/>
              </a:rPr>
              <a:t>a </a:t>
            </a:r>
            <a:r>
              <a:rPr sz="1600" b="1" spc="-5" dirty="0">
                <a:latin typeface="Times New Roman"/>
                <a:cs typeface="Times New Roman"/>
              </a:rPr>
              <a:t>deeply 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stained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basement </a:t>
            </a:r>
            <a:r>
              <a:rPr sz="1600" b="1" dirty="0">
                <a:latin typeface="Times New Roman"/>
                <a:cs typeface="Times New Roman"/>
              </a:rPr>
              <a:t>membrane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and, </a:t>
            </a:r>
            <a:r>
              <a:rPr sz="1600" b="1" spc="-15" dirty="0">
                <a:latin typeface="Times New Roman"/>
                <a:cs typeface="Times New Roman"/>
              </a:rPr>
              <a:t>finally,</a:t>
            </a:r>
            <a:r>
              <a:rPr sz="1600" b="1" dirty="0">
                <a:latin typeface="Times New Roman"/>
                <a:cs typeface="Times New Roman"/>
              </a:rPr>
              <a:t> the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600" b="1" spc="-5" dirty="0">
                <a:latin typeface="Times New Roman"/>
                <a:cs typeface="Times New Roman"/>
              </a:rPr>
              <a:t>well-vascularized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connective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tissue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sheath.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28800" y="0"/>
            <a:ext cx="4876799" cy="324484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6172835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Associated</a:t>
            </a:r>
            <a:r>
              <a:rPr spc="-55" dirty="0"/>
              <a:t> </a:t>
            </a:r>
            <a:r>
              <a:rPr spc="-5" dirty="0"/>
              <a:t>Hair</a:t>
            </a:r>
            <a:r>
              <a:rPr spc="-45" dirty="0"/>
              <a:t> </a:t>
            </a:r>
            <a:r>
              <a:rPr spc="-5" dirty="0"/>
              <a:t>Structures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06157" y="1447800"/>
            <a:ext cx="2642709" cy="426719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58614" y="1220251"/>
            <a:ext cx="6252845" cy="495109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Hair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follicle</a:t>
            </a:r>
            <a:endParaRPr sz="3400" dirty="0">
              <a:latin typeface="Arial MT"/>
              <a:cs typeface="Arial MT"/>
            </a:endParaRPr>
          </a:p>
          <a:p>
            <a:pPr marL="594995" marR="1393825" lvl="1" indent="-138430" algn="l" rtl="0">
              <a:lnSpc>
                <a:spcPts val="3250"/>
              </a:lnSpc>
              <a:spcBef>
                <a:spcPts val="17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Dermal and epidermal </a:t>
            </a:r>
            <a:r>
              <a:rPr sz="3000" dirty="0">
                <a:latin typeface="Arial MT"/>
                <a:cs typeface="Arial MT"/>
              </a:rPr>
              <a:t> sheath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surround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hair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root</a:t>
            </a:r>
          </a:p>
          <a:p>
            <a:pPr marL="250825" indent="-238760" algn="l" rtl="0">
              <a:lnSpc>
                <a:spcPct val="100000"/>
              </a:lnSpc>
              <a:spcBef>
                <a:spcPts val="102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Arrector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pilli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Smooth</a:t>
            </a:r>
            <a:r>
              <a:rPr sz="3000" spc="-10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muscle</a:t>
            </a:r>
          </a:p>
          <a:p>
            <a:pPr marL="250825" indent="-238760" algn="l" rtl="0">
              <a:lnSpc>
                <a:spcPct val="100000"/>
              </a:lnSpc>
              <a:spcBef>
                <a:spcPts val="110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Sebaceous</a:t>
            </a:r>
            <a:r>
              <a:rPr sz="3400" spc="-1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gland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Sweat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gland</a:t>
            </a:r>
            <a:endParaRPr sz="3400" dirty="0">
              <a:latin typeface="Arial MT"/>
              <a:cs typeface="Arial MT"/>
            </a:endParaRPr>
          </a:p>
          <a:p>
            <a:pPr marR="5080" algn="l" rtl="0">
              <a:lnSpc>
                <a:spcPct val="100000"/>
              </a:lnSpc>
              <a:spcBef>
                <a:spcPts val="288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4.7a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788924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Classification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30" dirty="0"/>
              <a:t> </a:t>
            </a:r>
            <a:r>
              <a:rPr spc="-10" dirty="0"/>
              <a:t>Body</a:t>
            </a:r>
            <a:r>
              <a:rPr spc="-40" dirty="0"/>
              <a:t> </a:t>
            </a:r>
            <a:r>
              <a:rPr dirty="0"/>
              <a:t>Membranes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906051"/>
            <a:ext cx="6065520" cy="322389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38760" marR="1663064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38760" algn="l"/>
              </a:tabLst>
            </a:pPr>
            <a:r>
              <a:rPr sz="3400" spc="-10" dirty="0">
                <a:latin typeface="Arial MT"/>
                <a:cs typeface="Arial MT"/>
              </a:rPr>
              <a:t>Epithelial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membranes</a:t>
            </a:r>
          </a:p>
          <a:p>
            <a:pPr marL="138430" marR="169354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138430" algn="l"/>
              </a:tabLst>
            </a:pPr>
            <a:r>
              <a:rPr sz="3000" spc="-5" dirty="0">
                <a:latin typeface="Arial MT"/>
                <a:cs typeface="Arial MT"/>
              </a:rPr>
              <a:t>Cutaneous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membrane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dirty="0">
                <a:latin typeface="Arial MT"/>
                <a:cs typeface="Arial MT"/>
              </a:rPr>
              <a:t>Mucous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membrane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Serous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membrane</a:t>
            </a:r>
          </a:p>
          <a:p>
            <a:pPr marL="250825" indent="-238760" algn="l" rtl="0">
              <a:lnSpc>
                <a:spcPct val="100000"/>
              </a:lnSpc>
              <a:spcBef>
                <a:spcPts val="107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Connective</a:t>
            </a:r>
            <a:r>
              <a:rPr sz="3400" spc="-4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tissue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membranes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553847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Appendages</a:t>
            </a:r>
            <a:r>
              <a:rPr spc="-40" dirty="0"/>
              <a:t> </a:t>
            </a:r>
            <a:r>
              <a:rPr spc="-5" dirty="0"/>
              <a:t>of</a:t>
            </a:r>
            <a:r>
              <a:rPr spc="-30" dirty="0"/>
              <a:t> </a:t>
            </a:r>
            <a:r>
              <a:rPr spc="-10" dirty="0"/>
              <a:t>the</a:t>
            </a:r>
            <a:r>
              <a:rPr spc="-40" dirty="0"/>
              <a:t> </a:t>
            </a:r>
            <a:r>
              <a:rPr spc="-5" dirty="0"/>
              <a:t>Skin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471721"/>
            <a:ext cx="8356786" cy="3522631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Nails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01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Scale-like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modifications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epidermis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Heavily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keratinized</a:t>
            </a:r>
          </a:p>
          <a:p>
            <a:pPr marL="594995" marR="5080" lvl="1" indent="-138430" algn="l" rtl="0">
              <a:lnSpc>
                <a:spcPct val="792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Stratum </a:t>
            </a:r>
            <a:r>
              <a:rPr sz="3000" spc="-5" dirty="0">
                <a:latin typeface="Arial MT"/>
                <a:cs typeface="Arial MT"/>
              </a:rPr>
              <a:t>basale extends beneath the nail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bed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Responsible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growth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Lack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pigment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makes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them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colorless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5175885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Cutaneous</a:t>
            </a:r>
            <a:r>
              <a:rPr spc="-95" dirty="0"/>
              <a:t> </a:t>
            </a:r>
            <a:r>
              <a:rPr dirty="0"/>
              <a:t>Membrane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46298" y="1352640"/>
            <a:ext cx="5960110" cy="477266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262890" indent="-250825" algn="l" rtl="0">
              <a:lnSpc>
                <a:spcPct val="100000"/>
              </a:lnSpc>
              <a:spcBef>
                <a:spcPts val="950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spc="-5" dirty="0">
                <a:latin typeface="Arial MT"/>
                <a:cs typeface="Arial MT"/>
              </a:rPr>
              <a:t>Cutaneous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membrane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=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skin</a:t>
            </a:r>
          </a:p>
          <a:p>
            <a:pPr marL="607695" lvl="1" indent="-144780" algn="l" rtl="0">
              <a:lnSpc>
                <a:spcPct val="100000"/>
              </a:lnSpc>
              <a:spcBef>
                <a:spcPts val="800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800" dirty="0">
                <a:latin typeface="Arial MT"/>
                <a:cs typeface="Arial MT"/>
              </a:rPr>
              <a:t>A</a:t>
            </a:r>
            <a:r>
              <a:rPr sz="2800" spc="-19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dry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membrane</a:t>
            </a:r>
          </a:p>
          <a:p>
            <a:pPr marL="607695" lvl="1" indent="-144780" algn="l" rtl="0">
              <a:lnSpc>
                <a:spcPct val="100000"/>
              </a:lnSpc>
              <a:spcBef>
                <a:spcPts val="740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800" spc="-5" dirty="0">
                <a:latin typeface="Arial MT"/>
                <a:cs typeface="Arial MT"/>
              </a:rPr>
              <a:t>Outermost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protective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boundary</a:t>
            </a:r>
            <a:endParaRPr sz="2800" dirty="0">
              <a:latin typeface="Arial MT"/>
              <a:cs typeface="Arial MT"/>
            </a:endParaRPr>
          </a:p>
          <a:p>
            <a:pPr marL="262890" indent="-250825" algn="l" rtl="0">
              <a:lnSpc>
                <a:spcPct val="100000"/>
              </a:lnSpc>
              <a:spcBef>
                <a:spcPts val="715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spc="-10" dirty="0">
                <a:latin typeface="Arial MT"/>
                <a:cs typeface="Arial MT"/>
              </a:rPr>
              <a:t>Superficial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epidermis</a:t>
            </a:r>
            <a:endParaRPr sz="3000" dirty="0">
              <a:latin typeface="Arial MT"/>
              <a:cs typeface="Arial MT"/>
            </a:endParaRPr>
          </a:p>
          <a:p>
            <a:pPr marL="607695" marR="1985010" lvl="1" indent="-144145" algn="l" rtl="0">
              <a:lnSpc>
                <a:spcPts val="2700"/>
              </a:lnSpc>
              <a:spcBef>
                <a:spcPts val="1465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800" spc="-10" dirty="0">
                <a:latin typeface="Arial MT"/>
                <a:cs typeface="Arial MT"/>
              </a:rPr>
              <a:t>Keratinized </a:t>
            </a:r>
            <a:r>
              <a:rPr sz="2800" dirty="0">
                <a:latin typeface="Arial MT"/>
                <a:cs typeface="Arial MT"/>
              </a:rPr>
              <a:t>stratified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squamous</a:t>
            </a:r>
            <a:r>
              <a:rPr sz="2800" spc="-1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epithelium</a:t>
            </a:r>
            <a:endParaRPr sz="2800" dirty="0">
              <a:latin typeface="Arial MT"/>
              <a:cs typeface="Arial MT"/>
            </a:endParaRPr>
          </a:p>
          <a:p>
            <a:pPr marL="262890" indent="-250825" algn="l" rtl="0">
              <a:lnSpc>
                <a:spcPct val="100000"/>
              </a:lnSpc>
              <a:spcBef>
                <a:spcPts val="710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spc="-5" dirty="0">
                <a:latin typeface="Arial MT"/>
                <a:cs typeface="Arial MT"/>
              </a:rPr>
              <a:t>Underlying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dermis</a:t>
            </a:r>
            <a:endParaRPr sz="3000" dirty="0">
              <a:latin typeface="Arial MT"/>
              <a:cs typeface="Arial MT"/>
            </a:endParaRPr>
          </a:p>
          <a:p>
            <a:pPr marL="607695" marR="2618740" lvl="1" indent="-144145" algn="l" rtl="0">
              <a:lnSpc>
                <a:spcPts val="2700"/>
              </a:lnSpc>
              <a:spcBef>
                <a:spcPts val="1465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800" dirty="0">
                <a:latin typeface="Arial MT"/>
                <a:cs typeface="Arial MT"/>
              </a:rPr>
              <a:t>Mostly </a:t>
            </a:r>
            <a:r>
              <a:rPr sz="2800" spc="-5" dirty="0">
                <a:latin typeface="Arial MT"/>
                <a:cs typeface="Arial MT"/>
              </a:rPr>
              <a:t>dense </a:t>
            </a:r>
            <a:r>
              <a:rPr sz="2800" dirty="0">
                <a:latin typeface="Arial MT"/>
                <a:cs typeface="Arial MT"/>
              </a:rPr>
              <a:t> connective</a:t>
            </a:r>
            <a:r>
              <a:rPr sz="2800" spc="-10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tissue</a:t>
            </a:r>
            <a:endParaRPr sz="2800" dirty="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  <a:spcBef>
                <a:spcPts val="869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4.1a</a:t>
            </a:r>
            <a:endParaRPr sz="1200" dirty="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638800" y="3459162"/>
            <a:ext cx="3200400" cy="2343150"/>
            <a:chOff x="5638800" y="3459162"/>
            <a:chExt cx="3200400" cy="234315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38800" y="3459162"/>
              <a:ext cx="3073399" cy="234311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229599" y="4648200"/>
              <a:ext cx="609600" cy="914400"/>
            </a:xfrm>
            <a:custGeom>
              <a:avLst/>
              <a:gdLst/>
              <a:ahLst/>
              <a:cxnLst/>
              <a:rect l="l" t="t" r="r" b="b"/>
              <a:pathLst>
                <a:path w="609600" h="914400">
                  <a:moveTo>
                    <a:pt x="609599" y="914399"/>
                  </a:moveTo>
                  <a:lnTo>
                    <a:pt x="0" y="914399"/>
                  </a:lnTo>
                  <a:lnTo>
                    <a:pt x="0" y="0"/>
                  </a:lnTo>
                  <a:lnTo>
                    <a:pt x="609599" y="0"/>
                  </a:lnTo>
                  <a:lnTo>
                    <a:pt x="609599" y="9143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474218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Mucous</a:t>
            </a:r>
            <a:r>
              <a:rPr spc="-95" dirty="0"/>
              <a:t> </a:t>
            </a:r>
            <a:r>
              <a:rPr dirty="0"/>
              <a:t>Membranes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46298" y="1112202"/>
            <a:ext cx="5039360" cy="5049520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262890" indent="-250825" algn="l" rtl="0">
              <a:lnSpc>
                <a:spcPct val="100000"/>
              </a:lnSpc>
              <a:spcBef>
                <a:spcPts val="1335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spc="-10" dirty="0">
                <a:latin typeface="Arial MT"/>
                <a:cs typeface="Arial MT"/>
              </a:rPr>
              <a:t>Surface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epithelium</a:t>
            </a:r>
            <a:endParaRPr sz="3000" dirty="0">
              <a:latin typeface="Arial MT"/>
              <a:cs typeface="Arial MT"/>
            </a:endParaRPr>
          </a:p>
          <a:p>
            <a:pPr marL="607695" lvl="1" indent="-144780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800" spc="-40" dirty="0">
                <a:latin typeface="Arial MT"/>
                <a:cs typeface="Arial MT"/>
              </a:rPr>
              <a:t>Type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depends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on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site</a:t>
            </a:r>
          </a:p>
          <a:p>
            <a:pPr marL="262890" marR="5080" indent="-250825" algn="l" rtl="0">
              <a:lnSpc>
                <a:spcPts val="3250"/>
              </a:lnSpc>
              <a:spcBef>
                <a:spcPts val="1415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spc="-5" dirty="0">
                <a:latin typeface="Arial MT"/>
                <a:cs typeface="Arial MT"/>
              </a:rPr>
              <a:t>Underlying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loose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connective </a:t>
            </a:r>
            <a:r>
              <a:rPr sz="3000" spc="-8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tissue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(lamina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propria)</a:t>
            </a:r>
            <a:endParaRPr sz="3000" dirty="0">
              <a:latin typeface="Arial MT"/>
              <a:cs typeface="Arial MT"/>
            </a:endParaRPr>
          </a:p>
          <a:p>
            <a:pPr marL="262890" marR="1063625" indent="-250825" algn="l" rtl="0">
              <a:lnSpc>
                <a:spcPts val="3229"/>
              </a:lnSpc>
              <a:spcBef>
                <a:spcPts val="1490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spc="-5" dirty="0">
                <a:latin typeface="Arial MT"/>
                <a:cs typeface="Arial MT"/>
              </a:rPr>
              <a:t>Lines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all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body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cavities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that open to the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exterior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body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surface</a:t>
            </a:r>
          </a:p>
          <a:p>
            <a:pPr marL="262890" marR="2357120" indent="-250825" algn="just" rtl="0">
              <a:lnSpc>
                <a:spcPts val="3229"/>
              </a:lnSpc>
              <a:spcBef>
                <a:spcPts val="1485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spc="-5" dirty="0">
                <a:latin typeface="Arial MT"/>
                <a:cs typeface="Arial MT"/>
              </a:rPr>
              <a:t>Often</a:t>
            </a:r>
            <a:r>
              <a:rPr sz="3000" spc="-1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adapted </a:t>
            </a:r>
            <a:r>
              <a:rPr sz="3000" spc="-8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 absorption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or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secretion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5181600" y="3154362"/>
            <a:ext cx="3505835" cy="2737485"/>
            <a:chOff x="5181600" y="3154362"/>
            <a:chExt cx="3505835" cy="273748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34000" y="3154362"/>
              <a:ext cx="3352895" cy="273718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181600" y="3886200"/>
              <a:ext cx="685800" cy="304800"/>
            </a:xfrm>
            <a:custGeom>
              <a:avLst/>
              <a:gdLst/>
              <a:ahLst/>
              <a:cxnLst/>
              <a:rect l="l" t="t" r="r" b="b"/>
              <a:pathLst>
                <a:path w="685800" h="304800">
                  <a:moveTo>
                    <a:pt x="685799" y="304799"/>
                  </a:moveTo>
                  <a:lnTo>
                    <a:pt x="0" y="304799"/>
                  </a:lnTo>
                  <a:lnTo>
                    <a:pt x="0" y="0"/>
                  </a:lnTo>
                  <a:lnTo>
                    <a:pt x="685799" y="0"/>
                  </a:lnTo>
                  <a:lnTo>
                    <a:pt x="685799" y="3047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483225" y="6145465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4.1b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4562475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Serous</a:t>
            </a:r>
            <a:r>
              <a:rPr spc="-100" dirty="0"/>
              <a:t> </a:t>
            </a:r>
            <a:r>
              <a:rPr dirty="0"/>
              <a:t>Membranes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46298" y="1345184"/>
            <a:ext cx="4446270" cy="43307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262890" marR="575310" indent="-250825" algn="l" rtl="0">
              <a:lnSpc>
                <a:spcPts val="3229"/>
              </a:lnSpc>
              <a:spcBef>
                <a:spcPts val="515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spc="-10" dirty="0">
                <a:latin typeface="Arial MT"/>
                <a:cs typeface="Arial MT"/>
              </a:rPr>
              <a:t>Surface </a:t>
            </a:r>
            <a:r>
              <a:rPr sz="3000" dirty="0">
                <a:latin typeface="Arial MT"/>
                <a:cs typeface="Arial MT"/>
              </a:rPr>
              <a:t>simple 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squamous</a:t>
            </a:r>
            <a:r>
              <a:rPr sz="3000" spc="-1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epithelium</a:t>
            </a:r>
            <a:endParaRPr sz="3000" dirty="0">
              <a:latin typeface="Arial MT"/>
              <a:cs typeface="Arial MT"/>
            </a:endParaRPr>
          </a:p>
          <a:p>
            <a:pPr marL="262890" marR="1064260" indent="-250825" algn="l" rtl="0">
              <a:lnSpc>
                <a:spcPts val="3229"/>
              </a:lnSpc>
              <a:spcBef>
                <a:spcPts val="1490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spc="-5" dirty="0">
                <a:latin typeface="Arial MT"/>
                <a:cs typeface="Arial MT"/>
              </a:rPr>
              <a:t>Underlying</a:t>
            </a:r>
            <a:r>
              <a:rPr sz="3000" spc="-9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areolar </a:t>
            </a:r>
            <a:r>
              <a:rPr sz="3000" spc="-8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connective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tissue</a:t>
            </a:r>
            <a:endParaRPr sz="3000" dirty="0">
              <a:latin typeface="Arial MT"/>
              <a:cs typeface="Arial MT"/>
            </a:endParaRPr>
          </a:p>
          <a:p>
            <a:pPr marL="262890" marR="5080" indent="-250825" algn="l" rtl="0">
              <a:lnSpc>
                <a:spcPts val="3229"/>
              </a:lnSpc>
              <a:spcBef>
                <a:spcPts val="1490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spc="-5" dirty="0">
                <a:latin typeface="Arial MT"/>
                <a:cs typeface="Arial MT"/>
              </a:rPr>
              <a:t>Lines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open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body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cavities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that are </a:t>
            </a:r>
            <a:r>
              <a:rPr sz="3000" dirty="0">
                <a:latin typeface="Arial MT"/>
                <a:cs typeface="Arial MT"/>
              </a:rPr>
              <a:t>closed </a:t>
            </a:r>
            <a:r>
              <a:rPr sz="3000" spc="-5" dirty="0">
                <a:latin typeface="Arial MT"/>
                <a:cs typeface="Arial MT"/>
              </a:rPr>
              <a:t>to the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exterior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body</a:t>
            </a:r>
            <a:endParaRPr sz="3000" dirty="0">
              <a:latin typeface="Arial MT"/>
              <a:cs typeface="Arial MT"/>
            </a:endParaRPr>
          </a:p>
          <a:p>
            <a:pPr marL="262890" marR="50800" indent="-250825" algn="l" rtl="0">
              <a:lnSpc>
                <a:spcPts val="3229"/>
              </a:lnSpc>
              <a:spcBef>
                <a:spcPts val="1485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spc="-10" dirty="0">
                <a:latin typeface="Arial MT"/>
                <a:cs typeface="Arial MT"/>
              </a:rPr>
              <a:t>Serous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layers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separated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by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serous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fluid</a:t>
            </a:r>
            <a:endParaRPr sz="3000" dirty="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384800" y="1676400"/>
            <a:ext cx="3683000" cy="3962400"/>
            <a:chOff x="5384800" y="1676400"/>
            <a:chExt cx="3683000" cy="396240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84800" y="1905000"/>
              <a:ext cx="3530599" cy="37337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924799" y="1676400"/>
              <a:ext cx="1143000" cy="3505200"/>
            </a:xfrm>
            <a:custGeom>
              <a:avLst/>
              <a:gdLst/>
              <a:ahLst/>
              <a:cxnLst/>
              <a:rect l="l" t="t" r="r" b="b"/>
              <a:pathLst>
                <a:path w="1143000" h="3505200">
                  <a:moveTo>
                    <a:pt x="1142999" y="3505199"/>
                  </a:moveTo>
                  <a:lnTo>
                    <a:pt x="0" y="3505199"/>
                  </a:lnTo>
                  <a:lnTo>
                    <a:pt x="0" y="0"/>
                  </a:lnTo>
                  <a:lnTo>
                    <a:pt x="1142999" y="0"/>
                  </a:lnTo>
                  <a:lnTo>
                    <a:pt x="1142999" y="35051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445125" y="5886704"/>
            <a:ext cx="7861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4.1c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4562475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Serous</a:t>
            </a:r>
            <a:r>
              <a:rPr spc="-100" dirty="0"/>
              <a:t> </a:t>
            </a:r>
            <a:r>
              <a:rPr dirty="0"/>
              <a:t>Membranes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558614" y="1151046"/>
            <a:ext cx="6527986" cy="356870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50825" indent="-23876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pc="-10" dirty="0"/>
              <a:t>Specific</a:t>
            </a:r>
            <a:r>
              <a:rPr spc="-55" dirty="0"/>
              <a:t> </a:t>
            </a:r>
            <a:r>
              <a:rPr dirty="0"/>
              <a:t>serous</a:t>
            </a:r>
            <a:r>
              <a:rPr spc="-45" dirty="0"/>
              <a:t> </a:t>
            </a:r>
            <a:r>
              <a:rPr dirty="0"/>
              <a:t>membranes</a:t>
            </a:r>
          </a:p>
          <a:p>
            <a:pPr marL="594995" lvl="1" indent="-138430">
              <a:lnSpc>
                <a:spcPct val="100000"/>
              </a:lnSpc>
              <a:spcBef>
                <a:spcPts val="101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Peritoneum</a:t>
            </a:r>
            <a:endParaRPr sz="3000" dirty="0">
              <a:latin typeface="Arial MT"/>
              <a:cs typeface="Arial MT"/>
            </a:endParaRPr>
          </a:p>
          <a:p>
            <a:pPr marL="937894" marR="2963545" lvl="2" indent="-142875">
              <a:lnSpc>
                <a:spcPts val="2700"/>
              </a:lnSpc>
              <a:spcBef>
                <a:spcPts val="146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800" spc="-10" dirty="0">
                <a:latin typeface="Arial MT"/>
                <a:cs typeface="Arial MT"/>
              </a:rPr>
              <a:t>Abdominal  </a:t>
            </a:r>
            <a:r>
              <a:rPr sz="2800" dirty="0">
                <a:latin typeface="Arial MT"/>
                <a:cs typeface="Arial MT"/>
              </a:rPr>
              <a:t>cavity</a:t>
            </a:r>
          </a:p>
          <a:p>
            <a:pPr marL="594995" lvl="1" indent="-138430">
              <a:lnSpc>
                <a:spcPct val="100000"/>
              </a:lnSpc>
              <a:spcBef>
                <a:spcPts val="71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Pleura</a:t>
            </a:r>
            <a:endParaRPr sz="3000" dirty="0">
              <a:latin typeface="Arial MT"/>
              <a:cs typeface="Arial MT"/>
            </a:endParaRPr>
          </a:p>
          <a:p>
            <a:pPr marL="937894" marR="2903855" lvl="2" indent="-142875">
              <a:lnSpc>
                <a:spcPts val="2700"/>
              </a:lnSpc>
              <a:spcBef>
                <a:spcPts val="146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800" spc="-10" dirty="0">
                <a:latin typeface="Arial MT"/>
                <a:cs typeface="Arial MT"/>
              </a:rPr>
              <a:t>Around</a:t>
            </a:r>
            <a:r>
              <a:rPr sz="2800" spc="-9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lungs</a:t>
            </a:r>
            <a:endParaRPr sz="28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03498" y="4670288"/>
            <a:ext cx="3339902" cy="1125949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50495" indent="-138430" algn="l" rtl="0">
              <a:lnSpc>
                <a:spcPct val="100000"/>
              </a:lnSpc>
              <a:spcBef>
                <a:spcPts val="980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Pericardium</a:t>
            </a:r>
            <a:endParaRPr sz="3000" dirty="0">
              <a:latin typeface="Arial MT"/>
              <a:cs typeface="Arial MT"/>
            </a:endParaRPr>
          </a:p>
          <a:p>
            <a:pPr marL="493395" marR="5080" lvl="1" indent="-142875" algn="l" rtl="0">
              <a:lnSpc>
                <a:spcPts val="2700"/>
              </a:lnSpc>
              <a:spcBef>
                <a:spcPts val="1460"/>
              </a:spcBef>
              <a:buClr>
                <a:srgbClr val="FF6600"/>
              </a:buClr>
              <a:buFont typeface="Lucida Sans Unicode"/>
              <a:buChar char="∙"/>
              <a:tabLst>
                <a:tab pos="494030" algn="l"/>
              </a:tabLst>
            </a:pPr>
            <a:r>
              <a:rPr sz="2800" spc="-10" dirty="0">
                <a:latin typeface="Arial MT"/>
                <a:cs typeface="Arial MT"/>
              </a:rPr>
              <a:t>Around</a:t>
            </a:r>
            <a:r>
              <a:rPr sz="2800" spc="-1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heart</a:t>
            </a:r>
            <a:endParaRPr sz="2800" dirty="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43400" y="3426381"/>
            <a:ext cx="4593353" cy="117101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492625" y="47437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4.1d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691007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Connective</a:t>
            </a:r>
            <a:r>
              <a:rPr spc="-125" dirty="0"/>
              <a:t> </a:t>
            </a:r>
            <a:r>
              <a:rPr spc="-30" dirty="0"/>
              <a:t>Tissue</a:t>
            </a:r>
            <a:r>
              <a:rPr spc="-50" dirty="0"/>
              <a:t> </a:t>
            </a:r>
            <a:r>
              <a:rPr dirty="0"/>
              <a:t>Membrane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37125" y="1143000"/>
              <a:ext cx="3992098" cy="51815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58614" y="2163226"/>
            <a:ext cx="4072890" cy="319849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Synovial</a:t>
            </a:r>
            <a:r>
              <a:rPr sz="3400" spc="-9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membrane</a:t>
            </a:r>
          </a:p>
          <a:p>
            <a:pPr marL="594995" marR="467359" lvl="1" indent="-138430" algn="l" rtl="0">
              <a:lnSpc>
                <a:spcPts val="3250"/>
              </a:lnSpc>
              <a:spcBef>
                <a:spcPts val="17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Connective</a:t>
            </a:r>
            <a:r>
              <a:rPr sz="3000" spc="-9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tissue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only</a:t>
            </a:r>
            <a:endParaRPr sz="3000" dirty="0">
              <a:latin typeface="Arial MT"/>
              <a:cs typeface="Arial MT"/>
            </a:endParaRPr>
          </a:p>
          <a:p>
            <a:pPr marL="594995" marR="462280" lvl="1" indent="-138430" algn="l" rtl="0">
              <a:lnSpc>
                <a:spcPts val="3229"/>
              </a:lnSpc>
              <a:spcBef>
                <a:spcPts val="149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Lines fibrous </a:t>
            </a:r>
            <a:r>
              <a:rPr sz="3000" dirty="0">
                <a:latin typeface="Arial MT"/>
                <a:cs typeface="Arial MT"/>
              </a:rPr>
              <a:t> capsules 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surrounding</a:t>
            </a:r>
            <a:r>
              <a:rPr sz="3000" spc="-1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joints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78425" y="6343904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4.2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5220335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Integumentary</a:t>
            </a:r>
            <a:r>
              <a:rPr spc="-95" dirty="0"/>
              <a:t> </a:t>
            </a:r>
            <a:r>
              <a:rPr spc="-5" dirty="0"/>
              <a:t>System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704035"/>
            <a:ext cx="6985186" cy="3825875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Skin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(cutaneous</a:t>
            </a:r>
            <a:r>
              <a:rPr sz="3400" spc="-4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membrane)</a:t>
            </a:r>
          </a:p>
          <a:p>
            <a:pPr marL="250825" indent="-23876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Skin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derivatives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Sweat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glands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Oil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glands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Hairs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Nails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830</Words>
  <Application>Microsoft Office PowerPoint</Application>
  <PresentationFormat>عرض على الشاشة (4:3)</PresentationFormat>
  <Paragraphs>181</Paragraphs>
  <Slides>30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30</vt:i4>
      </vt:variant>
    </vt:vector>
  </HeadingPairs>
  <TitlesOfParts>
    <vt:vector size="37" baseType="lpstr">
      <vt:lpstr>Arial MT</vt:lpstr>
      <vt:lpstr>Calibri</vt:lpstr>
      <vt:lpstr>Lucida Sans Unicode</vt:lpstr>
      <vt:lpstr>Times New Roman</vt:lpstr>
      <vt:lpstr>Trebuchet MS</vt:lpstr>
      <vt:lpstr>Verdana</vt:lpstr>
      <vt:lpstr>Office Theme</vt:lpstr>
      <vt:lpstr>Chapter 3</vt:lpstr>
      <vt:lpstr>Skin and Body Membranes</vt:lpstr>
      <vt:lpstr>Classification of Body Membranes</vt:lpstr>
      <vt:lpstr>Cutaneous Membrane</vt:lpstr>
      <vt:lpstr>Mucous Membranes</vt:lpstr>
      <vt:lpstr>Serous Membranes</vt:lpstr>
      <vt:lpstr>Serous Membranes</vt:lpstr>
      <vt:lpstr>Connective Tissue Membrane</vt:lpstr>
      <vt:lpstr>Integumentary System</vt:lpstr>
      <vt:lpstr>Skin Functions</vt:lpstr>
      <vt:lpstr>Skin Functions</vt:lpstr>
      <vt:lpstr>Skin Structure</vt:lpstr>
      <vt:lpstr>Layer of Epidermis</vt:lpstr>
      <vt:lpstr>Melanin</vt:lpstr>
      <vt:lpstr>Skin Color Determinants</vt:lpstr>
      <vt:lpstr>MELANIN</vt:lpstr>
      <vt:lpstr>عرض تقديمي في PowerPoint</vt:lpstr>
      <vt:lpstr>Dermis</vt:lpstr>
      <vt:lpstr>Skin Structure</vt:lpstr>
      <vt:lpstr>Skin Structure</vt:lpstr>
      <vt:lpstr>Appendages of  the Skin</vt:lpstr>
      <vt:lpstr>Appendages of the Skin</vt:lpstr>
      <vt:lpstr>عرض تقديمي في PowerPoint</vt:lpstr>
      <vt:lpstr>عرض تقديمي في PowerPoint</vt:lpstr>
      <vt:lpstr>Sweat and Its Function</vt:lpstr>
      <vt:lpstr>Appendages of the Skin</vt:lpstr>
      <vt:lpstr>HAIR FOLLICLE</vt:lpstr>
      <vt:lpstr>عرض تقديمي في PowerPoint</vt:lpstr>
      <vt:lpstr>Associated Hair Structures</vt:lpstr>
      <vt:lpstr>Appendages of the Skin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</dc:title>
  <dc:creator>alnaseem</dc:creator>
  <cp:lastModifiedBy>Shosha Hussein</cp:lastModifiedBy>
  <cp:revision>8</cp:revision>
  <dcterms:created xsi:type="dcterms:W3CDTF">2023-10-01T21:17:57Z</dcterms:created>
  <dcterms:modified xsi:type="dcterms:W3CDTF">2024-05-29T21:30:43Z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