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685" r:id="rId3"/>
  </p:sldMasterIdLst>
  <p:notesMasterIdLst>
    <p:notesMasterId r:id="rId50"/>
  </p:notesMasterIdLst>
  <p:sldIdLst>
    <p:sldId id="257" r:id="rId4"/>
    <p:sldId id="302" r:id="rId5"/>
    <p:sldId id="303" r:id="rId6"/>
    <p:sldId id="306" r:id="rId7"/>
    <p:sldId id="304" r:id="rId8"/>
    <p:sldId id="288" r:id="rId9"/>
    <p:sldId id="308" r:id="rId10"/>
    <p:sldId id="259" r:id="rId11"/>
    <p:sldId id="260" r:id="rId12"/>
    <p:sldId id="268" r:id="rId13"/>
    <p:sldId id="301" r:id="rId14"/>
    <p:sldId id="273" r:id="rId15"/>
    <p:sldId id="270" r:id="rId16"/>
    <p:sldId id="271" r:id="rId17"/>
    <p:sldId id="261" r:id="rId18"/>
    <p:sldId id="262" r:id="rId19"/>
    <p:sldId id="263" r:id="rId20"/>
    <p:sldId id="264" r:id="rId21"/>
    <p:sldId id="265" r:id="rId22"/>
    <p:sldId id="266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9" r:id="rId34"/>
    <p:sldId id="309" r:id="rId35"/>
    <p:sldId id="310" r:id="rId36"/>
    <p:sldId id="312" r:id="rId37"/>
    <p:sldId id="311" r:id="rId38"/>
    <p:sldId id="285" r:id="rId39"/>
    <p:sldId id="286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A694A-80F9-4FB4-8352-9EA387C18FED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A3B22-B813-4814-A0B8-DDE55970D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74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  <a:ea typeface="ヒラギノ角ゴ Pro W3" pitchFamily="127" charset="-128"/>
            </a:endParaRP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1pPr>
            <a:lvl2pPr marL="702756" indent="-270291"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2pPr>
            <a:lvl3pPr marL="1081164" indent="-216233"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3pPr>
            <a:lvl4pPr marL="1513629" indent="-216233"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4pPr>
            <a:lvl5pPr marL="1946095" indent="-216233"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5pPr>
            <a:lvl6pPr marL="2378560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6pPr>
            <a:lvl7pPr marL="2811026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7pPr>
            <a:lvl8pPr marL="3243491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8pPr>
            <a:lvl9pPr marL="3675957" indent="-216233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Times" pitchFamily="18" charset="0"/>
                <a:ea typeface="ヒラギノ角ゴ Pro W3" pitchFamily="127" charset="-128"/>
              </a:defRPr>
            </a:lvl9pPr>
          </a:lstStyle>
          <a:p>
            <a:fld id="{80BB00B0-3D8C-4DBE-BD2C-4566215A2D20}" type="slidenum">
              <a:rPr lang="en-US" sz="1200">
                <a:solidFill>
                  <a:prstClr val="black"/>
                </a:solidFill>
              </a:rPr>
              <a:pPr/>
              <a:t>7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93700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Helvetica" pitchFamily="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06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611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338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3A4C7-70F1-4620-B77D-5F278D47817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40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A24A70-9290-4B0A-9C20-6EAE2E23876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505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85B0F-73AA-46B2-ADF2-C033F28691F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0504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15AF90-0CA1-4988-B3ED-8E397A4D5A7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33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612D14-57E4-494D-84BC-5C45E5E028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1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3D91C-8FE4-455D-810A-D8B655DBBC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7734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593BA-2BF6-4831-B6C1-D25C07940A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300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BD5E39-080F-420D-BE97-739952375B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31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0100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0EF42-3BBC-406B-9352-64F3452EC61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2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88FA0-228F-47AF-88AE-8459B82299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6023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2717E-50CF-4776-A11A-6E69F90EF36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806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560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125" y="1141413"/>
            <a:ext cx="4038600" cy="226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56125" y="1141413"/>
            <a:ext cx="4038600" cy="226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859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1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31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934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36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155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53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9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E34DC-0A09-4FE7-BCF0-7B8B1C972AE9}" type="datetimeFigureOut">
              <a:rPr lang="en-US" smtClean="0"/>
              <a:t>4/28/2024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47C50-AEAD-4055-A156-997156F41B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94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9E61A6-521B-4154-A413-570F02230F8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5125" y="1141413"/>
            <a:ext cx="8229600" cy="226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664464"/>
            <a:ext cx="9144000" cy="4572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138547" y="6350259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General, Organic, and Biological Chemistry: Structures of Life, </a:t>
            </a:r>
            <a:r>
              <a:rPr lang="en-US" sz="1000" dirty="0" smtClean="0">
                <a:solidFill>
                  <a:srgbClr val="000000"/>
                </a:solidFill>
                <a:ea typeface="Times New Roman"/>
                <a:cs typeface="Times New Roman"/>
              </a:rPr>
              <a:t>5/e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 smtClean="0">
                <a:solidFill>
                  <a:srgbClr val="000000"/>
                </a:solidFill>
                <a:cs typeface="Arial" pitchFamily="34" charset="0"/>
              </a:rPr>
              <a:t>Karen C. Timberlake</a:t>
            </a:r>
          </a:p>
        </p:txBody>
      </p:sp>
      <p:sp>
        <p:nvSpPr>
          <p:cNvPr id="8" name="Rectangle 12"/>
          <p:cNvSpPr>
            <a:spLocks noChangeArrowheads="1"/>
          </p:cNvSpPr>
          <p:nvPr userDrawn="1"/>
        </p:nvSpPr>
        <p:spPr bwMode="auto">
          <a:xfrm>
            <a:off x="6019800" y="6335404"/>
            <a:ext cx="3124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7" dir="2700000" algn="ctr" rotWithShape="0">
                    <a:schemeClr val="bg2">
                      <a:alpha val="75000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r" eaLnBrk="0" hangingPunct="0">
              <a:defRPr/>
            </a:pPr>
            <a:r>
              <a:rPr lang="en-US" sz="1000" kern="0" dirty="0">
                <a:solidFill>
                  <a:srgbClr val="000000"/>
                </a:solidFill>
              </a:rPr>
              <a:t> © 2016 Pearson Education, Inc.</a:t>
            </a:r>
          </a:p>
        </p:txBody>
      </p:sp>
    </p:spTree>
    <p:extLst>
      <p:ext uri="{BB962C8B-B14F-4D97-AF65-F5344CB8AC3E}">
        <p14:creationId xmlns:p14="http://schemas.microsoft.com/office/powerpoint/2010/main" val="424176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</p:sldLayoutIdLst>
  <p:hf sldNum="0" hdr="0" dt="0"/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+mj-lt"/>
          <a:ea typeface="ヒラギノ角ゴ Pro W3" charset="0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3200" b="1">
          <a:solidFill>
            <a:srgbClr val="FFFFCC"/>
          </a:solidFill>
          <a:latin typeface="Arial" pitchFamily="34" charset="0"/>
          <a:ea typeface="ヒラギノ角ゴ Pro W3" charset="0"/>
          <a:cs typeface="Times New Roman" pitchFamily="18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3200" b="1">
          <a:solidFill>
            <a:schemeClr val="bg1"/>
          </a:solidFill>
          <a:latin typeface="Arial" pitchFamily="34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ヒラギノ角ゴ Pro W3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ヒラギノ角ゴ Pro W3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ヒラギノ角ゴ Pro W3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ヒラギノ角ゴ Pro W3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ヒラギノ角ゴ Pro W3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w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10" Type="http://schemas.openxmlformats.org/officeDocument/2006/relationships/image" Target="../media/image47.wmf"/><Relationship Id="rId4" Type="http://schemas.openxmlformats.org/officeDocument/2006/relationships/image" Target="../media/image41.wmf"/><Relationship Id="rId9" Type="http://schemas.openxmlformats.org/officeDocument/2006/relationships/image" Target="../media/image46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342901" y="303215"/>
            <a:ext cx="5781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en-US" sz="2800" dirty="0" smtClean="0"/>
              <a:t>2</a:t>
            </a:r>
            <a:r>
              <a:rPr lang="en-US" altLang="en-US" sz="2800" baseline="30000" dirty="0" smtClean="0"/>
              <a:t>nd</a:t>
            </a:r>
            <a:r>
              <a:rPr lang="en-US" altLang="en-US" sz="2800" dirty="0" smtClean="0"/>
              <a:t> Semester,  1</a:t>
            </a:r>
            <a:r>
              <a:rPr lang="en-US" altLang="en-US" sz="2800" baseline="30000" dirty="0" smtClean="0"/>
              <a:t>st</a:t>
            </a:r>
            <a:r>
              <a:rPr lang="en-US" altLang="en-US" sz="2800" dirty="0" smtClean="0"/>
              <a:t> </a:t>
            </a:r>
            <a:r>
              <a:rPr lang="en-US" altLang="en-US" sz="2800" dirty="0" err="1" smtClean="0"/>
              <a:t>Lec</a:t>
            </a:r>
            <a:r>
              <a:rPr lang="en-US" altLang="en-US" sz="2800" dirty="0" smtClean="0"/>
              <a:t>.</a:t>
            </a:r>
            <a:endParaRPr lang="en-US" alt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1524000" y="2354759"/>
            <a:ext cx="61654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 smtClean="0">
                <a:solidFill>
                  <a:srgbClr val="FFC000"/>
                </a:solidFill>
                <a:latin typeface="Calibri" pitchFamily="34" charset="0"/>
              </a:rPr>
              <a:t>Alkanes and Cycloalkanes</a:t>
            </a:r>
            <a:endParaRPr lang="en-US" sz="4400" b="1" dirty="0">
              <a:solidFill>
                <a:srgbClr val="FFC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59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7710488" cy="1020766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Representing Alkanes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257300" y="914400"/>
            <a:ext cx="6572250" cy="5334000"/>
          </a:xfrm>
        </p:spPr>
        <p:txBody>
          <a:bodyPr/>
          <a:lstStyle/>
          <a:p>
            <a:pPr lvl="1" eaLnBrk="1" hangingPunct="1"/>
            <a:r>
              <a:rPr lang="en-US" altLang="en-US" dirty="0" smtClean="0"/>
              <a:t>Line-angle formula</a:t>
            </a:r>
          </a:p>
          <a:p>
            <a:pPr lvl="2" eaLnBrk="1" hangingPunct="1"/>
            <a:r>
              <a:rPr lang="en-US" altLang="en-US" dirty="0" smtClean="0"/>
              <a:t>Each line represents a single bond.</a:t>
            </a:r>
          </a:p>
          <a:p>
            <a:pPr lvl="2" eaLnBrk="1" hangingPunct="1"/>
            <a:r>
              <a:rPr lang="en-US" altLang="en-US" dirty="0" smtClean="0"/>
              <a:t>Each line ending represents a CH</a:t>
            </a:r>
            <a:r>
              <a:rPr lang="en-US" altLang="en-US" baseline="-25000" dirty="0" smtClean="0"/>
              <a:t>3</a:t>
            </a:r>
            <a:r>
              <a:rPr lang="en-US" altLang="en-US" dirty="0" smtClean="0"/>
              <a:t> group.</a:t>
            </a:r>
          </a:p>
          <a:p>
            <a:pPr lvl="2" eaLnBrk="1" hangingPunct="1"/>
            <a:r>
              <a:rPr lang="en-US" altLang="en-US" dirty="0" smtClean="0"/>
              <a:t>Each vertex (angle) represents a carbon atom.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3063878"/>
            <a:ext cx="6229350" cy="303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90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0" t="17534" r="43808" b="16076"/>
          <a:stretch/>
        </p:blipFill>
        <p:spPr bwMode="auto">
          <a:xfrm>
            <a:off x="0" y="556259"/>
            <a:ext cx="4884420" cy="5463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t="20131" r="16468" b="41350"/>
          <a:stretch/>
        </p:blipFill>
        <p:spPr bwMode="auto">
          <a:xfrm>
            <a:off x="5105400" y="1524000"/>
            <a:ext cx="3748453" cy="109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962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7604522" cy="1020762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Alkanes</a:t>
            </a:r>
          </a:p>
        </p:txBody>
      </p:sp>
      <p:sp>
        <p:nvSpPr>
          <p:cNvPr id="8195" name="Rectangle 3"/>
          <p:cNvSpPr>
            <a:spLocks noGrp="1"/>
          </p:cNvSpPr>
          <p:nvPr>
            <p:ph idx="1"/>
          </p:nvPr>
        </p:nvSpPr>
        <p:spPr>
          <a:xfrm>
            <a:off x="1257300" y="685800"/>
            <a:ext cx="6572250" cy="5334000"/>
          </a:xfrm>
        </p:spPr>
        <p:txBody>
          <a:bodyPr/>
          <a:lstStyle/>
          <a:p>
            <a:pPr eaLnBrk="1" hangingPunct="1"/>
            <a:r>
              <a:rPr lang="en-US" altLang="en-US" sz="2800" noProof="1" smtClean="0"/>
              <a:t>Alkanes have the general formula </a:t>
            </a:r>
            <a:r>
              <a:rPr lang="en-US" altLang="en-US" sz="2800" noProof="1" smtClean="0">
                <a:solidFill>
                  <a:srgbClr val="1184AD"/>
                </a:solidFill>
              </a:rPr>
              <a:t>C</a:t>
            </a:r>
            <a:r>
              <a:rPr lang="en-US" altLang="en-US" sz="2800" baseline="-25000" noProof="1" smtClean="0">
                <a:solidFill>
                  <a:srgbClr val="1184AD"/>
                </a:solidFill>
              </a:rPr>
              <a:t>n</a:t>
            </a:r>
            <a:r>
              <a:rPr lang="en-US" altLang="en-US" sz="2800" noProof="1" smtClean="0">
                <a:solidFill>
                  <a:srgbClr val="1184AD"/>
                </a:solidFill>
              </a:rPr>
              <a:t>H</a:t>
            </a:r>
            <a:r>
              <a:rPr lang="en-US" altLang="en-US" sz="2800" baseline="-25000" noProof="1" smtClean="0">
                <a:solidFill>
                  <a:srgbClr val="1184AD"/>
                </a:solidFill>
              </a:rPr>
              <a:t>2n+2</a:t>
            </a:r>
          </a:p>
          <a:p>
            <a:pPr lvl="1" eaLnBrk="1" hangingPunct="1"/>
            <a:r>
              <a:rPr lang="en-US" altLang="en-US" noProof="1" smtClean="0"/>
              <a:t>Names of unbranched alkanes with 1 to 20 carbon atoms.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2439988"/>
            <a:ext cx="4514850" cy="434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9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3819" y="3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mtClean="0"/>
              <a:t>Constitutional Isomers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257300" y="1219200"/>
            <a:ext cx="6572250" cy="5334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Constitutional isomers: </a:t>
            </a:r>
            <a:r>
              <a:rPr lang="en-US" sz="2800" dirty="0" smtClean="0"/>
              <a:t>Compounds with the same molecular formula but a different connectivity of their atoms.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sz="2400" dirty="0" smtClean="0"/>
              <a:t>There are two constitutional isomers with molecular formula C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H</a:t>
            </a:r>
            <a:r>
              <a:rPr lang="en-US" sz="2400" baseline="-25000" dirty="0" smtClean="0"/>
              <a:t>10</a:t>
            </a:r>
            <a:r>
              <a:rPr lang="en-US" sz="2400" dirty="0" smtClean="0"/>
              <a:t>.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3352800"/>
            <a:ext cx="4216149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56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1257300" y="1219200"/>
            <a:ext cx="6572250" cy="5334000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altLang="en-US" sz="2400" dirty="0" smtClean="0"/>
              <a:t>The potential for constitutional isomerism is enormous.</a:t>
            </a:r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2224088"/>
            <a:ext cx="3714750" cy="425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5537799" y="3079751"/>
            <a:ext cx="1911742" cy="923330"/>
          </a:xfrm>
          <a:prstGeom prst="rect">
            <a:avLst/>
          </a:prstGeom>
          <a:noFill/>
          <a:ln w="12700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8" charset="0"/>
                <a:cs typeface="MS PGothic" panose="020B0600070205080204" pitchFamily="34" charset="-128"/>
              </a:rPr>
              <a:t>World population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8" charset="0"/>
                <a:cs typeface="MS PGothic" panose="020B0600070205080204" pitchFamily="34" charset="-128"/>
              </a:rPr>
              <a:t>is about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1184A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8" charset="0"/>
                <a:cs typeface="MS PGothic" panose="020B0600070205080204" pitchFamily="34" charset="-128"/>
              </a:rPr>
              <a:t>6,000,000,000</a:t>
            </a:r>
          </a:p>
        </p:txBody>
      </p:sp>
    </p:spTree>
    <p:extLst>
      <p:ext uri="{BB962C8B-B14F-4D97-AF65-F5344CB8AC3E}">
        <p14:creationId xmlns:p14="http://schemas.microsoft.com/office/powerpoint/2010/main" val="273961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8600" y="1071565"/>
            <a:ext cx="8610600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In propane and higher molecular weight alkanes, the carbon skeleton can be drawn in a variety of ways and still represent the same molecule. </a:t>
            </a:r>
          </a:p>
          <a:p>
            <a:pPr eaLnBrk="1" hangingPunct="1">
              <a:spcBef>
                <a:spcPct val="50000"/>
              </a:spcBef>
            </a:pPr>
            <a:endParaRPr lang="en-US">
              <a:latin typeface="Calibri" pitchFamily="34" charset="0"/>
            </a:endParaRPr>
          </a:p>
        </p:txBody>
      </p:sp>
      <p:pic>
        <p:nvPicPr>
          <p:cNvPr id="5123" name="Picture 5" descr="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048002"/>
            <a:ext cx="4572000" cy="211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746126" y="552608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5125" name="Text Box 9"/>
          <p:cNvSpPr txBox="1">
            <a:spLocks noChangeArrowheads="1"/>
          </p:cNvSpPr>
          <p:nvPr/>
        </p:nvSpPr>
        <p:spPr bwMode="auto">
          <a:xfrm>
            <a:off x="381001" y="5610226"/>
            <a:ext cx="66261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In a Lewis structure, the bends in a carbon chain don’t matter.</a:t>
            </a:r>
          </a:p>
        </p:txBody>
      </p:sp>
    </p:spTree>
    <p:extLst>
      <p:ext uri="{BB962C8B-B14F-4D97-AF65-F5344CB8AC3E}">
        <p14:creationId xmlns:p14="http://schemas.microsoft.com/office/powerpoint/2010/main" val="3600548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28600" y="984252"/>
            <a:ext cx="86106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100">
                <a:latin typeface="Calibri" pitchFamily="34" charset="0"/>
              </a:rPr>
              <a:t>	There are two different ways to arrange four carbons, giving two compounds with molecular formula C</a:t>
            </a:r>
            <a:r>
              <a:rPr lang="en-US" sz="2100" baseline="-25000">
                <a:latin typeface="Calibri" pitchFamily="34" charset="0"/>
              </a:rPr>
              <a:t>4</a:t>
            </a:r>
            <a:r>
              <a:rPr lang="en-US" sz="2100">
                <a:latin typeface="Calibri" pitchFamily="34" charset="0"/>
              </a:rPr>
              <a:t>H</a:t>
            </a:r>
            <a:r>
              <a:rPr lang="en-US" sz="2100" baseline="-25000">
                <a:latin typeface="Calibri" pitchFamily="34" charset="0"/>
              </a:rPr>
              <a:t>10.</a:t>
            </a:r>
          </a:p>
        </p:txBody>
      </p:sp>
      <p:pic>
        <p:nvPicPr>
          <p:cNvPr id="6147" name="Picture 6" descr="00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57402"/>
            <a:ext cx="8153400" cy="239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8"/>
          <p:cNvSpPr txBox="1">
            <a:spLocks noChangeArrowheads="1"/>
          </p:cNvSpPr>
          <p:nvPr/>
        </p:nvSpPr>
        <p:spPr bwMode="auto">
          <a:xfrm>
            <a:off x="593726" y="5040314"/>
            <a:ext cx="83216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000">
                <a:latin typeface="Calibri" pitchFamily="34" charset="0"/>
              </a:rPr>
              <a:t>Butane and isobutane are </a:t>
            </a:r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constitutional isomers</a:t>
            </a:r>
            <a:r>
              <a:rPr lang="en-US" sz="2000">
                <a:latin typeface="Calibri" pitchFamily="34" charset="0"/>
              </a:rPr>
              <a:t> (different compounds with the same molecular formula. )</a:t>
            </a:r>
          </a:p>
          <a:p>
            <a:pPr eaLnBrk="1" hangingPunct="1">
              <a:buFontTx/>
              <a:buChar char="•"/>
            </a:pPr>
            <a:endParaRPr lang="en-US" sz="2000">
              <a:latin typeface="Calibri" pitchFamily="34" charset="0"/>
            </a:endParaRPr>
          </a:p>
          <a:p>
            <a:pPr eaLnBrk="1" hangingPunct="1"/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Constitutional isomers</a:t>
            </a:r>
            <a:r>
              <a:rPr lang="en-US" sz="2000">
                <a:latin typeface="Calibri" pitchFamily="34" charset="0"/>
              </a:rPr>
              <a:t> differ in the way the atoms are connected to each other.</a:t>
            </a:r>
          </a:p>
          <a:p>
            <a:pPr eaLnBrk="1" hangingPunct="1"/>
            <a:endParaRPr lang="en-US" sz="20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66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228600" y="990600"/>
            <a:ext cx="86106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100" dirty="0">
                <a:latin typeface="Calibri" pitchFamily="34" charset="0"/>
              </a:rPr>
              <a:t>	Carbon atoms in alkanes and other organic compounds are classified by the number of other carbons directly bonded to them. </a:t>
            </a:r>
          </a:p>
        </p:txBody>
      </p:sp>
      <p:pic>
        <p:nvPicPr>
          <p:cNvPr id="7171" name="Picture 6" descr="0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839200" cy="344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62000" y="76201"/>
            <a:ext cx="7311628" cy="91439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smtClean="0"/>
              <a:t>Classification of Carbons</a:t>
            </a:r>
            <a:endParaRPr lang="en-US" alt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354382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04800" y="762000"/>
            <a:ext cx="86106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100">
                <a:latin typeface="Calibri" pitchFamily="34" charset="0"/>
              </a:rPr>
              <a:t>	Hydrogen atoms are classified as primary (1</a:t>
            </a:r>
            <a:r>
              <a:rPr lang="en-US" sz="2100" baseline="30000">
                <a:latin typeface="Calibri" pitchFamily="34" charset="0"/>
              </a:rPr>
              <a:t>0</a:t>
            </a:r>
            <a:r>
              <a:rPr lang="en-US" sz="2100">
                <a:latin typeface="Calibri" pitchFamily="34" charset="0"/>
              </a:rPr>
              <a:t>), secondary (2</a:t>
            </a:r>
            <a:r>
              <a:rPr lang="en-US" sz="2100" baseline="30000">
                <a:latin typeface="Calibri" pitchFamily="34" charset="0"/>
              </a:rPr>
              <a:t>0</a:t>
            </a:r>
            <a:r>
              <a:rPr lang="en-US" sz="2100">
                <a:latin typeface="Calibri" pitchFamily="34" charset="0"/>
              </a:rPr>
              <a:t>), or tertiary (3</a:t>
            </a:r>
            <a:r>
              <a:rPr lang="en-US" sz="2100" baseline="30000">
                <a:latin typeface="Calibri" pitchFamily="34" charset="0"/>
              </a:rPr>
              <a:t>0</a:t>
            </a:r>
            <a:r>
              <a:rPr lang="en-US" sz="2100">
                <a:latin typeface="Calibri" pitchFamily="34" charset="0"/>
              </a:rPr>
              <a:t>) depending on the type of carbon atom to which they are bonded. </a:t>
            </a:r>
          </a:p>
        </p:txBody>
      </p:sp>
      <p:pic>
        <p:nvPicPr>
          <p:cNvPr id="8195" name="Picture 5" descr="0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90800"/>
            <a:ext cx="8610600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011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28600" y="1371601"/>
            <a:ext cx="861060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The maximum number of possible constitutional isomers increases dramatically as the number of carbon atoms in the alkane increases.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75 possible isomers for 10 carbons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366,319 possible isomers for 20 carbons.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The suffix “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ane</a:t>
            </a:r>
            <a:r>
              <a:rPr lang="en-US">
                <a:latin typeface="Calibri" pitchFamily="34" charset="0"/>
              </a:rPr>
              <a:t>” identifies a molecule as an alkane.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By increasing the number of carbons in an alkane by a CH</a:t>
            </a:r>
            <a:r>
              <a:rPr lang="en-US" baseline="-25000">
                <a:latin typeface="Calibri" pitchFamily="34" charset="0"/>
              </a:rPr>
              <a:t>2</a:t>
            </a:r>
            <a:r>
              <a:rPr lang="en-US">
                <a:latin typeface="Calibri" pitchFamily="34" charset="0"/>
              </a:rPr>
              <a:t> group (“</a:t>
            </a:r>
            <a:r>
              <a:rPr lang="en-US">
                <a:solidFill>
                  <a:schemeClr val="accent2"/>
                </a:solidFill>
                <a:latin typeface="Calibri" pitchFamily="34" charset="0"/>
              </a:rPr>
              <a:t>methylene</a:t>
            </a:r>
            <a:r>
              <a:rPr lang="en-US">
                <a:latin typeface="Calibri" pitchFamily="34" charset="0"/>
              </a:rPr>
              <a:t>”) , one obtains a “homologous series” of alkanes. </a:t>
            </a:r>
          </a:p>
        </p:txBody>
      </p:sp>
    </p:spTree>
    <p:extLst>
      <p:ext uri="{BB962C8B-B14F-4D97-AF65-F5344CB8AC3E}">
        <p14:creationId xmlns:p14="http://schemas.microsoft.com/office/powerpoint/2010/main" val="83646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4" t="16516" r="13863" b="10984"/>
          <a:stretch/>
        </p:blipFill>
        <p:spPr bwMode="auto">
          <a:xfrm>
            <a:off x="609600" y="358139"/>
            <a:ext cx="7970520" cy="5966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36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04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2"/>
          <a:stretch>
            <a:fillRect/>
          </a:stretch>
        </p:blipFill>
        <p:spPr bwMode="auto">
          <a:xfrm>
            <a:off x="304800" y="990602"/>
            <a:ext cx="8610600" cy="485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892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152400" y="762000"/>
            <a:ext cx="84582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latin typeface="Calibri" pitchFamily="34" charset="0"/>
              </a:rPr>
              <a:t>Nomenclature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8534400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latin typeface="Calibri" pitchFamily="34" charset="0"/>
              </a:rPr>
              <a:t>The name of every organic molecule has 3 parts: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>
                <a:latin typeface="Calibri" pitchFamily="34" charset="0"/>
              </a:rPr>
              <a:t>The parent name indicates the number of carbons in the longest continuous chain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rgbClr val="FF0000"/>
                </a:solidFill>
                <a:latin typeface="Calibri" pitchFamily="34" charset="0"/>
              </a:rPr>
              <a:t>The suffix indicates what functional group is present</a:t>
            </a:r>
            <a:endParaRPr lang="en-US">
              <a:latin typeface="Calibri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rgbClr val="660066"/>
                </a:solidFill>
                <a:latin typeface="Calibri" pitchFamily="34" charset="0"/>
              </a:rPr>
              <a:t>The prefix tells us the identity, location, and number of substituents attached to the carbon chain</a:t>
            </a:r>
            <a:endParaRPr lang="en-US">
              <a:latin typeface="Calibri" pitchFamily="34" charset="0"/>
            </a:endParaRPr>
          </a:p>
        </p:txBody>
      </p:sp>
      <p:pic>
        <p:nvPicPr>
          <p:cNvPr id="12292" name="Picture 6" descr="00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8" t="41379" r="14583"/>
          <a:stretch>
            <a:fillRect/>
          </a:stretch>
        </p:blipFill>
        <p:spPr bwMode="auto">
          <a:xfrm>
            <a:off x="1066800" y="3962400"/>
            <a:ext cx="69342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8"/>
          <p:cNvSpPr>
            <a:spLocks noChangeArrowheads="1"/>
          </p:cNvSpPr>
          <p:nvPr/>
        </p:nvSpPr>
        <p:spPr bwMode="auto">
          <a:xfrm>
            <a:off x="5181600" y="5334000"/>
            <a:ext cx="2819400" cy="4572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1143000" y="5410200"/>
            <a:ext cx="2133600" cy="609600"/>
          </a:xfrm>
          <a:prstGeom prst="rect">
            <a:avLst/>
          </a:prstGeom>
          <a:noFill/>
          <a:ln w="28575">
            <a:solidFill>
              <a:srgbClr val="66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8534400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973138" indent="-4572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Carbon substituents bonded to a long carbon chain are called alkyl groups.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An alkyl group is formed by removing one H atom from an alkane.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To name an alkyl group, change the </a:t>
            </a:r>
            <a:r>
              <a:rPr lang="en-US" i="1">
                <a:latin typeface="Calibri" pitchFamily="34" charset="0"/>
              </a:rPr>
              <a:t>–ane</a:t>
            </a:r>
            <a:r>
              <a:rPr lang="en-US">
                <a:latin typeface="Calibri" pitchFamily="34" charset="0"/>
              </a:rPr>
              <a:t> ending of the parent alkane to </a:t>
            </a:r>
            <a:r>
              <a:rPr lang="en-US" i="1">
                <a:latin typeface="Calibri" pitchFamily="34" charset="0"/>
              </a:rPr>
              <a:t>–</a:t>
            </a:r>
            <a:r>
              <a:rPr lang="en-US" i="1">
                <a:solidFill>
                  <a:srgbClr val="008000"/>
                </a:solidFill>
                <a:latin typeface="Calibri" pitchFamily="34" charset="0"/>
              </a:rPr>
              <a:t>yl</a:t>
            </a:r>
            <a:r>
              <a:rPr lang="en-US">
                <a:latin typeface="Calibri" pitchFamily="34" charset="0"/>
              </a:rPr>
              <a:t>.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meth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ane</a:t>
            </a:r>
            <a:r>
              <a:rPr lang="en-US">
                <a:latin typeface="Calibri" pitchFamily="34" charset="0"/>
              </a:rPr>
              <a:t> (CH</a:t>
            </a:r>
            <a:r>
              <a:rPr lang="en-US" baseline="-25000">
                <a:latin typeface="Calibri" pitchFamily="34" charset="0"/>
              </a:rPr>
              <a:t>4</a:t>
            </a:r>
            <a:r>
              <a:rPr lang="en-US">
                <a:latin typeface="Calibri" pitchFamily="34" charset="0"/>
              </a:rPr>
              <a:t>) becomes meth</a:t>
            </a:r>
            <a:r>
              <a:rPr lang="en-US">
                <a:solidFill>
                  <a:srgbClr val="008000"/>
                </a:solidFill>
                <a:latin typeface="Calibri" pitchFamily="34" charset="0"/>
              </a:rPr>
              <a:t>yl</a:t>
            </a:r>
            <a:r>
              <a:rPr lang="en-US">
                <a:latin typeface="Calibri" pitchFamily="34" charset="0"/>
              </a:rPr>
              <a:t> (CH</a:t>
            </a:r>
            <a:r>
              <a:rPr lang="en-US" baseline="-25000">
                <a:latin typeface="Calibri" pitchFamily="34" charset="0"/>
              </a:rPr>
              <a:t>3</a:t>
            </a:r>
            <a:r>
              <a:rPr lang="en-US">
                <a:latin typeface="Calibri" pitchFamily="34" charset="0"/>
              </a:rPr>
              <a:t>-)</a:t>
            </a:r>
          </a:p>
          <a:p>
            <a:pPr lvl="1" eaLnBrk="1" hangingPunct="1">
              <a:spcBef>
                <a:spcPct val="25000"/>
              </a:spcBef>
              <a:buFontTx/>
              <a:buChar char="•"/>
            </a:pPr>
            <a:r>
              <a:rPr lang="en-US">
                <a:latin typeface="Calibri" pitchFamily="34" charset="0"/>
              </a:rPr>
              <a:t>eth</a:t>
            </a:r>
            <a:r>
              <a:rPr lang="en-US">
                <a:solidFill>
                  <a:srgbClr val="FF0000"/>
                </a:solidFill>
                <a:latin typeface="Calibri" pitchFamily="34" charset="0"/>
              </a:rPr>
              <a:t>ane</a:t>
            </a:r>
            <a:r>
              <a:rPr lang="en-US">
                <a:latin typeface="Calibri" pitchFamily="34" charset="0"/>
              </a:rPr>
              <a:t> (CH</a:t>
            </a:r>
            <a:r>
              <a:rPr lang="en-US" baseline="-25000">
                <a:latin typeface="Calibri" pitchFamily="34" charset="0"/>
              </a:rPr>
              <a:t>3</a:t>
            </a:r>
            <a:r>
              <a:rPr lang="en-US">
                <a:latin typeface="Calibri" pitchFamily="34" charset="0"/>
              </a:rPr>
              <a:t>CH</a:t>
            </a:r>
            <a:r>
              <a:rPr lang="en-US" baseline="-25000">
                <a:latin typeface="Calibri" pitchFamily="34" charset="0"/>
              </a:rPr>
              <a:t>3</a:t>
            </a:r>
            <a:r>
              <a:rPr lang="en-US">
                <a:latin typeface="Calibri" pitchFamily="34" charset="0"/>
              </a:rPr>
              <a:t>) becomes eth</a:t>
            </a:r>
            <a:r>
              <a:rPr lang="en-US">
                <a:solidFill>
                  <a:srgbClr val="008000"/>
                </a:solidFill>
                <a:latin typeface="Calibri" pitchFamily="34" charset="0"/>
              </a:rPr>
              <a:t>yl</a:t>
            </a:r>
            <a:r>
              <a:rPr lang="en-US">
                <a:latin typeface="Calibri" pitchFamily="34" charset="0"/>
              </a:rPr>
              <a:t> (CH</a:t>
            </a:r>
            <a:r>
              <a:rPr lang="en-US" baseline="-25000">
                <a:latin typeface="Calibri" pitchFamily="34" charset="0"/>
              </a:rPr>
              <a:t>3</a:t>
            </a:r>
            <a:r>
              <a:rPr lang="en-US">
                <a:latin typeface="Calibri" pitchFamily="34" charset="0"/>
              </a:rPr>
              <a:t>CH</a:t>
            </a:r>
            <a:r>
              <a:rPr lang="en-US" baseline="-25000">
                <a:latin typeface="Calibri" pitchFamily="34" charset="0"/>
              </a:rPr>
              <a:t>2</a:t>
            </a:r>
            <a:r>
              <a:rPr lang="en-US">
                <a:latin typeface="Calibri" pitchFamily="34" charset="0"/>
              </a:rPr>
              <a:t>-).</a:t>
            </a:r>
          </a:p>
        </p:txBody>
      </p:sp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152400" y="762000"/>
            <a:ext cx="84582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latin typeface="Calibri" pitchFamily="34" charset="0"/>
              </a:rPr>
              <a:t>Nomenclature</a:t>
            </a:r>
          </a:p>
        </p:txBody>
      </p:sp>
    </p:spTree>
    <p:extLst>
      <p:ext uri="{BB962C8B-B14F-4D97-AF65-F5344CB8AC3E}">
        <p14:creationId xmlns:p14="http://schemas.microsoft.com/office/powerpoint/2010/main" val="169655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304800" y="762000"/>
            <a:ext cx="8534400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Naming three- or four-carbon alkyl groups is more complicated because the parent hydrocarbons have more than one type of hydrogen atom. </a:t>
            </a:r>
          </a:p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Propane has both 1</a:t>
            </a:r>
            <a:r>
              <a:rPr lang="en-US" sz="2200" baseline="30000">
                <a:latin typeface="Calibri" pitchFamily="34" charset="0"/>
              </a:rPr>
              <a:t>0</a:t>
            </a:r>
            <a:r>
              <a:rPr lang="en-US" sz="2200">
                <a:latin typeface="Calibri" pitchFamily="34" charset="0"/>
              </a:rPr>
              <a:t> and 2</a:t>
            </a:r>
            <a:r>
              <a:rPr lang="en-US" sz="2200" baseline="30000">
                <a:latin typeface="Calibri" pitchFamily="34" charset="0"/>
              </a:rPr>
              <a:t>0</a:t>
            </a:r>
            <a:r>
              <a:rPr lang="en-US" sz="2200">
                <a:latin typeface="Calibri" pitchFamily="34" charset="0"/>
              </a:rPr>
              <a:t> H atoms, and removal of each of these H atoms forms a different alkyl group with a different name.</a:t>
            </a:r>
          </a:p>
        </p:txBody>
      </p:sp>
      <p:pic>
        <p:nvPicPr>
          <p:cNvPr id="14339" name="Picture 5" descr="001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5200"/>
            <a:ext cx="67056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939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152400" y="1219200"/>
            <a:ext cx="8534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1. Find the parent carbon chain and add the suffix.</a:t>
            </a:r>
          </a:p>
        </p:txBody>
      </p:sp>
      <p:pic>
        <p:nvPicPr>
          <p:cNvPr id="15363" name="Picture 8" descr="001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0198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9"/>
          <p:cNvSpPr txBox="1">
            <a:spLocks noChangeArrowheads="1"/>
          </p:cNvSpPr>
          <p:nvPr/>
        </p:nvSpPr>
        <p:spPr bwMode="auto">
          <a:xfrm>
            <a:off x="304800" y="3916363"/>
            <a:ext cx="85344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solidFill>
                  <a:schemeClr val="accent2"/>
                </a:solidFill>
                <a:latin typeface="Calibri" pitchFamily="34" charset="0"/>
              </a:rPr>
              <a:t>It does not matter if the chain is straight or it bends.</a:t>
            </a:r>
          </a:p>
        </p:txBody>
      </p:sp>
      <p:pic>
        <p:nvPicPr>
          <p:cNvPr id="15365" name="Picture 10" descr="001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343400"/>
            <a:ext cx="67056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11"/>
          <p:cNvSpPr txBox="1">
            <a:spLocks noChangeArrowheads="1"/>
          </p:cNvSpPr>
          <p:nvPr/>
        </p:nvSpPr>
        <p:spPr bwMode="auto">
          <a:xfrm>
            <a:off x="1143000" y="304800"/>
            <a:ext cx="7086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600">
                <a:latin typeface="Calibri" pitchFamily="34" charset="0"/>
              </a:rPr>
              <a:t>Rules for Naming Alkanes</a:t>
            </a:r>
          </a:p>
        </p:txBody>
      </p:sp>
    </p:spTree>
    <p:extLst>
      <p:ext uri="{BB962C8B-B14F-4D97-AF65-F5344CB8AC3E}">
        <p14:creationId xmlns:p14="http://schemas.microsoft.com/office/powerpoint/2010/main" val="357896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04800" y="121920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If there are two chains of equal length, pick the chain with greater number of substituents. </a:t>
            </a:r>
          </a:p>
        </p:txBody>
      </p:sp>
      <p:pic>
        <p:nvPicPr>
          <p:cNvPr id="16387" name="Picture 8" descr="0013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71800"/>
            <a:ext cx="8458200" cy="289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AutoShape 13"/>
          <p:cNvSpPr>
            <a:spLocks noChangeArrowheads="1"/>
          </p:cNvSpPr>
          <p:nvPr/>
        </p:nvSpPr>
        <p:spPr bwMode="auto">
          <a:xfrm>
            <a:off x="4876800" y="4953000"/>
            <a:ext cx="990600" cy="76200"/>
          </a:xfrm>
          <a:prstGeom prst="rightArrow">
            <a:avLst>
              <a:gd name="adj1" fmla="val 50000"/>
              <a:gd name="adj2" fmla="val 325000"/>
            </a:avLst>
          </a:prstGeom>
          <a:gradFill rotWithShape="1">
            <a:gsLst>
              <a:gs pos="0">
                <a:srgbClr val="FFFF66"/>
              </a:gs>
              <a:gs pos="100000">
                <a:srgbClr val="FF0066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6389" name="AutoShape 14"/>
          <p:cNvSpPr>
            <a:spLocks noChangeArrowheads="1"/>
          </p:cNvSpPr>
          <p:nvPr/>
        </p:nvSpPr>
        <p:spPr bwMode="auto">
          <a:xfrm>
            <a:off x="381000" y="4953000"/>
            <a:ext cx="990600" cy="76200"/>
          </a:xfrm>
          <a:prstGeom prst="rightArrow">
            <a:avLst>
              <a:gd name="adj1" fmla="val 50000"/>
              <a:gd name="adj2" fmla="val 325000"/>
            </a:avLst>
          </a:prstGeom>
          <a:gradFill rotWithShape="1">
            <a:gsLst>
              <a:gs pos="0">
                <a:srgbClr val="FFFF66"/>
              </a:gs>
              <a:gs pos="100000">
                <a:srgbClr val="FF0066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95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/>
          <p:cNvSpPr txBox="1">
            <a:spLocks noChangeArrowheads="1"/>
          </p:cNvSpPr>
          <p:nvPr/>
        </p:nvSpPr>
        <p:spPr bwMode="auto">
          <a:xfrm>
            <a:off x="304800" y="137160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2. Number the atoms in the carbon chain to give the </a:t>
            </a:r>
            <a:r>
              <a:rPr lang="en-US" sz="2200">
                <a:solidFill>
                  <a:schemeClr val="accent2"/>
                </a:solidFill>
                <a:latin typeface="Calibri" pitchFamily="34" charset="0"/>
              </a:rPr>
              <a:t>first substituent the lowest number</a:t>
            </a:r>
            <a:r>
              <a:rPr lang="en-US" sz="2200">
                <a:latin typeface="Calibri" pitchFamily="34" charset="0"/>
              </a:rPr>
              <a:t>.</a:t>
            </a:r>
          </a:p>
        </p:txBody>
      </p:sp>
      <p:pic>
        <p:nvPicPr>
          <p:cNvPr id="17411" name="Picture 8" descr="001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86000"/>
            <a:ext cx="6553200" cy="296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12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4"/>
          <p:cNvSpPr txBox="1">
            <a:spLocks noChangeArrowheads="1"/>
          </p:cNvSpPr>
          <p:nvPr/>
        </p:nvSpPr>
        <p:spPr bwMode="auto">
          <a:xfrm>
            <a:off x="304800" y="762000"/>
            <a:ext cx="85344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If the first substituent is the same distance from both ends, number the chain to give the second substituent the lower number.</a:t>
            </a:r>
          </a:p>
        </p:txBody>
      </p:sp>
      <p:pic>
        <p:nvPicPr>
          <p:cNvPr id="18435" name="Picture 6" descr="0014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14600"/>
            <a:ext cx="8077200" cy="345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221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304800" y="685800"/>
            <a:ext cx="85344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When numbering a carbon chain results in the same numbers from either end of the chain, assign the lower number alphabetically to the first substituent.</a:t>
            </a:r>
          </a:p>
        </p:txBody>
      </p:sp>
      <p:pic>
        <p:nvPicPr>
          <p:cNvPr id="19459" name="Picture 6" descr="0014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20950"/>
            <a:ext cx="65532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113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4"/>
          <p:cNvSpPr txBox="1">
            <a:spLocks noChangeArrowheads="1"/>
          </p:cNvSpPr>
          <p:nvPr/>
        </p:nvSpPr>
        <p:spPr bwMode="auto">
          <a:xfrm>
            <a:off x="304800" y="1143000"/>
            <a:ext cx="85344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1638" indent="-4016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3. Name and number the substituents.</a:t>
            </a:r>
          </a:p>
        </p:txBody>
      </p:sp>
      <p:pic>
        <p:nvPicPr>
          <p:cNvPr id="20483" name="Picture 6" descr="0014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16438"/>
            <a:ext cx="7848600" cy="218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7"/>
          <p:cNvSpPr txBox="1">
            <a:spLocks noChangeArrowheads="1"/>
          </p:cNvSpPr>
          <p:nvPr/>
        </p:nvSpPr>
        <p:spPr bwMode="auto">
          <a:xfrm>
            <a:off x="381000" y="1600200"/>
            <a:ext cx="853440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 sz="2200">
                <a:latin typeface="Calibri" pitchFamily="34" charset="0"/>
              </a:rPr>
              <a:t>Name the substituents as alkyl groups.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 sz="2200">
                <a:latin typeface="Calibri" pitchFamily="34" charset="0"/>
              </a:rPr>
              <a:t>Every carbon belongs to either the longest chain or a substituent, not both.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 sz="2200">
                <a:latin typeface="Calibri" pitchFamily="34" charset="0"/>
              </a:rPr>
              <a:t>Each substituent needs its own number</a:t>
            </a:r>
          </a:p>
          <a:p>
            <a:pPr eaLnBrk="1" hangingPunct="1">
              <a:spcBef>
                <a:spcPct val="25000"/>
              </a:spcBef>
              <a:buFontTx/>
              <a:buChar char="•"/>
            </a:pPr>
            <a:r>
              <a:rPr lang="en-US" sz="2200">
                <a:latin typeface="Calibri" pitchFamily="34" charset="0"/>
              </a:rPr>
              <a:t>If two or more identical substituents are bonded to the longest chain, use prefixes to indicate how many: di- for two groups, tri- for three groups, tetra- for four groups, and so forth. </a:t>
            </a:r>
          </a:p>
        </p:txBody>
      </p:sp>
    </p:spTree>
    <p:extLst>
      <p:ext uri="{BB962C8B-B14F-4D97-AF65-F5344CB8AC3E}">
        <p14:creationId xmlns:p14="http://schemas.microsoft.com/office/powerpoint/2010/main" val="347921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05" t="16427" r="12405" b="50517"/>
          <a:stretch/>
        </p:blipFill>
        <p:spPr bwMode="auto">
          <a:xfrm>
            <a:off x="381000" y="304800"/>
            <a:ext cx="8397240" cy="2720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183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4"/>
          <p:cNvSpPr txBox="1">
            <a:spLocks noChangeArrowheads="1"/>
          </p:cNvSpPr>
          <p:nvPr/>
        </p:nvSpPr>
        <p:spPr bwMode="auto">
          <a:xfrm>
            <a:off x="0" y="381000"/>
            <a:ext cx="88392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01638" indent="-4016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4. Combine substituent names and numbers + parent and suffix.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304800" y="990600"/>
            <a:ext cx="8534400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9388" indent="-17938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2000">
                <a:latin typeface="Calibri" pitchFamily="34" charset="0"/>
              </a:rPr>
              <a:t>Precede the name of the parent by the names of the substituents.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2000">
                <a:latin typeface="Calibri" pitchFamily="34" charset="0"/>
              </a:rPr>
              <a:t>Alphabetize the names of the substituents, </a:t>
            </a:r>
            <a:r>
              <a:rPr lang="en-US" sz="2000">
                <a:solidFill>
                  <a:schemeClr val="accent2"/>
                </a:solidFill>
                <a:latin typeface="Calibri" pitchFamily="34" charset="0"/>
              </a:rPr>
              <a:t>ignoring all prefixes except iso</a:t>
            </a:r>
            <a:r>
              <a:rPr lang="en-US" sz="2000">
                <a:latin typeface="Calibri" pitchFamily="34" charset="0"/>
              </a:rPr>
              <a:t>, as in isopropyl and isobutyl.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2000">
                <a:latin typeface="Calibri" pitchFamily="34" charset="0"/>
              </a:rPr>
              <a:t>Precede the name of each substituent by the number that indicates its location.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sz="2000">
                <a:solidFill>
                  <a:srgbClr val="008000"/>
                </a:solidFill>
                <a:latin typeface="Calibri" pitchFamily="34" charset="0"/>
              </a:rPr>
              <a:t>Separate numbers by commas</a:t>
            </a:r>
            <a:r>
              <a:rPr lang="en-US" sz="2000">
                <a:latin typeface="Calibri" pitchFamily="34" charset="0"/>
              </a:rPr>
              <a:t> and </a:t>
            </a:r>
            <a:r>
              <a:rPr lang="en-US" sz="2000">
                <a:solidFill>
                  <a:srgbClr val="9900CC"/>
                </a:solidFill>
                <a:latin typeface="Calibri" pitchFamily="34" charset="0"/>
              </a:rPr>
              <a:t>separate numbers from letters by hyphens</a:t>
            </a:r>
            <a:r>
              <a:rPr lang="en-US" sz="2000">
                <a:latin typeface="Calibri" pitchFamily="34" charset="0"/>
              </a:rPr>
              <a:t>. </a:t>
            </a:r>
            <a:r>
              <a:rPr lang="en-US" sz="2000">
                <a:solidFill>
                  <a:srgbClr val="FF0000"/>
                </a:solidFill>
                <a:latin typeface="Calibri" pitchFamily="34" charset="0"/>
              </a:rPr>
              <a:t>The name of an alkane is a single word, with no spaces after hyphens and commas</a:t>
            </a:r>
            <a:r>
              <a:rPr lang="en-US" sz="2000">
                <a:latin typeface="Calibri" pitchFamily="34" charset="0"/>
              </a:rPr>
              <a:t>.</a:t>
            </a:r>
          </a:p>
        </p:txBody>
      </p:sp>
      <p:pic>
        <p:nvPicPr>
          <p:cNvPr id="21508" name="Picture 7" descr="001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962400"/>
            <a:ext cx="80772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53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609600"/>
          </a:xfrm>
        </p:spPr>
        <p:txBody>
          <a:bodyPr/>
          <a:lstStyle/>
          <a:p>
            <a:pPr eaLnBrk="1" hangingPunct="1"/>
            <a:r>
              <a:rPr lang="en-US" sz="3600" b="1" smtClean="0"/>
              <a:t>Branched Alkyl Groups</a:t>
            </a:r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graphicFrame>
        <p:nvGraphicFramePr>
          <p:cNvPr id="1024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1371600" y="990600"/>
          <a:ext cx="64008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CS ChemDraw Drawing" r:id="rId3" imgW="4062984" imgH="2580132" progId="ChemDraw.Document.6.0">
                  <p:embed/>
                </p:oleObj>
              </mc:Choice>
              <mc:Fallback>
                <p:oleObj name="CS ChemDraw Drawing" r:id="rId3" imgW="4062984" imgH="2580132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990600"/>
                        <a:ext cx="6400800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365125" y="5867400"/>
            <a:ext cx="8394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>
                <a:solidFill>
                  <a:srgbClr val="000000"/>
                </a:solidFill>
              </a:rPr>
              <a:t>  </a:t>
            </a:r>
            <a:r>
              <a:rPr lang="en-US" b="1">
                <a:solidFill>
                  <a:srgbClr val="000000"/>
                </a:solidFill>
              </a:rPr>
              <a:t>Can Name as Simple Alkane w/ “yl” Ending Replacing “ane”</a:t>
            </a: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99" t="13001" r="14749" b="6351"/>
          <a:stretch/>
        </p:blipFill>
        <p:spPr bwMode="auto">
          <a:xfrm>
            <a:off x="762000" y="152400"/>
            <a:ext cx="7528560" cy="6637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927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21" t="9112" r="15947" b="49221"/>
          <a:stretch/>
        </p:blipFill>
        <p:spPr bwMode="auto">
          <a:xfrm>
            <a:off x="990600" y="685799"/>
            <a:ext cx="7086600" cy="3429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41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6" t="25775" r="24019" b="14873"/>
          <a:stretch/>
        </p:blipFill>
        <p:spPr bwMode="auto">
          <a:xfrm>
            <a:off x="617220" y="525779"/>
            <a:ext cx="7757160" cy="4884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217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0" t="10096" r="33497" b="15737"/>
          <a:stretch/>
        </p:blipFill>
        <p:spPr bwMode="auto">
          <a:xfrm>
            <a:off x="1402080" y="220980"/>
            <a:ext cx="5585460" cy="610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3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11" t="17955" r="6840" b="15607"/>
          <a:stretch/>
        </p:blipFill>
        <p:spPr bwMode="auto">
          <a:xfrm>
            <a:off x="76200" y="685800"/>
            <a:ext cx="8992333" cy="490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031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3" t="18757" r="7871" b="19158"/>
          <a:stretch/>
        </p:blipFill>
        <p:spPr bwMode="auto">
          <a:xfrm>
            <a:off x="76200" y="990600"/>
            <a:ext cx="8915400" cy="459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99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5960" y="1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mtClean="0"/>
              <a:t>Cycloalkanes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1485900" y="1219200"/>
            <a:ext cx="6343650" cy="53340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General formula </a:t>
            </a:r>
            <a:r>
              <a:rPr lang="en-US" altLang="zh-CN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altLang="zh-CN" baseline="-2500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</a:t>
            </a:r>
            <a:r>
              <a:rPr lang="en-US" altLang="zh-CN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</a:t>
            </a:r>
            <a:r>
              <a:rPr lang="en-US" altLang="zh-CN" baseline="-2500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2n </a:t>
            </a:r>
            <a:endParaRPr lang="en-US" altLang="zh-CN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Five- and six-membered rings are the most common.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Structure and nomenclature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To name, prefix the name of the corresponding open-chain alkane with </a:t>
            </a:r>
            <a:r>
              <a:rPr lang="en-US" altLang="zh-CN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cyclo-</a:t>
            </a:r>
            <a:r>
              <a:rPr lang="en-US" altLang="zh-CN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  <a:r>
              <a:rPr lang="en-US" altLang="zh-CN" smtClean="0"/>
              <a:t> and name each substituent on the ring.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If there is only one substituent, no need to give it a number.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If there are two substituents, number from the substituent of lower alphabetical order.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altLang="zh-CN" smtClean="0"/>
              <a:t>If there are three or more substituents, number to give them the lowest set of numbers, and then list substituents in alphabetical order.</a:t>
            </a:r>
          </a:p>
        </p:txBody>
      </p:sp>
    </p:spTree>
    <p:extLst>
      <p:ext uri="{BB962C8B-B14F-4D97-AF65-F5344CB8AC3E}">
        <p14:creationId xmlns:p14="http://schemas.microsoft.com/office/powerpoint/2010/main" val="9933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3819" y="55563"/>
            <a:ext cx="7546181" cy="10874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000" dirty="0" smtClean="0"/>
              <a:t>Cycloalkanes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1"/>
          </p:nvPr>
        </p:nvSpPr>
        <p:spPr>
          <a:xfrm>
            <a:off x="1257300" y="1219200"/>
            <a:ext cx="6572250" cy="5334000"/>
          </a:xfrm>
        </p:spPr>
        <p:txBody>
          <a:bodyPr/>
          <a:lstStyle/>
          <a:p>
            <a:pPr eaLnBrk="1" hangingPunct="1"/>
            <a:r>
              <a:rPr lang="en-US" altLang="en-US" sz="2400" noProof="1" smtClean="0"/>
              <a:t>Commonly written as line-angle formulas</a:t>
            </a:r>
          </a:p>
          <a:p>
            <a:pPr lvl="1" eaLnBrk="1" hangingPunct="1"/>
            <a:r>
              <a:rPr lang="en-US" altLang="en-US" noProof="1" smtClean="0"/>
              <a:t>examples:</a:t>
            </a: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828800"/>
            <a:ext cx="4857750" cy="404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373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13" t="13444" r="10640" b="18556"/>
          <a:stretch/>
        </p:blipFill>
        <p:spPr bwMode="auto">
          <a:xfrm>
            <a:off x="152400" y="304800"/>
            <a:ext cx="8917757" cy="5596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767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6194" y="47626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en-US" smtClean="0"/>
              <a:t>A General System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1257300" y="1219200"/>
            <a:ext cx="6572250" cy="5334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prefix-infix-suffix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Prefix</a:t>
            </a:r>
            <a:r>
              <a:rPr lang="en-US" dirty="0" smtClean="0"/>
              <a:t> tells </a:t>
            </a:r>
            <a:r>
              <a:rPr lang="en-US" dirty="0" smtClean="0">
                <a:solidFill>
                  <a:srgbClr val="FF0000"/>
                </a:solidFill>
              </a:rPr>
              <a:t>what and where are the substituents</a:t>
            </a:r>
            <a:r>
              <a:rPr lang="en-US" dirty="0" smtClean="0"/>
              <a:t>. </a:t>
            </a:r>
            <a:endParaRPr lang="en-US" dirty="0" smtClean="0"/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Infix</a:t>
            </a:r>
            <a:r>
              <a:rPr lang="en-US" dirty="0" smtClean="0"/>
              <a:t> tells the nature of the carbon-carbon bonds.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Suffix</a:t>
            </a:r>
            <a:r>
              <a:rPr lang="en-US" dirty="0" smtClean="0"/>
              <a:t> tells the class of compound.</a:t>
            </a: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276601"/>
            <a:ext cx="3626644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3143250"/>
            <a:ext cx="3292079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57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7397" y="7938"/>
            <a:ext cx="7886700" cy="1325562"/>
          </a:xfrm>
        </p:spPr>
        <p:txBody>
          <a:bodyPr/>
          <a:lstStyle/>
          <a:p>
            <a:pPr eaLnBrk="1" hangingPunct="1"/>
            <a:r>
              <a:rPr lang="en-US" altLang="en-US" smtClean="0"/>
              <a:t>A general system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257300" y="1219200"/>
            <a:ext cx="6572250" cy="5334000"/>
          </a:xfrm>
        </p:spPr>
        <p:txBody>
          <a:bodyPr rtlCol="0">
            <a:normAutofit/>
          </a:bodyPr>
          <a:lstStyle/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   </a:t>
            </a:r>
            <a:r>
              <a:rPr lang="en-US" sz="2400" dirty="0" smtClean="0"/>
              <a:t>prop-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400" dirty="0" smtClean="0"/>
              <a:t> = propene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eth-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ol</a:t>
            </a:r>
            <a:r>
              <a:rPr lang="en-US" sz="2400" dirty="0" smtClean="0"/>
              <a:t> = ethanol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but-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one</a:t>
            </a:r>
            <a:r>
              <a:rPr lang="en-US" sz="2400" dirty="0" smtClean="0"/>
              <a:t> = butanone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but-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</a:t>
            </a:r>
            <a:r>
              <a:rPr lang="en-US" sz="2400" dirty="0" smtClean="0"/>
              <a:t> = butanal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pent-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oic acid</a:t>
            </a:r>
            <a:r>
              <a:rPr lang="en-US" sz="2400" dirty="0" smtClean="0"/>
              <a:t> = pentanoic acid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cyclohex-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ol</a:t>
            </a:r>
            <a:r>
              <a:rPr lang="en-US" sz="2400" dirty="0" smtClean="0"/>
              <a:t> = cyclohexanol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eth-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yn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US" sz="2400" dirty="0" smtClean="0"/>
              <a:t> = ethyne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/>
              <a:t>	eth-</a:t>
            </a:r>
            <a:r>
              <a:rPr lang="en-US" sz="2400" dirty="0" smtClean="0">
                <a:solidFill>
                  <a:srgbClr val="5C798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</a:t>
            </a:r>
            <a:r>
              <a:rPr lang="en-US" sz="2400" dirty="0" smtClean="0"/>
              <a:t>-</a:t>
            </a:r>
            <a:r>
              <a:rPr lang="en-US" sz="2400" dirty="0" smtClean="0">
                <a:solidFill>
                  <a:srgbClr val="FF505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amine</a:t>
            </a:r>
            <a:r>
              <a:rPr lang="en-US" sz="2400" dirty="0" smtClean="0"/>
              <a:t> = ethanamine</a:t>
            </a:r>
          </a:p>
        </p:txBody>
      </p:sp>
      <p:pic>
        <p:nvPicPr>
          <p:cNvPr id="1741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308100"/>
            <a:ext cx="1309688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29000"/>
            <a:ext cx="1028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64" y="4061460"/>
            <a:ext cx="8572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4442460"/>
            <a:ext cx="1314450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676400"/>
            <a:ext cx="13144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0"/>
            <a:ext cx="1085850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0" y="2716214"/>
            <a:ext cx="154305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1974850"/>
            <a:ext cx="8001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33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228600" y="121920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Cycloalkanes are named by using similar rules, but the prefix cyclo- immediately precedes the name of the parent.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04800" y="4297363"/>
            <a:ext cx="85344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1. Find the parent cycloalkane.</a:t>
            </a:r>
          </a:p>
        </p:txBody>
      </p:sp>
      <p:pic>
        <p:nvPicPr>
          <p:cNvPr id="22532" name="Picture 8" descr="001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254250"/>
            <a:ext cx="678180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9" descr="0017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876800"/>
            <a:ext cx="3962400" cy="129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353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4"/>
          <p:cNvSpPr txBox="1">
            <a:spLocks noChangeArrowheads="1"/>
          </p:cNvSpPr>
          <p:nvPr/>
        </p:nvSpPr>
        <p:spPr bwMode="auto">
          <a:xfrm>
            <a:off x="304800" y="68580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2575" indent="-282575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2. Name and number the substituents. </a:t>
            </a:r>
            <a:r>
              <a:rPr lang="en-US" sz="2200">
                <a:solidFill>
                  <a:srgbClr val="FF0000"/>
                </a:solidFill>
                <a:latin typeface="Calibri" pitchFamily="34" charset="0"/>
              </a:rPr>
              <a:t>No number is needed to indicate the location of a single substituent</a:t>
            </a:r>
            <a:r>
              <a:rPr lang="en-US" sz="2200">
                <a:latin typeface="Calibri" pitchFamily="34" charset="0"/>
              </a:rPr>
              <a:t>.</a:t>
            </a:r>
          </a:p>
        </p:txBody>
      </p:sp>
      <p:sp>
        <p:nvSpPr>
          <p:cNvPr id="23555" name="Text Box 6"/>
          <p:cNvSpPr txBox="1">
            <a:spLocks noChangeArrowheads="1"/>
          </p:cNvSpPr>
          <p:nvPr/>
        </p:nvSpPr>
        <p:spPr bwMode="auto">
          <a:xfrm>
            <a:off x="304800" y="3124200"/>
            <a:ext cx="8534400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For rings with more than one substituent, begin numbering at one substituent and proceed around the ring to give the </a:t>
            </a:r>
            <a:r>
              <a:rPr lang="en-US" sz="2200">
                <a:solidFill>
                  <a:schemeClr val="accent2"/>
                </a:solidFill>
                <a:latin typeface="Calibri" pitchFamily="34" charset="0"/>
              </a:rPr>
              <a:t>second substituent the lowest number</a:t>
            </a:r>
            <a:r>
              <a:rPr lang="en-US" sz="2200">
                <a:latin typeface="Calibri" pitchFamily="34" charset="0"/>
              </a:rPr>
              <a:t>.</a:t>
            </a:r>
          </a:p>
        </p:txBody>
      </p:sp>
      <p:pic>
        <p:nvPicPr>
          <p:cNvPr id="23556" name="Picture 8" descr="0017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676400"/>
            <a:ext cx="4648200" cy="113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0017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343400"/>
            <a:ext cx="61722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11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04800" y="762000"/>
            <a:ext cx="8534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latin typeface="Calibri" pitchFamily="34" charset="0"/>
              </a:rPr>
              <a:t>With two different substituents, number the ring to assign the lower number to the substituents alphabetically.</a:t>
            </a: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304800" y="5121275"/>
            <a:ext cx="8534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5000"/>
              </a:spcBef>
            </a:pPr>
            <a:r>
              <a:rPr lang="en-US" sz="2200">
                <a:solidFill>
                  <a:schemeClr val="accent2"/>
                </a:solidFill>
                <a:latin typeface="Calibri" pitchFamily="34" charset="0"/>
              </a:rPr>
              <a:t>In the case of an alkane composed of both a ring and a long chain. If the number of carbons in the ring is greater than or equal to the number of carbons in the longest chain, the compound is named as a cycloalkane.</a:t>
            </a:r>
          </a:p>
        </p:txBody>
      </p:sp>
      <p:pic>
        <p:nvPicPr>
          <p:cNvPr id="24580" name="Picture 8" descr="0018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76400"/>
            <a:ext cx="7010400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63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04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0" t="6178" r="3604"/>
          <a:stretch>
            <a:fillRect/>
          </a:stretch>
        </p:blipFill>
        <p:spPr bwMode="auto">
          <a:xfrm>
            <a:off x="381000" y="1219200"/>
            <a:ext cx="8458200" cy="444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16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04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6703" r="4688" b="2794"/>
          <a:stretch>
            <a:fillRect/>
          </a:stretch>
        </p:blipFill>
        <p:spPr bwMode="auto">
          <a:xfrm>
            <a:off x="1066800" y="990600"/>
            <a:ext cx="6934200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421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8" t="16207" r="11938" b="12034"/>
          <a:stretch/>
        </p:blipFill>
        <p:spPr bwMode="auto">
          <a:xfrm>
            <a:off x="457200" y="419099"/>
            <a:ext cx="8343900" cy="5905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44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8" t="17383" r="10126" b="25916"/>
          <a:stretch/>
        </p:blipFill>
        <p:spPr bwMode="auto">
          <a:xfrm>
            <a:off x="304800" y="461583"/>
            <a:ext cx="8686800" cy="4339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31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4776"/>
          </a:xfrm>
        </p:spPr>
        <p:txBody>
          <a:bodyPr lIns="457200" anchor="t">
            <a:spAutoFit/>
          </a:bodyPr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  <a:ea typeface="ヒラギノ角ゴ Pro W3" pitchFamily="127" charset="-128"/>
              </a:rPr>
              <a:t>Physical properties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6912" y="1327475"/>
            <a:ext cx="8777087" cy="4770537"/>
          </a:xfrm>
        </p:spPr>
        <p:txBody>
          <a:bodyPr/>
          <a:lstStyle/>
          <a:p>
            <a:pPr eaLnBrk="1" hangingPunct="1">
              <a:buClr>
                <a:schemeClr val="bg2"/>
              </a:buClr>
              <a:buSzTx/>
              <a:buFontTx/>
              <a:buNone/>
              <a:defRPr/>
            </a:pPr>
            <a:r>
              <a:rPr lang="en-US" sz="2000" dirty="0">
                <a:cs typeface="ＭＳ Ｐゴシック" charset="0"/>
              </a:rPr>
              <a:t>Alkanes are</a:t>
            </a:r>
          </a:p>
          <a:p>
            <a:pPr eaLnBrk="1" hangingPunct="1">
              <a:buFont typeface="Arial"/>
              <a:buChar char="•"/>
              <a:defRPr/>
            </a:pPr>
            <a:r>
              <a:rPr lang="en-US" sz="2000" dirty="0">
                <a:cs typeface="ＭＳ Ｐゴシック" charset="0"/>
              </a:rPr>
              <a:t>nonpolar.</a:t>
            </a:r>
          </a:p>
          <a:p>
            <a:pPr eaLnBrk="1" hangingPunct="1">
              <a:buFont typeface="Arial"/>
              <a:buChar char="•"/>
              <a:defRPr/>
            </a:pPr>
            <a:r>
              <a:rPr lang="en-US" sz="2000" dirty="0">
                <a:cs typeface="ＭＳ Ｐゴシック" charset="0"/>
              </a:rPr>
              <a:t>insoluble in water.</a:t>
            </a:r>
          </a:p>
          <a:p>
            <a:pPr eaLnBrk="1" hangingPunct="1">
              <a:buFont typeface="Arial"/>
              <a:buChar char="•"/>
              <a:defRPr/>
            </a:pPr>
            <a:r>
              <a:rPr lang="en-US" sz="2000" dirty="0">
                <a:cs typeface="ＭＳ Ｐゴシック" charset="0"/>
              </a:rPr>
              <a:t>less dense than water.</a:t>
            </a:r>
          </a:p>
          <a:p>
            <a:pPr eaLnBrk="1" hangingPunct="1">
              <a:buFont typeface="Arial"/>
              <a:buChar char="•"/>
              <a:defRPr/>
            </a:pPr>
            <a:r>
              <a:rPr lang="en-US" sz="2000" dirty="0">
                <a:cs typeface="ＭＳ Ｐゴシック" charset="0"/>
              </a:rPr>
              <a:t>flammable in air.</a:t>
            </a:r>
          </a:p>
          <a:p>
            <a:pPr eaLnBrk="1" hangingPunct="1">
              <a:buFont typeface="Arial"/>
              <a:buChar char="•"/>
              <a:defRPr/>
            </a:pPr>
            <a:r>
              <a:rPr lang="en-US" sz="2000" dirty="0">
                <a:cs typeface="ＭＳ Ｐゴシック" charset="0"/>
              </a:rPr>
              <a:t>found in crude oil</a:t>
            </a:r>
            <a:r>
              <a:rPr lang="en-US" sz="2000" dirty="0" smtClean="0">
                <a:cs typeface="ＭＳ Ｐゴシック" charset="0"/>
              </a:rPr>
              <a:t>.</a:t>
            </a:r>
          </a:p>
          <a:p>
            <a:pPr eaLnBrk="1" hangingPunct="1">
              <a:spcBef>
                <a:spcPct val="0"/>
              </a:spcBef>
              <a:buFont typeface="Arial"/>
              <a:buChar char="•"/>
              <a:tabLst>
                <a:tab pos="971550" algn="l"/>
              </a:tabLst>
            </a:pPr>
            <a:r>
              <a:rPr lang="en-US" sz="2000" dirty="0">
                <a:ea typeface="ＭＳ Ｐゴシック" pitchFamily="-84" charset="-128"/>
                <a:cs typeface="Times" pitchFamily="-84" charset="0"/>
              </a:rPr>
              <a:t>have the lowest melting and </a:t>
            </a:r>
            <a:endParaRPr lang="en-US" sz="2000" dirty="0" smtClean="0">
              <a:ea typeface="ＭＳ Ｐゴシック" pitchFamily="-84" charset="-128"/>
              <a:cs typeface="Times" pitchFamily="-84" charset="0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tabLst>
                <a:tab pos="971550" algn="l"/>
              </a:tabLst>
            </a:pPr>
            <a:r>
              <a:rPr lang="en-US" sz="2000" dirty="0" smtClean="0">
                <a:ea typeface="ＭＳ Ｐゴシック" pitchFamily="-84" charset="-128"/>
                <a:cs typeface="Times" pitchFamily="-84" charset="0"/>
              </a:rPr>
              <a:t>boiling </a:t>
            </a:r>
            <a:r>
              <a:rPr lang="en-US" sz="2000" dirty="0">
                <a:ea typeface="ＭＳ Ｐゴシック" pitchFamily="-84" charset="-128"/>
                <a:cs typeface="Times" pitchFamily="-84" charset="0"/>
              </a:rPr>
              <a:t>points of </a:t>
            </a:r>
            <a:r>
              <a:rPr lang="en-US" sz="1800" dirty="0" smtClean="0">
                <a:ea typeface="ＭＳ Ｐゴシック" pitchFamily="-84" charset="-128"/>
                <a:cs typeface="Times" pitchFamily="-84" charset="0"/>
              </a:rPr>
              <a:t>organic </a:t>
            </a:r>
            <a:r>
              <a:rPr lang="en-US" sz="1800" dirty="0">
                <a:ea typeface="ＭＳ Ｐゴシック" pitchFamily="-84" charset="-128"/>
                <a:cs typeface="Times" pitchFamily="-84" charset="0"/>
              </a:rPr>
              <a:t>compounds</a:t>
            </a:r>
            <a:r>
              <a:rPr lang="en-US" sz="2000" dirty="0" smtClean="0">
                <a:ea typeface="ＭＳ Ｐゴシック" pitchFamily="-84" charset="-128"/>
                <a:cs typeface="Times" pitchFamily="-84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None/>
              <a:tabLst>
                <a:tab pos="971550" algn="l"/>
              </a:tabLst>
            </a:pPr>
            <a:endParaRPr lang="en-US" sz="2000" dirty="0">
              <a:ea typeface="ＭＳ Ｐゴシック" pitchFamily="-84" charset="-128"/>
              <a:cs typeface="Times" pitchFamily="-84" charset="0"/>
            </a:endParaRPr>
          </a:p>
          <a:p>
            <a:pPr eaLnBrk="1" hangingPunct="1">
              <a:spcBef>
                <a:spcPct val="0"/>
              </a:spcBef>
              <a:buFont typeface="Arial"/>
              <a:buChar char="•"/>
              <a:tabLst>
                <a:tab pos="971550" algn="l"/>
              </a:tabLst>
            </a:pPr>
            <a:r>
              <a:rPr lang="en-US" sz="2000" dirty="0">
                <a:ea typeface="ＭＳ Ｐゴシック" pitchFamily="-84" charset="-128"/>
                <a:cs typeface="Times" pitchFamily="-84" charset="0"/>
              </a:rPr>
              <a:t>contain only the nonpolar bonds of C — C and </a:t>
            </a:r>
            <a:r>
              <a:rPr lang="en-US" sz="2000" dirty="0" smtClean="0">
                <a:ea typeface="ＭＳ Ｐゴシック" pitchFamily="-84" charset="-128"/>
                <a:cs typeface="Times" pitchFamily="-84" charset="0"/>
              </a:rPr>
              <a:t>C </a:t>
            </a:r>
            <a:r>
              <a:rPr lang="en-US" sz="2000" dirty="0">
                <a:ea typeface="ＭＳ Ｐゴシック" pitchFamily="-84" charset="-128"/>
                <a:cs typeface="Times" pitchFamily="-84" charset="0"/>
              </a:rPr>
              <a:t>— H.</a:t>
            </a:r>
          </a:p>
          <a:p>
            <a:pPr eaLnBrk="1" hangingPunct="1">
              <a:spcBef>
                <a:spcPct val="0"/>
              </a:spcBef>
              <a:buFont typeface="Arial"/>
              <a:buChar char="•"/>
              <a:tabLst>
                <a:tab pos="971550" algn="l"/>
              </a:tabLst>
            </a:pPr>
            <a:r>
              <a:rPr lang="en-US" sz="2000" dirty="0">
                <a:ea typeface="ＭＳ Ｐゴシック" pitchFamily="-84" charset="-128"/>
                <a:cs typeface="Times" pitchFamily="-84" charset="0"/>
              </a:rPr>
              <a:t>exhibit only weak dispersion forces in the solid and liquid states</a:t>
            </a:r>
            <a:r>
              <a:rPr lang="en-US" sz="2000" dirty="0" smtClean="0">
                <a:ea typeface="ＭＳ Ｐゴシック" pitchFamily="-84" charset="-128"/>
                <a:cs typeface="Times" pitchFamily="-84" charset="0"/>
              </a:rPr>
              <a:t>.</a:t>
            </a:r>
          </a:p>
          <a:p>
            <a:pPr eaLnBrk="1" hangingPunct="1">
              <a:spcBef>
                <a:spcPct val="0"/>
              </a:spcBef>
              <a:buFont typeface="Arial"/>
              <a:buChar char="•"/>
              <a:tabLst>
                <a:tab pos="971550" algn="l"/>
              </a:tabLst>
            </a:pPr>
            <a:endParaRPr lang="en-US" sz="2000" dirty="0">
              <a:ea typeface="ＭＳ Ｐゴシック" pitchFamily="-84" charset="-128"/>
              <a:cs typeface="Times" pitchFamily="-84" charset="0"/>
            </a:endParaRPr>
          </a:p>
          <a:p>
            <a:pPr marL="0" indent="0" eaLnBrk="1" hangingPunct="1">
              <a:buClr>
                <a:schemeClr val="bg2"/>
              </a:buClr>
              <a:buSzTx/>
              <a:buFont typeface="Wingdings" charset="0"/>
              <a:buNone/>
              <a:defRPr/>
            </a:pPr>
            <a:r>
              <a:rPr lang="en-US" sz="2000" dirty="0" smtClean="0">
                <a:cs typeface="ＭＳ Ｐゴシック" charset="0"/>
              </a:rPr>
              <a:t>If </a:t>
            </a:r>
            <a:r>
              <a:rPr lang="en-US" sz="2000" dirty="0">
                <a:cs typeface="ＭＳ Ｐゴシック" charset="0"/>
              </a:rPr>
              <a:t>there is an oil spill in the ocean, the alkanes in the crude oil do not mix with the water but float on top, forming a thin layer on the surface. </a:t>
            </a:r>
          </a:p>
        </p:txBody>
      </p:sp>
      <p:pic>
        <p:nvPicPr>
          <p:cNvPr id="2" name="Picture 1" descr="12_04_Figure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736" y="1419038"/>
            <a:ext cx="4219519" cy="283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3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3"/>
          <p:cNvSpPr txBox="1">
            <a:spLocks noChangeArrowheads="1"/>
          </p:cNvSpPr>
          <p:nvPr/>
        </p:nvSpPr>
        <p:spPr bwMode="auto">
          <a:xfrm>
            <a:off x="228600" y="685802"/>
            <a:ext cx="86868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4213" indent="-22701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</a:rPr>
              <a:t>aliphatic hydrocarbons having C—C and </a:t>
            </a:r>
            <a:r>
              <a:rPr lang="en-US" dirty="0" smtClean="0">
                <a:latin typeface="Calibri" pitchFamily="34" charset="0"/>
              </a:rPr>
              <a:t>C—H </a:t>
            </a:r>
            <a:r>
              <a:rPr lang="en-US" dirty="0" smtClean="0">
                <a:latin typeface="Calibri" pitchFamily="34" charset="0"/>
                <a:sym typeface="Symbol" pitchFamily="18" charset="2"/>
              </a:rPr>
              <a:t> bonds. </a:t>
            </a:r>
            <a:endParaRPr lang="en-US" dirty="0">
              <a:latin typeface="Calibri" pitchFamily="34" charset="0"/>
              <a:sym typeface="Symbol" pitchFamily="18" charset="2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Acyclic alkanes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molecular formula C</a:t>
            </a:r>
            <a:r>
              <a:rPr lang="en-US" baseline="-25000" dirty="0">
                <a:latin typeface="Calibri" pitchFamily="34" charset="0"/>
                <a:sym typeface="Symbol" pitchFamily="18" charset="2"/>
              </a:rPr>
              <a:t>n</a:t>
            </a:r>
            <a:r>
              <a:rPr lang="en-US" dirty="0">
                <a:latin typeface="Calibri" pitchFamily="34" charset="0"/>
                <a:sym typeface="Symbol" pitchFamily="18" charset="2"/>
              </a:rPr>
              <a:t>H</a:t>
            </a:r>
            <a:r>
              <a:rPr lang="en-US" baseline="-25000" dirty="0">
                <a:latin typeface="Calibri" pitchFamily="34" charset="0"/>
                <a:sym typeface="Symbol" pitchFamily="18" charset="2"/>
              </a:rPr>
              <a:t>2n+2</a:t>
            </a:r>
            <a:r>
              <a:rPr lang="en-US" dirty="0">
                <a:latin typeface="Calibri" pitchFamily="34" charset="0"/>
                <a:sym typeface="Symbol" pitchFamily="18" charset="2"/>
              </a:rPr>
              <a:t>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contain only linear and branched chains of carbon atoms.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solidFill>
                  <a:schemeClr val="accent2"/>
                </a:solidFill>
                <a:latin typeface="Calibri" pitchFamily="34" charset="0"/>
                <a:sym typeface="Symbol" pitchFamily="18" charset="2"/>
              </a:rPr>
              <a:t>Saturated hydrocarbons</a:t>
            </a:r>
            <a:r>
              <a:rPr lang="en-US" dirty="0">
                <a:latin typeface="Calibri" pitchFamily="34" charset="0"/>
                <a:sym typeface="Symbol" pitchFamily="18" charset="2"/>
              </a:rPr>
              <a:t> -- have the maximum number of hydrogen atoms per carbon.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Cycloalkanes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carbons joined in one or more rings. 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molecular formula C</a:t>
            </a:r>
            <a:r>
              <a:rPr lang="en-US" baseline="-25000" dirty="0">
                <a:latin typeface="Calibri" pitchFamily="34" charset="0"/>
                <a:sym typeface="Symbol" pitchFamily="18" charset="2"/>
              </a:rPr>
              <a:t>n</a:t>
            </a:r>
            <a:r>
              <a:rPr lang="en-US" dirty="0">
                <a:latin typeface="Calibri" pitchFamily="34" charset="0"/>
                <a:sym typeface="Symbol" pitchFamily="18" charset="2"/>
              </a:rPr>
              <a:t>H</a:t>
            </a:r>
            <a:r>
              <a:rPr lang="en-US" baseline="-25000" dirty="0">
                <a:latin typeface="Calibri" pitchFamily="34" charset="0"/>
                <a:sym typeface="Symbol" pitchFamily="18" charset="2"/>
              </a:rPr>
              <a:t>2n</a:t>
            </a:r>
            <a:endParaRPr lang="en-US" dirty="0">
              <a:latin typeface="Calibri" pitchFamily="34" charset="0"/>
              <a:sym typeface="Symbol" pitchFamily="18" charset="2"/>
            </a:endParaRPr>
          </a:p>
          <a:p>
            <a:pPr lvl="2" eaLnBrk="1" hangingPunct="1">
              <a:spcBef>
                <a:spcPct val="50000"/>
              </a:spcBef>
              <a:buFontTx/>
              <a:buChar char="•"/>
            </a:pPr>
            <a:r>
              <a:rPr lang="en-US" dirty="0">
                <a:latin typeface="Calibri" pitchFamily="34" charset="0"/>
                <a:sym typeface="Symbol" pitchFamily="18" charset="2"/>
              </a:rPr>
              <a:t>have two fewer H atoms than an acyclic alkane with the same number of carbons.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3810000" y="152400"/>
            <a:ext cx="16002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600">
                <a:latin typeface="Calibri" pitchFamily="34" charset="0"/>
              </a:rPr>
              <a:t>Alkanes</a:t>
            </a:r>
          </a:p>
        </p:txBody>
      </p:sp>
    </p:spTree>
    <p:extLst>
      <p:ext uri="{BB962C8B-B14F-4D97-AF65-F5344CB8AC3E}">
        <p14:creationId xmlns:p14="http://schemas.microsoft.com/office/powerpoint/2010/main" val="20774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>
            <a:spLocks noChangeArrowheads="1"/>
          </p:cNvSpPr>
          <p:nvPr/>
        </p:nvSpPr>
        <p:spPr bwMode="auto">
          <a:xfrm>
            <a:off x="304800" y="533402"/>
            <a:ext cx="8686800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3838" indent="-223838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100">
                <a:latin typeface="Calibri" pitchFamily="34" charset="0"/>
              </a:rPr>
              <a:t>All C atoms in an alkane are surrounded by four groups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100" i="1">
                <a:latin typeface="Calibri" pitchFamily="34" charset="0"/>
              </a:rPr>
              <a:t>sp</a:t>
            </a:r>
            <a:r>
              <a:rPr lang="en-US" sz="2100" baseline="30000">
                <a:latin typeface="Calibri" pitchFamily="34" charset="0"/>
              </a:rPr>
              <a:t>3</a:t>
            </a:r>
            <a:r>
              <a:rPr lang="en-US" sz="2100">
                <a:latin typeface="Calibri" pitchFamily="34" charset="0"/>
              </a:rPr>
              <a:t> hybridized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100">
                <a:latin typeface="Calibri" pitchFamily="34" charset="0"/>
              </a:rPr>
              <a:t>Tetrahedral (all bond angles are 109.5</a:t>
            </a:r>
            <a:r>
              <a:rPr lang="en-US" sz="2100" baseline="30000">
                <a:latin typeface="Calibri" pitchFamily="34" charset="0"/>
              </a:rPr>
              <a:t>0</a:t>
            </a:r>
            <a:r>
              <a:rPr lang="en-US" sz="2100">
                <a:latin typeface="Calibri" pitchFamily="34" charset="0"/>
              </a:rPr>
              <a:t>)</a:t>
            </a:r>
          </a:p>
        </p:txBody>
      </p:sp>
      <p:pic>
        <p:nvPicPr>
          <p:cNvPr id="4099" name="Picture 7" descr="0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2"/>
            <a:ext cx="79248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9" descr="0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953002"/>
            <a:ext cx="7391400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82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HA5Lec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A5Lect_template">
      <a:majorFont>
        <a:latin typeface="Arial"/>
        <a:ea typeface=""/>
        <a:cs typeface="Times New Roman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HA5Lec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5Lec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5Lec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1167</Words>
  <Application>Microsoft Office PowerPoint</Application>
  <PresentationFormat>On-screen Show (4:3)</PresentationFormat>
  <Paragraphs>122</Paragraphs>
  <Slides>46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0" baseType="lpstr">
      <vt:lpstr>Office Theme</vt:lpstr>
      <vt:lpstr>Default Design</vt:lpstr>
      <vt:lpstr>HA5Lect_template</vt:lpstr>
      <vt:lpstr>CS ChemDraw 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Physical properties</vt:lpstr>
      <vt:lpstr>PowerPoint Presentation</vt:lpstr>
      <vt:lpstr>PowerPoint Presentation</vt:lpstr>
      <vt:lpstr>Representing Alkanes</vt:lpstr>
      <vt:lpstr>PowerPoint Presentation</vt:lpstr>
      <vt:lpstr>Alkanes</vt:lpstr>
      <vt:lpstr>Constitutional Isomers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Branched Alkyl Groups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Cycloalkanes</vt:lpstr>
      <vt:lpstr>Cycloalkanes</vt:lpstr>
      <vt:lpstr>A General System</vt:lpstr>
      <vt:lpstr>A general system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20</cp:revision>
  <dcterms:created xsi:type="dcterms:W3CDTF">2024-04-21T19:30:03Z</dcterms:created>
  <dcterms:modified xsi:type="dcterms:W3CDTF">2024-04-28T18:41:40Z</dcterms:modified>
</cp:coreProperties>
</file>