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5.xml" ContentType="application/vnd.openxmlformats-officedocument.theme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9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theme/theme10.xml" ContentType="application/vnd.openxmlformats-officedocument.theme+xml"/>
  <Override PartName="/ppt/media/image8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678" r:id="rId3"/>
    <p:sldMasterId id="2147483690" r:id="rId4"/>
    <p:sldMasterId id="2147483702" r:id="rId5"/>
    <p:sldMasterId id="2147483714" r:id="rId6"/>
    <p:sldMasterId id="2147483726" r:id="rId7"/>
    <p:sldMasterId id="2147483738" r:id="rId8"/>
    <p:sldMasterId id="2147483750" r:id="rId9"/>
    <p:sldMasterId id="2147483756" r:id="rId10"/>
  </p:sldMasterIdLst>
  <p:sldIdLst>
    <p:sldId id="256" r:id="rId11"/>
    <p:sldId id="257" r:id="rId12"/>
    <p:sldId id="258" r:id="rId13"/>
    <p:sldId id="262" r:id="rId14"/>
    <p:sldId id="261" r:id="rId15"/>
    <p:sldId id="263" r:id="rId16"/>
    <p:sldId id="264" r:id="rId17"/>
    <p:sldId id="294" r:id="rId18"/>
    <p:sldId id="295" r:id="rId19"/>
    <p:sldId id="296" r:id="rId20"/>
    <p:sldId id="268" r:id="rId21"/>
    <p:sldId id="269" r:id="rId22"/>
    <p:sldId id="270" r:id="rId23"/>
    <p:sldId id="271" r:id="rId24"/>
    <p:sldId id="265" r:id="rId25"/>
    <p:sldId id="266" r:id="rId26"/>
    <p:sldId id="267" r:id="rId27"/>
    <p:sldId id="272" r:id="rId28"/>
    <p:sldId id="301" r:id="rId29"/>
    <p:sldId id="278" r:id="rId30"/>
    <p:sldId id="280" r:id="rId31"/>
    <p:sldId id="282" r:id="rId32"/>
    <p:sldId id="284" r:id="rId33"/>
    <p:sldId id="286" r:id="rId34"/>
    <p:sldId id="288" r:id="rId35"/>
    <p:sldId id="292" r:id="rId36"/>
    <p:sldId id="290" r:id="rId37"/>
    <p:sldId id="293" r:id="rId38"/>
    <p:sldId id="300" r:id="rId39"/>
    <p:sldId id="298" r:id="rId40"/>
    <p:sldId id="302" r:id="rId41"/>
    <p:sldId id="276" r:id="rId42"/>
    <p:sldId id="277" r:id="rId43"/>
    <p:sldId id="303" r:id="rId44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1" autoAdjust="0"/>
    <p:restoredTop sz="94660"/>
  </p:normalViewPr>
  <p:slideViewPr>
    <p:cSldViewPr>
      <p:cViewPr>
        <p:scale>
          <a:sx n="70" d="100"/>
          <a:sy n="70" d="100"/>
        </p:scale>
        <p:origin x="-1172" y="12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8"/>
            <a:ext cx="64008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DCABB8-F793-98D1-EEA8-67D5B8BEA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A7A45A7-5C65-C65C-BF06-1512A503B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724004C-B7D4-738B-C353-CB84C075C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2BB2619-63D7-0250-217F-4FA77A6F8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F59F342-E0B1-2450-CAE5-054BF049F5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351A114-B3D8-60E9-9723-A7F09DA02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1908E66-62D4-807C-F571-6D54B013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24D59BC-5829-C265-CA50-5A27D74DC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764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C2F9C6-9A1D-9B77-520A-A86AC87E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A4174F8-71C7-FEF1-08D1-4AED0750C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92B6E0F-7FC7-50E9-B225-4DE7BDB69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F3E6A8-86C6-2A93-08EE-84DF7C79D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50987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0CD2B56-6026-822E-1720-047AE78D0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9A3F7FE-DEC3-0F59-EA11-1A8A95BB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EF312B1-1913-674A-E6F2-8B483ED16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6790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6BF42A-9493-2F81-54C3-DD8E9D92C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5E60EB8-D370-2647-9F92-9A6B09919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4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D6D4944-2D48-37E5-237E-35C430F6E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6850D5D-BA7D-7A5B-70DD-3898FDD21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583D94B-5295-1FD0-CE86-EFD42BAF1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00BECF2-E512-405D-3047-01888F056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9276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BB186A-6D9A-CFCC-08C9-3EFA810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99A09F1-2580-5DB7-4F2F-EF9C585780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4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13F2C61-BB2B-15BD-DBB1-86FDF0FD4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ECCB7EA-5417-8DA2-2AC0-ADE4BC455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E36A11-AAB0-F740-99F8-20DADFD2A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1033BBF-140F-255A-E0DA-3194515D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97604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C139C7-C389-CAF8-FE49-FF7B7D90C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DDD4419-3E63-36B3-5818-183F28505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20CEE4-C031-AA5C-26CB-A44111F29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A17CC06-C1D9-0EA4-9744-D36883A9B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4AD7C4F-5E20-094D-D395-E2D1B0CC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646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9758A8B-3491-E587-4D22-FC2CED1CA3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4ED163B-D197-FA22-F0AD-79CF663C9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01D633-FDD1-DFBA-E311-8FB61DEA3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9E090BD-C533-65A9-B138-84131A0CB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BD9DC7-A6CB-5127-E558-B45737503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08557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C35B10-6D9F-C3B4-D18D-D94E24728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D4653B-34EC-DA3E-3E6A-D5E9350FB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7F9253-C501-C708-708B-DA8E9AAE1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D2CEB58-6B46-BA68-5D68-014DBED5E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11ED72B-1781-F845-4D42-393F8311A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226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CE9C22-50E7-83C3-7792-7C9A019DC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2AB9B25-4FA4-B70F-1591-EA00D0ED8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D16066E-C2B1-594C-67FB-9199A8995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3B5D950-E6CE-BB8D-8157-0CF0EBB79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DB45CAA-1952-D1C6-188B-E535CBF69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29401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3CF554-B0CD-87CD-98E6-6F9E6460C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5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A089D55-384B-97BB-9E42-D69706175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7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EF00B7-7E0D-F739-3F10-F998F1BE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F006009-73A7-BE1C-5088-673BB8222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A046250-79A8-8031-B1EC-72800DFE6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87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00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751756-773A-F375-F8AB-B23A396D2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9F71172-9029-BB7C-249C-FBC9F921CE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FFBF84-5274-0BE3-54C4-4012098F0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61F178B-3541-58D1-29D9-9FEF7C50F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00AB21D-01EF-1284-28EB-9D5690EC6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6E2648F-535A-4F53-3E9B-C1E686FDD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63091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DCABB8-F793-98D1-EEA8-67D5B8BEA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A7A45A7-5C65-C65C-BF06-1512A503B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724004C-B7D4-738B-C353-CB84C075C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2BB2619-63D7-0250-217F-4FA77A6F8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F59F342-E0B1-2450-CAE5-054BF049F5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351A114-B3D8-60E9-9723-A7F09DA02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1908E66-62D4-807C-F571-6D54B013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24D59BC-5829-C265-CA50-5A27D74DC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4648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C2F9C6-9A1D-9B77-520A-A86AC87E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A4174F8-71C7-FEF1-08D1-4AED0750C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92B6E0F-7FC7-50E9-B225-4DE7BDB69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F3E6A8-86C6-2A93-08EE-84DF7C79D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447681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0CD2B56-6026-822E-1720-047AE78D0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9A3F7FE-DEC3-0F59-EA11-1A8A95BB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EF312B1-1913-674A-E6F2-8B483ED16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687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6BF42A-9493-2F81-54C3-DD8E9D92C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5E60EB8-D370-2647-9F92-9A6B09919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3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D6D4944-2D48-37E5-237E-35C430F6E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6850D5D-BA7D-7A5B-70DD-3898FDD21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583D94B-5295-1FD0-CE86-EFD42BAF1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00BECF2-E512-405D-3047-01888F056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813040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BB186A-6D9A-CFCC-08C9-3EFA810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99A09F1-2580-5DB7-4F2F-EF9C585780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3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13F2C61-BB2B-15BD-DBB1-86FDF0FD4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ECCB7EA-5417-8DA2-2AC0-ADE4BC455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E36A11-AAB0-F740-99F8-20DADFD2A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1033BBF-140F-255A-E0DA-3194515D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8652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C139C7-C389-CAF8-FE49-FF7B7D90C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DDD4419-3E63-36B3-5818-183F28505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20CEE4-C031-AA5C-26CB-A44111F29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A17CC06-C1D9-0EA4-9744-D36883A9B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4AD7C4F-5E20-094D-D395-E2D1B0CC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337995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9758A8B-3491-E587-4D22-FC2CED1CA3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4ED163B-D197-FA22-F0AD-79CF663C9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01D633-FDD1-DFBA-E311-8FB61DEA3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9E090BD-C533-65A9-B138-84131A0CB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BD9DC7-A6CB-5127-E558-B45737503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3607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C35B10-6D9F-C3B4-D18D-D94E24728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D4653B-34EC-DA3E-3E6A-D5E9350FB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7F9253-C501-C708-708B-DA8E9AAE1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D2CEB58-6B46-BA68-5D68-014DBED5E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11ED72B-1781-F845-4D42-393F8311A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09587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CE9C22-50E7-83C3-7792-7C9A019DC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2AB9B25-4FA4-B70F-1591-EA00D0ED8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D16066E-C2B1-594C-67FB-9199A8995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3B5D950-E6CE-BB8D-8157-0CF0EBB79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DB45CAA-1952-D1C6-188B-E535CBF69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23867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7316" y="2333370"/>
            <a:ext cx="297307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33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40606" y="2753423"/>
            <a:ext cx="184277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33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3CF554-B0CD-87CD-98E6-6F9E6460C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4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A089D55-384B-97BB-9E42-D69706175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6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EF00B7-7E0D-F739-3F10-F998F1BE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F006009-73A7-BE1C-5088-673BB8222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A046250-79A8-8031-B1EC-72800DFE6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093226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751756-773A-F375-F8AB-B23A396D2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9F71172-9029-BB7C-249C-FBC9F921CE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FFBF84-5274-0BE3-54C4-4012098F0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61F178B-3541-58D1-29D9-9FEF7C50F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00AB21D-01EF-1284-28EB-9D5690EC6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6E2648F-535A-4F53-3E9B-C1E686FDD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2701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DCABB8-F793-98D1-EEA8-67D5B8BEA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A7A45A7-5C65-C65C-BF06-1512A503B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724004C-B7D4-738B-C353-CB84C075C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2BB2619-63D7-0250-217F-4FA77A6F8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F59F342-E0B1-2450-CAE5-054BF049F5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351A114-B3D8-60E9-9723-A7F09DA02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1908E66-62D4-807C-F571-6D54B013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24D59BC-5829-C265-CA50-5A27D74DC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4008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C2F9C6-9A1D-9B77-520A-A86AC87E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A4174F8-71C7-FEF1-08D1-4AED0750C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92B6E0F-7FC7-50E9-B225-4DE7BDB69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F3E6A8-86C6-2A93-08EE-84DF7C79D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996546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0CD2B56-6026-822E-1720-047AE78D0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9A3F7FE-DEC3-0F59-EA11-1A8A95BB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EF312B1-1913-674A-E6F2-8B483ED16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90189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6BF42A-9493-2F81-54C3-DD8E9D92C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5E60EB8-D370-2647-9F92-9A6B09919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3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D6D4944-2D48-37E5-237E-35C430F6E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6850D5D-BA7D-7A5B-70DD-3898FDD21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583D94B-5295-1FD0-CE86-EFD42BAF1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00BECF2-E512-405D-3047-01888F056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931613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BB186A-6D9A-CFCC-08C9-3EFA810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99A09F1-2580-5DB7-4F2F-EF9C585780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3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13F2C61-BB2B-15BD-DBB1-86FDF0FD4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ECCB7EA-5417-8DA2-2AC0-ADE4BC455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E36A11-AAB0-F740-99F8-20DADFD2A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1033BBF-140F-255A-E0DA-3194515D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9291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C139C7-C389-CAF8-FE49-FF7B7D90C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DDD4419-3E63-36B3-5818-183F28505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20CEE4-C031-AA5C-26CB-A44111F29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A17CC06-C1D9-0EA4-9744-D36883A9B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4AD7C4F-5E20-094D-D395-E2D1B0CC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079504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9758A8B-3491-E587-4D22-FC2CED1CA3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4ED163B-D197-FA22-F0AD-79CF663C9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01D633-FDD1-DFBA-E311-8FB61DEA3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9E090BD-C533-65A9-B138-84131A0CB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BD9DC7-A6CB-5127-E558-B45737503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0633696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C35B10-6D9F-C3B4-D18D-D94E24728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D4653B-34EC-DA3E-3E6A-D5E9350FB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7F9253-C501-C708-708B-DA8E9AAE1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D2CEB58-6B46-BA68-5D68-014DBED5E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11ED72B-1781-F845-4D42-393F8311A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1172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CE9C22-50E7-83C3-7792-7C9A019DC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2AB9B25-4FA4-B70F-1591-EA00D0ED8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D16066E-C2B1-594C-67FB-9199A8995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3B5D950-E6CE-BB8D-8157-0CF0EBB79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DB45CAA-1952-D1C6-188B-E535CBF69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40279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3CF554-B0CD-87CD-98E6-6F9E6460C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33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A089D55-384B-97BB-9E42-D69706175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58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EF00B7-7E0D-F739-3F10-F998F1BE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F006009-73A7-BE1C-5088-673BB8222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A046250-79A8-8031-B1EC-72800DFE6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40064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751756-773A-F375-F8AB-B23A396D2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9F71172-9029-BB7C-249C-FBC9F921CE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FFBF84-5274-0BE3-54C4-4012098F0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61F178B-3541-58D1-29D9-9FEF7C50F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00AB21D-01EF-1284-28EB-9D5690EC6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6E2648F-535A-4F53-3E9B-C1E686FDD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35224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DCABB8-F793-98D1-EEA8-67D5B8BEA8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A7A45A7-5C65-C65C-BF06-1512A503B9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724004C-B7D4-738B-C353-CB84C075CB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72BB2619-63D7-0250-217F-4FA77A6F86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3F59F342-E0B1-2450-CAE5-054BF049F5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2351A114-B3D8-60E9-9723-A7F09DA02C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01908E66-62D4-807C-F571-6D54B0138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824D59BC-5829-C265-CA50-5A27D74DC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03148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8C2F9C6-9A1D-9B77-520A-A86AC87E94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4A4174F8-71C7-FEF1-08D1-4AED0750C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92B6E0F-7FC7-50E9-B225-4DE7BDB69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8BF3E6A8-86C6-2A93-08EE-84DF7C79D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8187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80CD2B56-6026-822E-1720-047AE78D0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89A3F7FE-DEC3-0F59-EA11-1A8A95BB3A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CEF312B1-1913-674A-E6F2-8B483ED16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3597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06BF42A-9493-2F81-54C3-DD8E9D92C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75E60EB8-D370-2647-9F92-9A6B099194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20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5D6D4944-2D48-37E5-237E-35C430F6E2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76850D5D-BA7D-7A5B-70DD-3898FDD216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E583D94B-5295-1FD0-CE86-EFD42BAF17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B00BECF2-E512-405D-3047-01888F056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47464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BB186A-6D9A-CFCC-08C9-3EFA810E8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399A09F1-2580-5DB7-4F2F-EF9C585780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20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13F2C61-BB2B-15BD-DBB1-86FDF0FD41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6ECCB7EA-5417-8DA2-2AC0-ADE4BC4558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B9E36A11-AAB0-F740-99F8-20DADFD2A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01033BBF-140F-255A-E0DA-3194515DD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953312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DC139C7-C389-CAF8-FE49-FF7B7D90C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0DDD4419-3E63-36B3-5818-183F28505D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4820CEE4-C031-AA5C-26CB-A44111F299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EA17CC06-C1D9-0EA4-9744-D36883A9B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14AD7C4F-5E20-094D-D395-E2D1B0CC7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10148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99758A8B-3491-E587-4D22-FC2CED1CA3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4ED163B-D197-FA22-F0AD-79CF663C9B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8C01D633-FDD1-DFBA-E311-8FB61DEA32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09E090BD-C533-65A9-B138-84131A0CB3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EBD9DC7-A6CB-5127-E558-B45737503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37551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7B367B-BDDD-AA86-ACB7-4D2CC8DC8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FA71B01-151C-915B-945F-0A0258251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36F055-202E-FC58-2788-9034DB9F4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ABAD2C-C697-0E3A-B8E7-4AFECEA15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D057B6-0C0E-FAB5-E08B-3A592A5AE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59257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4981A7-15C9-FB58-D4F7-E3A8B927B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18BAD4-B3A9-1CEE-A973-D5886335B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B36609-A9AF-6F05-64D7-38AA42BE9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BDB6EE-7F8C-99DC-D86D-A51E5307C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78BA20-1D7D-2C5C-A29C-09F2A3636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333745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70983-063A-22A6-DB88-041C3D4A3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21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C33D3BC-6E17-377A-7A11-56D2899BF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46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4282F5A-C305-2EE8-870F-4E7ECB85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DAA5CD-6036-0F69-C69F-D4CF4E912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E8CF9A-5482-B173-92E0-A313D59B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003721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F55987-0D5B-3DCD-A20A-57539C37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EB5C9D-3669-ABAE-4F1B-2AE4F54365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92FD448-88D3-AA4B-6E53-5373126C0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F56C77E-473B-3D67-82BF-02F15F995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CDBE79-A4A9-1A8B-DB34-06D37D113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B33FAD-1371-0824-F5C5-AAD451D6A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953728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BB08C9-E345-7874-03DE-99D5566EF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CE9B474-F8D3-5C06-606B-4F399E95E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A1DEB45-9C77-F5F6-76CD-21628FCBF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6D65529-A33F-43C8-53D3-C2DFF13A84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158776C-2600-C0B1-A67B-A6912CFB77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315D9-4F28-D784-03D9-81B28114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BBC9AAC-CDAF-A96B-C9CA-86A824E14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A131DE0-BB1F-0648-253E-357293177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46343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DD9A0F-68EC-5869-3218-CA3E2F65D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B02085D-12D0-0825-E6F0-E8699BC61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C2AE1B0-2140-8AF0-EF23-E3A678247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B66CCFC-C3B6-3E7D-67AA-4947EC4D2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255107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D79CE8A-4B00-A2F4-EF33-062C4663F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785A6DB-D30B-D5E1-5F3F-805B733B0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F702FD9-8003-3429-0DE2-197A03EC2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57115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7B4E50-8D63-10A3-901A-B0915F43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FA7EF7-F488-7A03-6548-07D22861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508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6CE2854-29AE-5E91-90E7-E4BCA86A25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74A9B6C-BB82-8602-8E05-2AEB7D30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99BF0D9-3BB2-379A-C013-DD503DE0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11C0106-327B-732B-2E6E-6C3CAE58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70612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784C8B-7CE1-9D20-CDE6-69644EE42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0C1CC2D-6C92-3A9D-A08E-CEBCB7A9A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508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7FFBE0A-9561-F635-4668-C2C7F917E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F1142C-FE8D-DF83-81F7-5B786A02F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ADC2F6D-FF6B-8C5F-9BEE-52FA852E5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F5DE700-55BE-E467-551D-94F65073A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9353043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A12C54-E779-6EA5-7440-EF4134EAB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EDE44D-4D13-D4E1-0DF3-B5055ACC4F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06D779-BC2F-98D0-AF9C-37D0B1540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BA0CEB-9C3F-E40E-46FB-6AC52529C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0656A6-18E0-E931-1E6F-24D5079E6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6886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C35B10-6D9F-C3B4-D18D-D94E247286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25D4653B-34EC-DA3E-3E6A-D5E9350FB3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07F9253-C501-C708-708B-DA8E9AAE19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9D2CEB58-6B46-BA68-5D68-014DBED5E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A11ED72B-1781-F845-4D42-393F8311A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42907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6F3C644-49F3-553E-221B-F348DCD2D3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6BE13DA-162A-8185-DB49-A519F51848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16FE4D-BCD1-ABDA-F36E-A088FD390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EF63BB4-85BE-D0A3-D425-C6231A6AE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5212EE-873C-08A2-0D1D-0CA7030F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22780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7B367B-BDDD-AA86-ACB7-4D2CC8DC8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FA71B01-151C-915B-945F-0A0258251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36F055-202E-FC58-2788-9034DB9F4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ABAD2C-C697-0E3A-B8E7-4AFECEA15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D057B6-0C0E-FAB5-E08B-3A592A5AE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445412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4981A7-15C9-FB58-D4F7-E3A8B927B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18BAD4-B3A9-1CEE-A973-D5886335B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B36609-A9AF-6F05-64D7-38AA42BE9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BDB6EE-7F8C-99DC-D86D-A51E5307C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78BA20-1D7D-2C5C-A29C-09F2A3636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950896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70983-063A-22A6-DB88-041C3D4A3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0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C33D3BC-6E17-377A-7A11-56D2899BF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3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4282F5A-C305-2EE8-870F-4E7ECB85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DAA5CD-6036-0F69-C69F-D4CF4E912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E8CF9A-5482-B173-92E0-A313D59B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220039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F55987-0D5B-3DCD-A20A-57539C37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EB5C9D-3669-ABAE-4F1B-2AE4F54365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92FD448-88D3-AA4B-6E53-5373126C0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F56C77E-473B-3D67-82BF-02F15F995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CDBE79-A4A9-1A8B-DB34-06D37D113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B33FAD-1371-0824-F5C5-AAD451D6A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1833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BB08C9-E345-7874-03DE-99D5566EF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9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CE9B474-F8D3-5C06-606B-4F399E95E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A1DEB45-9C77-F5F6-76CD-21628FCBF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6D65529-A33F-43C8-53D3-C2DFF13A84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158776C-2600-C0B1-A67B-A6912CFB77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315D9-4F28-D784-03D9-81B28114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BBC9AAC-CDAF-A96B-C9CA-86A824E14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A131DE0-BB1F-0648-253E-357293177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710308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DD9A0F-68EC-5869-3218-CA3E2F65D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B02085D-12D0-0825-E6F0-E8699BC61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C2AE1B0-2140-8AF0-EF23-E3A678247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B66CCFC-C3B6-3E7D-67AA-4947EC4D2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0487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D79CE8A-4B00-A2F4-EF33-062C4663F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785A6DB-D30B-D5E1-5F3F-805B733B0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F702FD9-8003-3429-0DE2-197A03EC2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208903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7B4E50-8D63-10A3-901A-B0915F43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FA7EF7-F488-7A03-6548-07D22861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94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6CE2854-29AE-5E91-90E7-E4BCA86A25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74A9B6C-BB82-8602-8E05-2AEB7D30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99BF0D9-3BB2-379A-C013-DD503DE0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11C0106-327B-732B-2E6E-6C3CAE58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69800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784C8B-7CE1-9D20-CDE6-69644EE42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0C1CC2D-6C92-3A9D-A08E-CEBCB7A9A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94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7FFBE0A-9561-F635-4668-C2C7F917E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F1142C-FE8D-DF83-81F7-5B786A02F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ADC2F6D-FF6B-8C5F-9BEE-52FA852E5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F5DE700-55BE-E467-551D-94F65073A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7553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5CE9C22-50E7-83C3-7792-7C9A019DC2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C2AB9B25-4FA4-B70F-1591-EA00D0ED8E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D16066E-C2B1-594C-67FB-9199A89958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3B5D950-E6CE-BB8D-8157-0CF0EBB79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DB45CAA-1952-D1C6-188B-E535CBF69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90286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A12C54-E779-6EA5-7440-EF4134EAB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EDE44D-4D13-D4E1-0DF3-B5055ACC4F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06D779-BC2F-98D0-AF9C-37D0B1540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BA0CEB-9C3F-E40E-46FB-6AC52529C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0656A6-18E0-E931-1E6F-24D5079E6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75788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6F3C644-49F3-553E-221B-F348DCD2D3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6BE13DA-162A-8185-DB49-A519F51848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16FE4D-BCD1-ABDA-F36E-A088FD390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EF63BB4-85BE-D0A3-D425-C6231A6AE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5212EE-873C-08A2-0D1D-0CA7030F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184580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47B367B-BDDD-AA86-ACB7-4D2CC8DC88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FA71B01-151C-915B-945F-0A02582513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736F055-202E-FC58-2788-9034DB9F4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4ABAD2C-C697-0E3A-B8E7-4AFECEA15E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CD057B6-0C0E-FAB5-E08B-3A592A5AE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40868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4981A7-15C9-FB58-D4F7-E3A8B927B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B18BAD4-B3A9-1CEE-A973-D5886335BD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AB36609-A9AF-6F05-64D7-38AA42BE9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CBDB6EE-7F8C-99DC-D86D-A51E5307C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878BA20-1D7D-2C5C-A29C-09F2A36367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28648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70983-063A-22A6-DB88-041C3D4A3C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C33D3BC-6E17-377A-7A11-56D2899BF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4282F5A-C305-2EE8-870F-4E7ECB85A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9DAA5CD-6036-0F69-C69F-D4CF4E9126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0E8CF9A-5482-B173-92E0-A313D59B1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963960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F55987-0D5B-3DCD-A20A-57539C37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4EB5C9D-3669-ABAE-4F1B-2AE4F54365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92FD448-88D3-AA4B-6E53-5373126C06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DF56C77E-473B-3D67-82BF-02F15F995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7CDBE79-A4A9-1A8B-DB34-06D37D113D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6B33FAD-1371-0824-F5C5-AAD451D6AA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357348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BB08C9-E345-7874-03DE-99D5566EFF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CE9B474-F8D3-5C06-606B-4F399E95ED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A1DEB45-9C77-F5F6-76CD-21628FCBF2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6D65529-A33F-43C8-53D3-C2DFF13A84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9158776C-2600-C0B1-A67B-A6912CFB77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08A315D9-4F28-D784-03D9-81B28114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BBC9AAC-CDAF-A96B-C9CA-86A824E144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3A131DE0-BB1F-0648-253E-357293177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67508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ADD9A0F-68EC-5869-3218-CA3E2F65D1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DB02085D-12D0-0825-E6F0-E8699BC618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C2AE1B0-2140-8AF0-EF23-E3A678247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CB66CCFC-C3B6-3E7D-67AA-4947EC4D2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384234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BD79CE8A-4B00-A2F4-EF33-062C4663F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9785A6DB-D30B-D5E1-5F3F-805B733B0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6F702FD9-8003-3429-0DE2-197A03EC2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26128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67B4E50-8D63-10A3-901A-B0915F438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FA7EF7-F488-7A03-6548-07D2286123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E6CE2854-29AE-5E91-90E7-E4BCA86A25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874A9B6C-BB82-8602-8E05-2AEB7D305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99BF0D9-3BB2-379A-C013-DD503DE00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11C0106-327B-732B-2E6E-6C3CAE58C3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357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43CF554-B0CD-87CD-98E6-6F9E6460C4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857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A089D55-384B-97BB-9E42-D69706175F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582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4EF00B7-7E0D-F739-3F10-F998F1BEA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F006009-73A7-BE1C-5088-673BB8222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A046250-79A8-8031-B1EC-72800DFE6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475078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784C8B-7CE1-9D20-CDE6-69644EE42C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90C1CC2D-6C92-3A9D-A08E-CEBCB7A9A0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C7FFBE0A-9561-F635-4668-C2C7F917E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CF1142C-FE8D-DF83-81F7-5B786A02F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ADC2F6D-FF6B-8C5F-9BEE-52FA852E5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F5DE700-55BE-E467-551D-94F65073A1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242239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A12C54-E779-6EA5-7440-EF4134EAB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C4EDE44D-4D13-D4E1-0DF3-B5055ACC4FB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906D779-BC2F-98D0-AF9C-37D0B1540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BA0CEB-9C3F-E40E-46FB-6AC52529C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160656A6-18E0-E931-1E6F-24D5079E6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0447797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56F3C644-49F3-553E-221B-F348DCD2D30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46BE13DA-162A-8185-DB49-A519F518488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D16FE4D-BCD1-ABDA-F36E-A088FD390E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EF63BB4-85BE-D0A3-D425-C6231A6AE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4E5212EE-873C-08A2-0D1D-0CA7030F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329250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8"/>
            <a:ext cx="64008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43043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00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0181597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7316" y="2333370"/>
            <a:ext cx="297307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33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40606" y="2753423"/>
            <a:ext cx="184277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33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49156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305817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15461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8"/>
            <a:ext cx="640080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932793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0000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5186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F751756-773A-F375-F8AB-B23A396D25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39F71172-9029-BB7C-249C-FBC9F921CE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B8FFBF84-5274-0BE3-54C4-4012098F06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461F178B-3541-58D1-29D9-9FEF7C50F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D00AB21D-01EF-1284-28EB-9D5690EC6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6E2648F-535A-4F53-3E9B-C1E686FDD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717899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07316" y="2333370"/>
            <a:ext cx="297307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33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840606" y="2753423"/>
            <a:ext cx="184277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0033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7717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29177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677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0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theme" Target="../theme/theme10.xml"/><Relationship Id="rId5" Type="http://schemas.openxmlformats.org/officeDocument/2006/relationships/slideLayout" Target="../slideLayouts/slideLayout92.xml"/><Relationship Id="rId4" Type="http://schemas.openxmlformats.org/officeDocument/2006/relationships/slideLayout" Target="../slideLayouts/slideLayout9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3" Type="http://schemas.openxmlformats.org/officeDocument/2006/relationships/slideLayout" Target="../slideLayouts/slideLayout52.xml"/><Relationship Id="rId7" Type="http://schemas.openxmlformats.org/officeDocument/2006/relationships/slideLayout" Target="../slideLayouts/slideLayout56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5" Type="http://schemas.openxmlformats.org/officeDocument/2006/relationships/slideLayout" Target="../slideLayouts/slideLayout54.xml"/><Relationship Id="rId10" Type="http://schemas.openxmlformats.org/officeDocument/2006/relationships/slideLayout" Target="../slideLayouts/slideLayout59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5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3200400" cy="6858000"/>
          </a:xfrm>
          <a:custGeom>
            <a:avLst/>
            <a:gdLst/>
            <a:ahLst/>
            <a:cxnLst/>
            <a:rect l="l" t="t" r="r" b="b"/>
            <a:pathLst>
              <a:path w="3200400" h="6858000">
                <a:moveTo>
                  <a:pt x="3200400" y="0"/>
                </a:moveTo>
                <a:lnTo>
                  <a:pt x="762000" y="0"/>
                </a:lnTo>
                <a:lnTo>
                  <a:pt x="457200" y="0"/>
                </a:lnTo>
                <a:lnTo>
                  <a:pt x="0" y="0"/>
                </a:lnTo>
                <a:lnTo>
                  <a:pt x="0" y="6858000"/>
                </a:lnTo>
                <a:lnTo>
                  <a:pt x="762000" y="6858000"/>
                </a:lnTo>
                <a:lnTo>
                  <a:pt x="762000" y="1167384"/>
                </a:lnTo>
                <a:lnTo>
                  <a:pt x="762000" y="1057783"/>
                </a:lnTo>
                <a:lnTo>
                  <a:pt x="768934" y="1002982"/>
                </a:lnTo>
                <a:lnTo>
                  <a:pt x="784225" y="948182"/>
                </a:lnTo>
                <a:lnTo>
                  <a:pt x="811212" y="892848"/>
                </a:lnTo>
                <a:lnTo>
                  <a:pt x="847725" y="843407"/>
                </a:lnTo>
                <a:lnTo>
                  <a:pt x="896340" y="804672"/>
                </a:lnTo>
                <a:lnTo>
                  <a:pt x="946150" y="776605"/>
                </a:lnTo>
                <a:lnTo>
                  <a:pt x="1019175" y="762381"/>
                </a:lnTo>
                <a:lnTo>
                  <a:pt x="1060450" y="765556"/>
                </a:lnTo>
                <a:lnTo>
                  <a:pt x="3200400" y="762381"/>
                </a:lnTo>
                <a:lnTo>
                  <a:pt x="3200400" y="0"/>
                </a:lnTo>
                <a:close/>
              </a:path>
            </a:pathLst>
          </a:custGeom>
          <a:solidFill>
            <a:srgbClr val="99CC9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28600" y="1981199"/>
            <a:ext cx="7391400" cy="318770"/>
          </a:xfrm>
          <a:custGeom>
            <a:avLst/>
            <a:gdLst/>
            <a:ahLst/>
            <a:cxnLst/>
            <a:rect l="l" t="t" r="r" b="b"/>
            <a:pathLst>
              <a:path w="7391400" h="318769">
                <a:moveTo>
                  <a:pt x="7391400" y="0"/>
                </a:moveTo>
                <a:lnTo>
                  <a:pt x="393192" y="0"/>
                </a:lnTo>
                <a:lnTo>
                  <a:pt x="381000" y="0"/>
                </a:lnTo>
                <a:lnTo>
                  <a:pt x="196596" y="0"/>
                </a:lnTo>
                <a:lnTo>
                  <a:pt x="144322" y="5689"/>
                </a:lnTo>
                <a:lnTo>
                  <a:pt x="97370" y="21742"/>
                </a:lnTo>
                <a:lnTo>
                  <a:pt x="57581" y="46634"/>
                </a:lnTo>
                <a:lnTo>
                  <a:pt x="26835" y="78854"/>
                </a:lnTo>
                <a:lnTo>
                  <a:pt x="7010" y="116903"/>
                </a:lnTo>
                <a:lnTo>
                  <a:pt x="0" y="159258"/>
                </a:lnTo>
                <a:lnTo>
                  <a:pt x="7010" y="201625"/>
                </a:lnTo>
                <a:lnTo>
                  <a:pt x="26835" y="239674"/>
                </a:lnTo>
                <a:lnTo>
                  <a:pt x="57581" y="271894"/>
                </a:lnTo>
                <a:lnTo>
                  <a:pt x="97370" y="296786"/>
                </a:lnTo>
                <a:lnTo>
                  <a:pt x="144322" y="312839"/>
                </a:lnTo>
                <a:lnTo>
                  <a:pt x="196596" y="318516"/>
                </a:lnTo>
                <a:lnTo>
                  <a:pt x="393192" y="318516"/>
                </a:lnTo>
                <a:lnTo>
                  <a:pt x="393192" y="316992"/>
                </a:lnTo>
                <a:lnTo>
                  <a:pt x="7391400" y="316992"/>
                </a:lnTo>
                <a:lnTo>
                  <a:pt x="739140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67942" y="726185"/>
            <a:ext cx="700811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96694" y="2453022"/>
            <a:ext cx="367665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00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8059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059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4/27/2024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8059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3200400" cy="6858000"/>
          </a:xfrm>
          <a:custGeom>
            <a:avLst/>
            <a:gdLst/>
            <a:ahLst/>
            <a:cxnLst/>
            <a:rect l="l" t="t" r="r" b="b"/>
            <a:pathLst>
              <a:path w="3200400" h="6858000">
                <a:moveTo>
                  <a:pt x="3200400" y="0"/>
                </a:moveTo>
                <a:lnTo>
                  <a:pt x="762000" y="0"/>
                </a:lnTo>
                <a:lnTo>
                  <a:pt x="457200" y="0"/>
                </a:lnTo>
                <a:lnTo>
                  <a:pt x="0" y="0"/>
                </a:lnTo>
                <a:lnTo>
                  <a:pt x="0" y="6858000"/>
                </a:lnTo>
                <a:lnTo>
                  <a:pt x="762000" y="6858000"/>
                </a:lnTo>
                <a:lnTo>
                  <a:pt x="762000" y="1167384"/>
                </a:lnTo>
                <a:lnTo>
                  <a:pt x="762000" y="1057783"/>
                </a:lnTo>
                <a:lnTo>
                  <a:pt x="768934" y="1002982"/>
                </a:lnTo>
                <a:lnTo>
                  <a:pt x="784225" y="948182"/>
                </a:lnTo>
                <a:lnTo>
                  <a:pt x="811212" y="892848"/>
                </a:lnTo>
                <a:lnTo>
                  <a:pt x="847725" y="843407"/>
                </a:lnTo>
                <a:lnTo>
                  <a:pt x="896340" y="804672"/>
                </a:lnTo>
                <a:lnTo>
                  <a:pt x="946150" y="776605"/>
                </a:lnTo>
                <a:lnTo>
                  <a:pt x="1019175" y="762381"/>
                </a:lnTo>
                <a:lnTo>
                  <a:pt x="1060450" y="765556"/>
                </a:lnTo>
                <a:lnTo>
                  <a:pt x="3200400" y="762381"/>
                </a:lnTo>
                <a:lnTo>
                  <a:pt x="3200400" y="0"/>
                </a:lnTo>
                <a:close/>
              </a:path>
            </a:pathLst>
          </a:custGeom>
          <a:solidFill>
            <a:srgbClr val="99CC9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228600" y="1981199"/>
            <a:ext cx="7391400" cy="318770"/>
          </a:xfrm>
          <a:custGeom>
            <a:avLst/>
            <a:gdLst/>
            <a:ahLst/>
            <a:cxnLst/>
            <a:rect l="l" t="t" r="r" b="b"/>
            <a:pathLst>
              <a:path w="7391400" h="318769">
                <a:moveTo>
                  <a:pt x="7391400" y="0"/>
                </a:moveTo>
                <a:lnTo>
                  <a:pt x="393192" y="0"/>
                </a:lnTo>
                <a:lnTo>
                  <a:pt x="381000" y="0"/>
                </a:lnTo>
                <a:lnTo>
                  <a:pt x="196596" y="0"/>
                </a:lnTo>
                <a:lnTo>
                  <a:pt x="144322" y="5689"/>
                </a:lnTo>
                <a:lnTo>
                  <a:pt x="97370" y="21742"/>
                </a:lnTo>
                <a:lnTo>
                  <a:pt x="57581" y="46634"/>
                </a:lnTo>
                <a:lnTo>
                  <a:pt x="26835" y="78854"/>
                </a:lnTo>
                <a:lnTo>
                  <a:pt x="7010" y="116903"/>
                </a:lnTo>
                <a:lnTo>
                  <a:pt x="0" y="159258"/>
                </a:lnTo>
                <a:lnTo>
                  <a:pt x="7010" y="201625"/>
                </a:lnTo>
                <a:lnTo>
                  <a:pt x="26835" y="239674"/>
                </a:lnTo>
                <a:lnTo>
                  <a:pt x="57581" y="271894"/>
                </a:lnTo>
                <a:lnTo>
                  <a:pt x="97370" y="296786"/>
                </a:lnTo>
                <a:lnTo>
                  <a:pt x="144322" y="312839"/>
                </a:lnTo>
                <a:lnTo>
                  <a:pt x="196596" y="318516"/>
                </a:lnTo>
                <a:lnTo>
                  <a:pt x="393192" y="318516"/>
                </a:lnTo>
                <a:lnTo>
                  <a:pt x="393192" y="316992"/>
                </a:lnTo>
                <a:lnTo>
                  <a:pt x="7391400" y="316992"/>
                </a:lnTo>
                <a:lnTo>
                  <a:pt x="739140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67942" y="726185"/>
            <a:ext cx="700811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96694" y="2453022"/>
            <a:ext cx="367665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00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8059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059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8059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457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6D84E0F-7551-687F-2802-1FC9D088A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61B95DA-B53A-A7E2-98B9-30981EC6A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2FFCA39-A11D-035A-CCBD-85D2D089E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602398A-1BE8-5933-6AB0-300ED1904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6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8967E45-F253-CC08-6DEF-DC5CD083C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6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28926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6D84E0F-7551-687F-2802-1FC9D088A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61B95DA-B53A-A7E2-98B9-30981EC6A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2FFCA39-A11D-035A-CCBD-85D2D089E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602398A-1BE8-5933-6AB0-300ED1904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6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8967E45-F253-CC08-6DEF-DC5CD083C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6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1516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6D84E0F-7551-687F-2802-1FC9D088A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61B95DA-B53A-A7E2-98B9-30981EC6A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2FFCA39-A11D-035A-CCBD-85D2D089E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602398A-1BE8-5933-6AB0-300ED1904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5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8967E45-F253-CC08-6DEF-DC5CD083C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5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4878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6D84E0F-7551-687F-2802-1FC9D088A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E61B95DA-B53A-A7E2-98B9-30981EC6A7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2FFCA39-A11D-035A-CCBD-85D2D089EE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83819-34CF-374F-9CBB-543084E66965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602398A-1BE8-5933-6AB0-300ED1904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45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8967E45-F253-CC08-6DEF-DC5CD083C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45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68635-4761-0D49-B982-B464E22483BF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70430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59770A5-BCFB-0B7E-1E9C-223427E10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D74B3D7-2B6A-A8D1-9843-AAE3B8BEA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ED5560-2A96-A081-864A-EEFEAAE0D8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3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623E3BE-05F1-8C12-C928-969E5D5738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3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C81790-54A3-6E53-8CE1-C53FBF7BC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3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863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59770A5-BCFB-0B7E-1E9C-223427E10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D74B3D7-2B6A-A8D1-9843-AAE3B8BEA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ED5560-2A96-A081-864A-EEFEAAE0D8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41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623E3BE-05F1-8C12-C928-969E5D5738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419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C81790-54A3-6E53-8CE1-C53FBF7BC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419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6048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E59770A5-BCFB-0B7E-1E9C-223427E10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5D74B3D7-2B6A-A8D1-9843-AAE3B8BEAA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1ED5560-2A96-A081-864A-EEFEAAE0D8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1D16B9-44D6-1A41-B8AB-EB4C09EE82AE}" type="datetimeFigureOut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623E3BE-05F1-8C12-C928-969E5D57388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0C81790-54A3-6E53-8CE1-C53FBF7BCE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B28E7F-B01B-A841-8006-6A2B733B3A3D}" type="slidenum">
              <a:rPr lang="x-none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x-none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287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3200400" cy="6858000"/>
          </a:xfrm>
          <a:custGeom>
            <a:avLst/>
            <a:gdLst/>
            <a:ahLst/>
            <a:cxnLst/>
            <a:rect l="l" t="t" r="r" b="b"/>
            <a:pathLst>
              <a:path w="3200400" h="6858000">
                <a:moveTo>
                  <a:pt x="3200400" y="0"/>
                </a:moveTo>
                <a:lnTo>
                  <a:pt x="762000" y="0"/>
                </a:lnTo>
                <a:lnTo>
                  <a:pt x="457200" y="0"/>
                </a:lnTo>
                <a:lnTo>
                  <a:pt x="0" y="0"/>
                </a:lnTo>
                <a:lnTo>
                  <a:pt x="0" y="6858000"/>
                </a:lnTo>
                <a:lnTo>
                  <a:pt x="762000" y="6858000"/>
                </a:lnTo>
                <a:lnTo>
                  <a:pt x="762000" y="1167384"/>
                </a:lnTo>
                <a:lnTo>
                  <a:pt x="762000" y="1057783"/>
                </a:lnTo>
                <a:lnTo>
                  <a:pt x="768934" y="1002982"/>
                </a:lnTo>
                <a:lnTo>
                  <a:pt x="784225" y="948182"/>
                </a:lnTo>
                <a:lnTo>
                  <a:pt x="811212" y="892848"/>
                </a:lnTo>
                <a:lnTo>
                  <a:pt x="847725" y="843407"/>
                </a:lnTo>
                <a:lnTo>
                  <a:pt x="896340" y="804672"/>
                </a:lnTo>
                <a:lnTo>
                  <a:pt x="946150" y="776605"/>
                </a:lnTo>
                <a:lnTo>
                  <a:pt x="1019175" y="762381"/>
                </a:lnTo>
                <a:lnTo>
                  <a:pt x="1060450" y="765556"/>
                </a:lnTo>
                <a:lnTo>
                  <a:pt x="3200400" y="762381"/>
                </a:lnTo>
                <a:lnTo>
                  <a:pt x="3200400" y="0"/>
                </a:lnTo>
                <a:close/>
              </a:path>
            </a:pathLst>
          </a:custGeom>
          <a:solidFill>
            <a:srgbClr val="99CC99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228600" y="1981199"/>
            <a:ext cx="7391400" cy="318770"/>
          </a:xfrm>
          <a:custGeom>
            <a:avLst/>
            <a:gdLst/>
            <a:ahLst/>
            <a:cxnLst/>
            <a:rect l="l" t="t" r="r" b="b"/>
            <a:pathLst>
              <a:path w="7391400" h="318769">
                <a:moveTo>
                  <a:pt x="7391400" y="0"/>
                </a:moveTo>
                <a:lnTo>
                  <a:pt x="393192" y="0"/>
                </a:lnTo>
                <a:lnTo>
                  <a:pt x="381000" y="0"/>
                </a:lnTo>
                <a:lnTo>
                  <a:pt x="196596" y="0"/>
                </a:lnTo>
                <a:lnTo>
                  <a:pt x="144322" y="5689"/>
                </a:lnTo>
                <a:lnTo>
                  <a:pt x="97370" y="21742"/>
                </a:lnTo>
                <a:lnTo>
                  <a:pt x="57581" y="46634"/>
                </a:lnTo>
                <a:lnTo>
                  <a:pt x="26835" y="78854"/>
                </a:lnTo>
                <a:lnTo>
                  <a:pt x="7010" y="116903"/>
                </a:lnTo>
                <a:lnTo>
                  <a:pt x="0" y="159258"/>
                </a:lnTo>
                <a:lnTo>
                  <a:pt x="7010" y="201625"/>
                </a:lnTo>
                <a:lnTo>
                  <a:pt x="26835" y="239674"/>
                </a:lnTo>
                <a:lnTo>
                  <a:pt x="57581" y="271894"/>
                </a:lnTo>
                <a:lnTo>
                  <a:pt x="97370" y="296786"/>
                </a:lnTo>
                <a:lnTo>
                  <a:pt x="144322" y="312839"/>
                </a:lnTo>
                <a:lnTo>
                  <a:pt x="196596" y="318516"/>
                </a:lnTo>
                <a:lnTo>
                  <a:pt x="393192" y="318516"/>
                </a:lnTo>
                <a:lnTo>
                  <a:pt x="393192" y="316992"/>
                </a:lnTo>
                <a:lnTo>
                  <a:pt x="7391400" y="316992"/>
                </a:lnTo>
                <a:lnTo>
                  <a:pt x="7391400" y="0"/>
                </a:lnTo>
                <a:close/>
              </a:path>
            </a:pathLst>
          </a:custGeom>
          <a:solidFill>
            <a:srgbClr val="003366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67942" y="726185"/>
            <a:ext cx="7008114" cy="574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1" i="0">
                <a:solidFill>
                  <a:srgbClr val="0066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96694" y="2453022"/>
            <a:ext cx="3676650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0" i="0">
                <a:solidFill>
                  <a:srgbClr val="000066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8059"/>
            <a:ext cx="292608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8059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4/27/2024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8059"/>
            <a:ext cx="21031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274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1.xml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8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89" y="2507557"/>
            <a:ext cx="7477125" cy="1736373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 marR="5080" algn="ctr">
              <a:lnSpc>
                <a:spcPts val="4320"/>
              </a:lnSpc>
              <a:spcBef>
                <a:spcPts val="640"/>
              </a:spcBef>
            </a:pPr>
            <a:r>
              <a:rPr sz="4000" spc="-5" dirty="0"/>
              <a:t>Lecture</a:t>
            </a:r>
            <a:r>
              <a:rPr sz="4000" spc="5" dirty="0"/>
              <a:t> </a:t>
            </a:r>
            <a:r>
              <a:rPr lang="en-US" sz="4000" spc="-5" dirty="0" smtClean="0"/>
              <a:t>2</a:t>
            </a:r>
            <a:r>
              <a:rPr sz="4000" spc="-20" dirty="0" smtClean="0"/>
              <a:t> </a:t>
            </a:r>
            <a:r>
              <a:rPr sz="4000" spc="-5" dirty="0"/>
              <a:t>Medical</a:t>
            </a:r>
            <a:r>
              <a:rPr sz="4000" spc="10" dirty="0"/>
              <a:t> </a:t>
            </a:r>
            <a:r>
              <a:rPr sz="4000" spc="-5" dirty="0" smtClean="0"/>
              <a:t>Terminology</a:t>
            </a:r>
            <a:r>
              <a:rPr lang="en-US" sz="4000" spc="-5" dirty="0" smtClean="0"/>
              <a:t/>
            </a:r>
            <a:br>
              <a:rPr lang="en-US" sz="4000" spc="-5" dirty="0" smtClean="0"/>
            </a:br>
            <a:r>
              <a:rPr lang="en-US" sz="2800" spc="-5" dirty="0" err="1" smtClean="0"/>
              <a:t>Dr.Zainab</a:t>
            </a:r>
            <a:r>
              <a:rPr lang="en-US" sz="2800" spc="-5" dirty="0" smtClean="0"/>
              <a:t> Ali </a:t>
            </a:r>
            <a:r>
              <a:rPr lang="en-US" sz="2800" spc="-5" dirty="0" err="1" smtClean="0"/>
              <a:t>hussein</a:t>
            </a:r>
            <a:r>
              <a:rPr lang="en-US" sz="2800" spc="-5" dirty="0"/>
              <a:t/>
            </a:r>
            <a:br>
              <a:rPr lang="en-US" sz="2800" spc="-5" dirty="0"/>
            </a:br>
            <a:r>
              <a:rPr lang="en-US" sz="2800" spc="-5" dirty="0"/>
              <a:t>MBCHB , </a:t>
            </a:r>
            <a:r>
              <a:rPr lang="en-US" sz="2800" spc="-5" dirty="0" smtClean="0"/>
              <a:t>F.I.C.M.S Path</a:t>
            </a:r>
            <a:endParaRPr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376" y="-76199"/>
            <a:ext cx="9317776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2667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88" y="1213300"/>
            <a:ext cx="57023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Megal/o</a:t>
            </a:r>
            <a:r>
              <a:rPr spc="-10" dirty="0"/>
              <a:t> </a:t>
            </a:r>
            <a:r>
              <a:rPr dirty="0"/>
              <a:t>=</a:t>
            </a:r>
            <a:r>
              <a:rPr spc="-10" dirty="0"/>
              <a:t> </a:t>
            </a:r>
            <a:r>
              <a:rPr spc="-5" dirty="0"/>
              <a:t>Enlarged,</a:t>
            </a:r>
            <a:r>
              <a:rPr spc="-30" dirty="0"/>
              <a:t> </a:t>
            </a:r>
            <a:r>
              <a:rPr dirty="0"/>
              <a:t>Large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4" y="2301102"/>
            <a:ext cx="7468870" cy="2674449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4965" indent="-342900" algn="just">
              <a:lnSpc>
                <a:spcPct val="100000"/>
              </a:lnSpc>
              <a:spcBef>
                <a:spcPts val="434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5600" algn="l"/>
              </a:tabLst>
            </a:pPr>
            <a:r>
              <a:rPr sz="2800" spc="5" dirty="0">
                <a:solidFill>
                  <a:srgbClr val="FF3399"/>
                </a:solidFill>
                <a:latin typeface="Tahoma"/>
                <a:cs typeface="Tahoma"/>
              </a:rPr>
              <a:t>-megaly</a:t>
            </a:r>
            <a:r>
              <a:rPr sz="2800" spc="-80" dirty="0">
                <a:solidFill>
                  <a:srgbClr val="FF3399"/>
                </a:solidFill>
                <a:latin typeface="Tahoma"/>
                <a:cs typeface="Tahoma"/>
              </a:rPr>
              <a:t> </a:t>
            </a: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r>
              <a:rPr sz="2800" spc="1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10" dirty="0">
                <a:solidFill>
                  <a:srgbClr val="003366"/>
                </a:solidFill>
                <a:latin typeface="Tahoma"/>
                <a:cs typeface="Tahoma"/>
              </a:rPr>
              <a:t>Suffix</a:t>
            </a:r>
            <a:r>
              <a:rPr sz="2800" spc="-12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55" dirty="0">
                <a:solidFill>
                  <a:srgbClr val="003366"/>
                </a:solidFill>
                <a:latin typeface="Tahoma"/>
                <a:cs typeface="Tahoma"/>
              </a:rPr>
              <a:t>for</a:t>
            </a:r>
            <a:r>
              <a:rPr sz="28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003366"/>
                </a:solidFill>
                <a:latin typeface="Tahoma"/>
                <a:cs typeface="Tahoma"/>
              </a:rPr>
              <a:t>“enlarged”</a:t>
            </a:r>
            <a:endParaRPr sz="2800" dirty="0">
              <a:latin typeface="Tahoma"/>
              <a:cs typeface="Tahoma"/>
            </a:endParaRPr>
          </a:p>
          <a:p>
            <a:pPr marL="354965" indent="-342900" algn="just">
              <a:lnSpc>
                <a:spcPct val="100000"/>
              </a:lnSpc>
              <a:spcBef>
                <a:spcPts val="335"/>
              </a:spcBef>
              <a:buSzPct val="75000"/>
              <a:buFont typeface="Wingdings"/>
              <a:buChar char=""/>
              <a:tabLst>
                <a:tab pos="355600" algn="l"/>
              </a:tabLst>
            </a:pPr>
            <a:r>
              <a:rPr sz="2800" spc="-35" dirty="0">
                <a:solidFill>
                  <a:srgbClr val="003366"/>
                </a:solidFill>
                <a:latin typeface="Tahoma"/>
                <a:cs typeface="Tahoma"/>
              </a:rPr>
              <a:t>Acr/o/megaly: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5" dirty="0">
                <a:solidFill>
                  <a:srgbClr val="003366"/>
                </a:solidFill>
                <a:latin typeface="Tahoma"/>
                <a:cs typeface="Tahoma"/>
              </a:rPr>
              <a:t>Enlargement</a:t>
            </a:r>
            <a:r>
              <a:rPr sz="28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3366"/>
                </a:solidFill>
                <a:latin typeface="Tahoma"/>
                <a:cs typeface="Tahoma"/>
              </a:rPr>
              <a:t>extremities</a:t>
            </a:r>
            <a:endParaRPr sz="2800" dirty="0">
              <a:latin typeface="Tahoma"/>
              <a:cs typeface="Tahoma"/>
            </a:endParaRPr>
          </a:p>
          <a:p>
            <a:pPr marL="354965" marR="80645" indent="-342900" algn="just">
              <a:lnSpc>
                <a:spcPts val="3020"/>
              </a:lnSpc>
              <a:spcBef>
                <a:spcPts val="720"/>
              </a:spcBef>
              <a:buSzPct val="75000"/>
              <a:buFont typeface="Wingdings"/>
              <a:buChar char=""/>
              <a:tabLst>
                <a:tab pos="355600" algn="l"/>
              </a:tabLst>
            </a:pPr>
            <a:r>
              <a:rPr sz="2800" spc="40" dirty="0">
                <a:solidFill>
                  <a:srgbClr val="003366"/>
                </a:solidFill>
                <a:latin typeface="Tahoma"/>
                <a:cs typeface="Tahoma"/>
              </a:rPr>
              <a:t>Acromegalic </a:t>
            </a:r>
            <a:r>
              <a:rPr sz="2800" spc="35" dirty="0">
                <a:solidFill>
                  <a:srgbClr val="003366"/>
                </a:solidFill>
                <a:latin typeface="Tahoma"/>
                <a:cs typeface="Tahoma"/>
              </a:rPr>
              <a:t>Gigantism </a:t>
            </a: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= </a:t>
            </a:r>
            <a:r>
              <a:rPr sz="2800" spc="185" dirty="0">
                <a:solidFill>
                  <a:srgbClr val="003366"/>
                </a:solidFill>
                <a:latin typeface="Tahoma"/>
                <a:cs typeface="Tahoma"/>
              </a:rPr>
              <a:t>A </a:t>
            </a:r>
            <a:r>
              <a:rPr sz="2800" spc="35" dirty="0">
                <a:solidFill>
                  <a:srgbClr val="003366"/>
                </a:solidFill>
                <a:latin typeface="Tahoma"/>
                <a:cs typeface="Tahoma"/>
              </a:rPr>
              <a:t>specific </a:t>
            </a:r>
            <a:r>
              <a:rPr sz="2800" spc="10" dirty="0">
                <a:solidFill>
                  <a:srgbClr val="003366"/>
                </a:solidFill>
                <a:latin typeface="Tahoma"/>
                <a:cs typeface="Tahoma"/>
              </a:rPr>
              <a:t>disorder </a:t>
            </a:r>
            <a:r>
              <a:rPr sz="2800" spc="-86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15" dirty="0">
                <a:solidFill>
                  <a:srgbClr val="003366"/>
                </a:solidFill>
                <a:latin typeface="Tahoma"/>
                <a:cs typeface="Tahoma"/>
              </a:rPr>
              <a:t>body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65" dirty="0">
                <a:solidFill>
                  <a:srgbClr val="003366"/>
                </a:solidFill>
                <a:latin typeface="Tahoma"/>
                <a:cs typeface="Tahoma"/>
              </a:rPr>
              <a:t>with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5" dirty="0">
                <a:solidFill>
                  <a:srgbClr val="003366"/>
                </a:solidFill>
                <a:latin typeface="Tahoma"/>
                <a:cs typeface="Tahoma"/>
              </a:rPr>
              <a:t>enlargement</a:t>
            </a:r>
            <a:r>
              <a:rPr sz="2800" spc="-8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003366"/>
                </a:solidFill>
                <a:latin typeface="Tahoma"/>
                <a:cs typeface="Tahoma"/>
              </a:rPr>
              <a:t>bones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 </a:t>
            </a:r>
            <a:r>
              <a:rPr sz="2800" spc="-86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5" dirty="0">
                <a:solidFill>
                  <a:srgbClr val="003366"/>
                </a:solidFill>
                <a:latin typeface="Tahoma"/>
                <a:cs typeface="Tahoma"/>
              </a:rPr>
              <a:t>hands,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feet,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5" dirty="0">
                <a:solidFill>
                  <a:srgbClr val="003366"/>
                </a:solidFill>
                <a:latin typeface="Tahoma"/>
                <a:cs typeface="Tahoma"/>
              </a:rPr>
              <a:t>and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0" dirty="0">
                <a:solidFill>
                  <a:srgbClr val="003366"/>
                </a:solidFill>
                <a:latin typeface="Tahoma"/>
                <a:cs typeface="Tahoma"/>
              </a:rPr>
              <a:t>head.</a:t>
            </a:r>
            <a:endParaRPr sz="2800" dirty="0">
              <a:latin typeface="Tahoma"/>
              <a:cs typeface="Tahoma"/>
            </a:endParaRPr>
          </a:p>
          <a:p>
            <a:pPr marL="12065" marR="1181100" algn="just">
              <a:lnSpc>
                <a:spcPts val="3020"/>
              </a:lnSpc>
              <a:spcBef>
                <a:spcPts val="690"/>
              </a:spcBef>
              <a:buClr>
                <a:srgbClr val="003366"/>
              </a:buClr>
              <a:buSzPct val="75000"/>
              <a:tabLst>
                <a:tab pos="355600" algn="l"/>
              </a:tabLst>
            </a:pP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87" y="1213300"/>
            <a:ext cx="34937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Dermat/o</a:t>
            </a:r>
            <a:r>
              <a:rPr spc="-65" dirty="0"/>
              <a:t> </a:t>
            </a:r>
            <a:r>
              <a:rPr dirty="0"/>
              <a:t>=</a:t>
            </a:r>
            <a:r>
              <a:rPr spc="-40" dirty="0"/>
              <a:t> </a:t>
            </a:r>
            <a:r>
              <a:rPr dirty="0"/>
              <a:t>Skin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6" y="2301136"/>
            <a:ext cx="7351395" cy="3563796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770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90" dirty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dirty="0">
                <a:solidFill>
                  <a:srgbClr val="FF3399"/>
                </a:solidFill>
                <a:latin typeface="Tahoma"/>
                <a:cs typeface="Tahoma"/>
              </a:rPr>
              <a:t>l</a:t>
            </a:r>
            <a:r>
              <a:rPr sz="2800" spc="15" dirty="0">
                <a:solidFill>
                  <a:srgbClr val="FF3399"/>
                </a:solidFill>
                <a:latin typeface="Tahoma"/>
                <a:cs typeface="Tahoma"/>
              </a:rPr>
              <a:t>o</a:t>
            </a:r>
            <a:r>
              <a:rPr sz="2800" spc="5" dirty="0">
                <a:solidFill>
                  <a:srgbClr val="FF3399"/>
                </a:solidFill>
                <a:latin typeface="Tahoma"/>
                <a:cs typeface="Tahoma"/>
              </a:rPr>
              <a:t>gy</a:t>
            </a:r>
            <a:r>
              <a:rPr sz="2800" spc="-85" dirty="0">
                <a:solidFill>
                  <a:srgbClr val="FF3399"/>
                </a:solidFill>
                <a:latin typeface="Tahoma"/>
                <a:cs typeface="Tahoma"/>
              </a:rPr>
              <a:t> </a:t>
            </a: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80" dirty="0" smtClean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35" dirty="0">
                <a:solidFill>
                  <a:srgbClr val="003366"/>
                </a:solidFill>
                <a:latin typeface="Tahoma"/>
                <a:cs typeface="Tahoma"/>
              </a:rPr>
              <a:t>Stu</a:t>
            </a:r>
            <a:r>
              <a:rPr sz="2800" spc="45" dirty="0">
                <a:solidFill>
                  <a:srgbClr val="003366"/>
                </a:solidFill>
                <a:latin typeface="Tahoma"/>
                <a:cs typeface="Tahoma"/>
              </a:rPr>
              <a:t>d</a:t>
            </a:r>
            <a:r>
              <a:rPr sz="2800" dirty="0">
                <a:solidFill>
                  <a:srgbClr val="003366"/>
                </a:solidFill>
                <a:latin typeface="Tahoma"/>
                <a:cs typeface="Tahoma"/>
              </a:rPr>
              <a:t>y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endParaRPr sz="2800" dirty="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670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90" dirty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5" dirty="0">
                <a:solidFill>
                  <a:srgbClr val="FF3399"/>
                </a:solidFill>
                <a:latin typeface="Tahoma"/>
                <a:cs typeface="Tahoma"/>
              </a:rPr>
              <a:t>lo</a:t>
            </a:r>
            <a:r>
              <a:rPr sz="2800" spc="15" dirty="0">
                <a:solidFill>
                  <a:srgbClr val="FF3399"/>
                </a:solidFill>
                <a:latin typeface="Tahoma"/>
                <a:cs typeface="Tahoma"/>
              </a:rPr>
              <a:t>g</a:t>
            </a:r>
            <a:r>
              <a:rPr sz="2800" spc="-10" dirty="0">
                <a:solidFill>
                  <a:srgbClr val="FF3399"/>
                </a:solidFill>
                <a:latin typeface="Tahoma"/>
                <a:cs typeface="Tahoma"/>
              </a:rPr>
              <a:t>ist</a:t>
            </a:r>
            <a:r>
              <a:rPr sz="2800" spc="-85" dirty="0">
                <a:solidFill>
                  <a:srgbClr val="FF3399"/>
                </a:solidFill>
                <a:latin typeface="Tahoma"/>
                <a:cs typeface="Tahoma"/>
              </a:rPr>
              <a:t> </a:t>
            </a: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90" dirty="0" smtClean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90" dirty="0">
                <a:solidFill>
                  <a:srgbClr val="003366"/>
                </a:solidFill>
                <a:latin typeface="Tahoma"/>
                <a:cs typeface="Tahoma"/>
              </a:rPr>
              <a:t>One</a:t>
            </a:r>
            <a:r>
              <a:rPr sz="2800" spc="-8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3366"/>
                </a:solidFill>
                <a:latin typeface="Tahoma"/>
                <a:cs typeface="Tahoma"/>
              </a:rPr>
              <a:t>who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150" dirty="0">
                <a:solidFill>
                  <a:srgbClr val="003366"/>
                </a:solidFill>
                <a:latin typeface="Tahoma"/>
                <a:cs typeface="Tahoma"/>
              </a:rPr>
              <a:t>s</a:t>
            </a:r>
            <a:r>
              <a:rPr sz="2800" spc="-50" dirty="0">
                <a:solidFill>
                  <a:srgbClr val="003366"/>
                </a:solidFill>
                <a:latin typeface="Tahoma"/>
                <a:cs typeface="Tahoma"/>
              </a:rPr>
              <a:t>tu</a:t>
            </a:r>
            <a:r>
              <a:rPr sz="2800" spc="-55" dirty="0">
                <a:solidFill>
                  <a:srgbClr val="003366"/>
                </a:solidFill>
                <a:latin typeface="Tahoma"/>
                <a:cs typeface="Tahoma"/>
              </a:rPr>
              <a:t>d</a:t>
            </a:r>
            <a:r>
              <a:rPr sz="2800" spc="70" dirty="0">
                <a:solidFill>
                  <a:srgbClr val="003366"/>
                </a:solidFill>
                <a:latin typeface="Tahoma"/>
                <a:cs typeface="Tahoma"/>
              </a:rPr>
              <a:t>ies</a:t>
            </a:r>
            <a:endParaRPr sz="2800" dirty="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675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90" dirty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dirty="0">
                <a:solidFill>
                  <a:srgbClr val="FF3399"/>
                </a:solidFill>
                <a:latin typeface="Tahoma"/>
                <a:cs typeface="Tahoma"/>
              </a:rPr>
              <a:t>l</a:t>
            </a:r>
            <a:r>
              <a:rPr sz="2800" spc="15" dirty="0">
                <a:solidFill>
                  <a:srgbClr val="FF3399"/>
                </a:solidFill>
                <a:latin typeface="Tahoma"/>
                <a:cs typeface="Tahoma"/>
              </a:rPr>
              <a:t>o</a:t>
            </a:r>
            <a:r>
              <a:rPr sz="2800" spc="20" dirty="0">
                <a:solidFill>
                  <a:srgbClr val="FF3399"/>
                </a:solidFill>
                <a:latin typeface="Tahoma"/>
                <a:cs typeface="Tahoma"/>
              </a:rPr>
              <a:t>g</a:t>
            </a:r>
            <a:r>
              <a:rPr sz="2800" spc="25" dirty="0">
                <a:solidFill>
                  <a:srgbClr val="FF3399"/>
                </a:solidFill>
                <a:latin typeface="Tahoma"/>
                <a:cs typeface="Tahoma"/>
              </a:rPr>
              <a:t>o</a:t>
            </a:r>
            <a:r>
              <a:rPr sz="2800" spc="145" dirty="0">
                <a:solidFill>
                  <a:srgbClr val="FF3399"/>
                </a:solidFill>
                <a:latin typeface="Tahoma"/>
                <a:cs typeface="Tahoma"/>
              </a:rPr>
              <a:t>s</a:t>
            </a:r>
            <a:r>
              <a:rPr sz="2800" spc="-85" dirty="0">
                <a:solidFill>
                  <a:srgbClr val="FF3399"/>
                </a:solidFill>
                <a:latin typeface="Tahoma"/>
                <a:cs typeface="Tahoma"/>
              </a:rPr>
              <a:t> </a:t>
            </a: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100" dirty="0">
                <a:solidFill>
                  <a:srgbClr val="003366"/>
                </a:solidFill>
                <a:latin typeface="Tahoma"/>
                <a:cs typeface="Tahoma"/>
              </a:rPr>
              <a:t>Gr</a:t>
            </a:r>
            <a:r>
              <a:rPr sz="2800" spc="110" dirty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r>
              <a:rPr sz="2800" spc="40" dirty="0">
                <a:solidFill>
                  <a:srgbClr val="003366"/>
                </a:solidFill>
                <a:latin typeface="Tahoma"/>
                <a:cs typeface="Tahoma"/>
              </a:rPr>
              <a:t>ek</a:t>
            </a:r>
            <a:r>
              <a:rPr sz="28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f</a:t>
            </a:r>
            <a:r>
              <a:rPr sz="2800" spc="-45" dirty="0">
                <a:solidFill>
                  <a:srgbClr val="003366"/>
                </a:solidFill>
                <a:latin typeface="Tahoma"/>
                <a:cs typeface="Tahoma"/>
              </a:rPr>
              <a:t>o</a:t>
            </a:r>
            <a:r>
              <a:rPr sz="2800" spc="-80" dirty="0">
                <a:solidFill>
                  <a:srgbClr val="003366"/>
                </a:solidFill>
                <a:latin typeface="Tahoma"/>
                <a:cs typeface="Tahoma"/>
              </a:rPr>
              <a:t>r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155" dirty="0">
                <a:solidFill>
                  <a:srgbClr val="003366"/>
                </a:solidFill>
                <a:latin typeface="Tahoma"/>
                <a:cs typeface="Tahoma"/>
              </a:rPr>
              <a:t>s</a:t>
            </a:r>
            <a:r>
              <a:rPr sz="2800" spc="-65" dirty="0">
                <a:solidFill>
                  <a:srgbClr val="003366"/>
                </a:solidFill>
                <a:latin typeface="Tahoma"/>
                <a:cs typeface="Tahoma"/>
              </a:rPr>
              <a:t>t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u</a:t>
            </a:r>
            <a:r>
              <a:rPr sz="2800" spc="5" dirty="0">
                <a:solidFill>
                  <a:srgbClr val="003366"/>
                </a:solidFill>
                <a:latin typeface="Tahoma"/>
                <a:cs typeface="Tahoma"/>
              </a:rPr>
              <a:t>dy</a:t>
            </a:r>
            <a:endParaRPr sz="2800" dirty="0">
              <a:latin typeface="Tahoma"/>
              <a:cs typeface="Tahoma"/>
            </a:endParaRPr>
          </a:p>
          <a:p>
            <a:pPr marL="354965" marR="5080" indent="-342900">
              <a:lnSpc>
                <a:spcPct val="100000"/>
              </a:lnSpc>
              <a:spcBef>
                <a:spcPts val="67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50" dirty="0">
                <a:solidFill>
                  <a:srgbClr val="003366"/>
                </a:solidFill>
                <a:latin typeface="Tahoma"/>
                <a:cs typeface="Tahoma"/>
              </a:rPr>
              <a:t>Dermat/o/logist: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45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7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3366"/>
                </a:solidFill>
                <a:latin typeface="Tahoma"/>
                <a:cs typeface="Tahoma"/>
              </a:rPr>
              <a:t>person</a:t>
            </a:r>
            <a:r>
              <a:rPr sz="28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15" dirty="0">
                <a:solidFill>
                  <a:srgbClr val="003366"/>
                </a:solidFill>
                <a:latin typeface="Tahoma"/>
                <a:cs typeface="Tahoma"/>
              </a:rPr>
              <a:t>who</a:t>
            </a:r>
            <a:r>
              <a:rPr sz="2800" spc="-7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70" dirty="0">
                <a:solidFill>
                  <a:srgbClr val="003366"/>
                </a:solidFill>
                <a:latin typeface="Tahoma"/>
                <a:cs typeface="Tahoma"/>
              </a:rPr>
              <a:t>specializes </a:t>
            </a:r>
            <a:r>
              <a:rPr sz="2800" spc="-86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15" dirty="0">
                <a:solidFill>
                  <a:srgbClr val="003366"/>
                </a:solidFill>
                <a:latin typeface="Tahoma"/>
                <a:cs typeface="Tahoma"/>
              </a:rPr>
              <a:t>in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85" dirty="0">
                <a:solidFill>
                  <a:srgbClr val="003366"/>
                </a:solidFill>
                <a:latin typeface="Tahoma"/>
                <a:cs typeface="Tahoma"/>
              </a:rPr>
              <a:t>diseases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9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3366"/>
                </a:solidFill>
                <a:latin typeface="Tahoma"/>
                <a:cs typeface="Tahoma"/>
              </a:rPr>
              <a:t>skin</a:t>
            </a:r>
            <a:endParaRPr sz="2800" dirty="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6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50" dirty="0">
                <a:solidFill>
                  <a:srgbClr val="003366"/>
                </a:solidFill>
                <a:latin typeface="Tahoma"/>
                <a:cs typeface="Tahoma"/>
              </a:rPr>
              <a:t>Dermat/o/logy:</a:t>
            </a:r>
            <a:r>
              <a:rPr sz="2800" spc="-114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45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3366"/>
                </a:solidFill>
                <a:latin typeface="Tahoma"/>
                <a:cs typeface="Tahoma"/>
              </a:rPr>
              <a:t>study</a:t>
            </a:r>
            <a:r>
              <a:rPr sz="28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14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3366"/>
                </a:solidFill>
                <a:latin typeface="Tahoma"/>
                <a:cs typeface="Tahoma"/>
              </a:rPr>
              <a:t>skin</a:t>
            </a:r>
            <a:endParaRPr sz="2800" dirty="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6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55" dirty="0">
                <a:solidFill>
                  <a:srgbClr val="003366"/>
                </a:solidFill>
                <a:latin typeface="Tahoma"/>
                <a:cs typeface="Tahoma"/>
              </a:rPr>
              <a:t>Eti/o/logy: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5" dirty="0">
                <a:solidFill>
                  <a:srgbClr val="003366"/>
                </a:solidFill>
                <a:latin typeface="Tahoma"/>
                <a:cs typeface="Tahoma"/>
              </a:rPr>
              <a:t>Study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15" dirty="0">
                <a:solidFill>
                  <a:srgbClr val="003366"/>
                </a:solidFill>
                <a:latin typeface="Tahoma"/>
                <a:cs typeface="Tahoma"/>
              </a:rPr>
              <a:t>origin</a:t>
            </a:r>
            <a:r>
              <a:rPr sz="28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75" dirty="0">
                <a:solidFill>
                  <a:srgbClr val="003366"/>
                </a:solidFill>
                <a:latin typeface="Tahoma"/>
                <a:cs typeface="Tahoma"/>
              </a:rPr>
              <a:t>disease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87" y="1213300"/>
            <a:ext cx="42037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3399"/>
                </a:solidFill>
              </a:rPr>
              <a:t>-itis</a:t>
            </a:r>
            <a:r>
              <a:rPr spc="-30" dirty="0">
                <a:solidFill>
                  <a:srgbClr val="FF3399"/>
                </a:solidFill>
              </a:rPr>
              <a:t> </a:t>
            </a:r>
            <a:r>
              <a:rPr dirty="0"/>
              <a:t>=</a:t>
            </a:r>
            <a:r>
              <a:rPr spc="-25" dirty="0"/>
              <a:t> </a:t>
            </a:r>
            <a:r>
              <a:rPr spc="-5" dirty="0"/>
              <a:t>Inflammation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7" y="2299506"/>
            <a:ext cx="7513955" cy="1482457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78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45" dirty="0">
                <a:solidFill>
                  <a:srgbClr val="003366"/>
                </a:solidFill>
                <a:latin typeface="Tahoma"/>
                <a:cs typeface="Tahoma"/>
              </a:rPr>
              <a:t>Dermat/itis:</a:t>
            </a:r>
            <a:r>
              <a:rPr sz="28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5" dirty="0">
                <a:solidFill>
                  <a:srgbClr val="003366"/>
                </a:solidFill>
                <a:latin typeface="Tahoma"/>
                <a:cs typeface="Tahoma"/>
              </a:rPr>
              <a:t>Inflammation</a:t>
            </a:r>
            <a:r>
              <a:rPr sz="2800" spc="-9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30" dirty="0" smtClean="0">
                <a:solidFill>
                  <a:srgbClr val="003366"/>
                </a:solidFill>
                <a:latin typeface="Tahoma"/>
                <a:cs typeface="Tahoma"/>
              </a:rPr>
              <a:t>skin</a:t>
            </a:r>
            <a:endParaRPr sz="2400" dirty="0">
              <a:latin typeface="Tahoma"/>
              <a:cs typeface="Tahoma"/>
            </a:endParaRPr>
          </a:p>
          <a:p>
            <a:pPr marL="354965" marR="231140" indent="-342900">
              <a:lnSpc>
                <a:spcPct val="100000"/>
              </a:lnSpc>
              <a:spcBef>
                <a:spcPts val="65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55" dirty="0">
                <a:solidFill>
                  <a:srgbClr val="003366"/>
                </a:solidFill>
                <a:latin typeface="Tahoma"/>
                <a:cs typeface="Tahoma"/>
              </a:rPr>
              <a:t>Acr/o/dermat/itis:</a:t>
            </a:r>
            <a:r>
              <a:rPr sz="2800" spc="-114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5" dirty="0">
                <a:solidFill>
                  <a:srgbClr val="003366"/>
                </a:solidFill>
                <a:latin typeface="Tahoma"/>
                <a:cs typeface="Tahoma"/>
              </a:rPr>
              <a:t>Inflammation</a:t>
            </a:r>
            <a:r>
              <a:rPr sz="28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3366"/>
                </a:solidFill>
                <a:latin typeface="Tahoma"/>
                <a:cs typeface="Tahoma"/>
              </a:rPr>
              <a:t>skin</a:t>
            </a:r>
            <a:r>
              <a:rPr sz="28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 </a:t>
            </a:r>
            <a:r>
              <a:rPr sz="2800" spc="-86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3366"/>
                </a:solidFill>
                <a:latin typeface="Tahoma"/>
                <a:cs typeface="Tahoma"/>
              </a:rPr>
              <a:t>extremities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88" y="1213300"/>
            <a:ext cx="743204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FF3399"/>
                </a:solidFill>
              </a:rPr>
              <a:t>-osis</a:t>
            </a:r>
            <a:r>
              <a:rPr spc="-30" dirty="0">
                <a:solidFill>
                  <a:srgbClr val="FF3399"/>
                </a:solidFill>
              </a:rPr>
              <a:t> </a:t>
            </a:r>
            <a:r>
              <a:rPr dirty="0"/>
              <a:t>=</a:t>
            </a:r>
            <a:r>
              <a:rPr spc="-10" dirty="0"/>
              <a:t> </a:t>
            </a:r>
            <a:r>
              <a:rPr spc="-5" dirty="0"/>
              <a:t>Condition, </a:t>
            </a:r>
            <a:r>
              <a:rPr dirty="0"/>
              <a:t>Status,</a:t>
            </a:r>
            <a:r>
              <a:rPr spc="-10" dirty="0"/>
              <a:t> </a:t>
            </a:r>
            <a:r>
              <a:rPr dirty="0"/>
              <a:t>Process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6" y="2386830"/>
            <a:ext cx="7130415" cy="13946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9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  <a:tab pos="2195830" algn="l"/>
              </a:tabLst>
            </a:pPr>
            <a:r>
              <a:rPr sz="2800" spc="-15" dirty="0">
                <a:solidFill>
                  <a:srgbClr val="003366"/>
                </a:solidFill>
                <a:latin typeface="Tahoma"/>
                <a:cs typeface="Tahoma"/>
              </a:rPr>
              <a:t>Dermat/osis: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60" dirty="0">
                <a:solidFill>
                  <a:srgbClr val="003366"/>
                </a:solidFill>
                <a:latin typeface="Tahoma"/>
                <a:cs typeface="Tahoma"/>
              </a:rPr>
              <a:t>Any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3366"/>
                </a:solidFill>
                <a:latin typeface="Tahoma"/>
                <a:cs typeface="Tahoma"/>
              </a:rPr>
              <a:t>skin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3366"/>
                </a:solidFill>
                <a:latin typeface="Tahoma"/>
                <a:cs typeface="Tahoma"/>
              </a:rPr>
              <a:t>condition.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3366"/>
                </a:solidFill>
                <a:latin typeface="Tahoma"/>
                <a:cs typeface="Tahoma"/>
              </a:rPr>
              <a:t>(abnormal </a:t>
            </a:r>
            <a:r>
              <a:rPr sz="2800" spc="-86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20" dirty="0">
                <a:solidFill>
                  <a:srgbClr val="003366"/>
                </a:solidFill>
                <a:latin typeface="Tahoma"/>
                <a:cs typeface="Tahoma"/>
              </a:rPr>
              <a:t>condition</a:t>
            </a:r>
            <a:r>
              <a:rPr sz="2800" spc="-20" dirty="0" smtClean="0">
                <a:solidFill>
                  <a:srgbClr val="003366"/>
                </a:solidFill>
                <a:latin typeface="Tahoma"/>
                <a:cs typeface="Tahoma"/>
              </a:rPr>
              <a:t>)</a:t>
            </a:r>
            <a:endParaRPr sz="2800" dirty="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6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20" dirty="0">
                <a:solidFill>
                  <a:srgbClr val="003366"/>
                </a:solidFill>
                <a:latin typeface="Tahoma"/>
                <a:cs typeface="Tahoma"/>
              </a:rPr>
              <a:t>Cyan/osis:</a:t>
            </a:r>
            <a:r>
              <a:rPr sz="28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0" dirty="0">
                <a:solidFill>
                  <a:srgbClr val="003366"/>
                </a:solidFill>
                <a:latin typeface="Tahoma"/>
                <a:cs typeface="Tahoma"/>
              </a:rPr>
              <a:t>Condition</a:t>
            </a:r>
            <a:r>
              <a:rPr sz="28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9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003366"/>
                </a:solidFill>
                <a:latin typeface="Tahoma"/>
                <a:cs typeface="Tahoma"/>
              </a:rPr>
              <a:t>blueness</a:t>
            </a:r>
            <a:endParaRPr sz="2800" dirty="0">
              <a:latin typeface="Tahoma"/>
              <a:cs typeface="Tahoma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01311" y="4279511"/>
            <a:ext cx="3294888" cy="2578607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89" y="1213300"/>
            <a:ext cx="12973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Prefix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4" y="2386711"/>
            <a:ext cx="7512684" cy="8788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9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30" dirty="0">
                <a:solidFill>
                  <a:srgbClr val="003366"/>
                </a:solidFill>
                <a:latin typeface="Tahoma"/>
                <a:cs typeface="Tahoma"/>
              </a:rPr>
              <a:t>Prefix </a:t>
            </a:r>
            <a:r>
              <a:rPr sz="2800" spc="60" dirty="0">
                <a:solidFill>
                  <a:srgbClr val="003366"/>
                </a:solidFill>
                <a:latin typeface="Tahoma"/>
                <a:cs typeface="Tahoma"/>
              </a:rPr>
              <a:t>is </a:t>
            </a:r>
            <a:r>
              <a:rPr sz="2800" spc="80" dirty="0">
                <a:solidFill>
                  <a:srgbClr val="003366"/>
                </a:solidFill>
                <a:latin typeface="Tahoma"/>
                <a:cs typeface="Tahoma"/>
              </a:rPr>
              <a:t>a </a:t>
            </a:r>
            <a:r>
              <a:rPr sz="2800" spc="-25" dirty="0">
                <a:solidFill>
                  <a:srgbClr val="003366"/>
                </a:solidFill>
                <a:latin typeface="Tahoma"/>
                <a:cs typeface="Tahoma"/>
              </a:rPr>
              <a:t>word </a:t>
            </a:r>
            <a:r>
              <a:rPr sz="2800" spc="-35" dirty="0">
                <a:solidFill>
                  <a:srgbClr val="003366"/>
                </a:solidFill>
                <a:latin typeface="Tahoma"/>
                <a:cs typeface="Tahoma"/>
              </a:rPr>
              <a:t>part </a:t>
            </a:r>
            <a:r>
              <a:rPr sz="2800" spc="-60" dirty="0">
                <a:solidFill>
                  <a:srgbClr val="003366"/>
                </a:solidFill>
                <a:latin typeface="Tahoma"/>
                <a:cs typeface="Tahoma"/>
              </a:rPr>
              <a:t>that </a:t>
            </a:r>
            <a:r>
              <a:rPr sz="2800" spc="65" dirty="0">
                <a:solidFill>
                  <a:srgbClr val="003366"/>
                </a:solidFill>
                <a:latin typeface="Tahoma"/>
                <a:cs typeface="Tahoma"/>
              </a:rPr>
              <a:t>goes </a:t>
            </a:r>
            <a:r>
              <a:rPr sz="2800" spc="-15" dirty="0">
                <a:solidFill>
                  <a:srgbClr val="003366"/>
                </a:solidFill>
                <a:latin typeface="Tahoma"/>
                <a:cs typeface="Tahoma"/>
              </a:rPr>
              <a:t>in </a:t>
            </a:r>
            <a:r>
              <a:rPr sz="2800" spc="-65" dirty="0">
                <a:solidFill>
                  <a:srgbClr val="003366"/>
                </a:solidFill>
                <a:latin typeface="Tahoma"/>
                <a:cs typeface="Tahoma"/>
              </a:rPr>
              <a:t>front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 </a:t>
            </a:r>
            <a:r>
              <a:rPr sz="2800" spc="80" dirty="0">
                <a:solidFill>
                  <a:srgbClr val="003366"/>
                </a:solidFill>
                <a:latin typeface="Tahoma"/>
                <a:cs typeface="Tahoma"/>
              </a:rPr>
              <a:t>a </a:t>
            </a:r>
            <a:r>
              <a:rPr sz="2800" spc="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003366"/>
                </a:solidFill>
                <a:latin typeface="Tahoma"/>
                <a:cs typeface="Tahoma"/>
              </a:rPr>
              <a:t>word</a:t>
            </a:r>
            <a:r>
              <a:rPr sz="2800" spc="-8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50" dirty="0">
                <a:solidFill>
                  <a:srgbClr val="003366"/>
                </a:solidFill>
                <a:latin typeface="Tahoma"/>
                <a:cs typeface="Tahoma"/>
              </a:rPr>
              <a:t>root,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0" dirty="0">
                <a:solidFill>
                  <a:srgbClr val="003366"/>
                </a:solidFill>
                <a:latin typeface="Tahoma"/>
                <a:cs typeface="Tahoma"/>
              </a:rPr>
              <a:t>changing</a:t>
            </a:r>
            <a:r>
              <a:rPr sz="2800" spc="-8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15" dirty="0">
                <a:solidFill>
                  <a:srgbClr val="003366"/>
                </a:solidFill>
                <a:latin typeface="Tahoma"/>
                <a:cs typeface="Tahoma"/>
              </a:rPr>
              <a:t>meaning</a:t>
            </a:r>
            <a:r>
              <a:rPr sz="2800" spc="-6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5" dirty="0">
                <a:solidFill>
                  <a:srgbClr val="003366"/>
                </a:solidFill>
                <a:latin typeface="Tahoma"/>
                <a:cs typeface="Tahoma"/>
              </a:rPr>
              <a:t>word.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89" y="1213300"/>
            <a:ext cx="12973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Prefix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4" y="2301256"/>
            <a:ext cx="2393950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770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155" dirty="0">
                <a:solidFill>
                  <a:srgbClr val="2785CD"/>
                </a:solidFill>
                <a:latin typeface="Tahoma"/>
                <a:cs typeface="Tahoma"/>
              </a:rPr>
              <a:t>E</a:t>
            </a:r>
            <a:r>
              <a:rPr sz="2800" spc="145" dirty="0">
                <a:solidFill>
                  <a:srgbClr val="2785CD"/>
                </a:solidFill>
                <a:latin typeface="Tahoma"/>
                <a:cs typeface="Tahoma"/>
              </a:rPr>
              <a:t>x</a:t>
            </a:r>
            <a:r>
              <a:rPr sz="2800" spc="-90" dirty="0">
                <a:solidFill>
                  <a:srgbClr val="2785CD"/>
                </a:solidFill>
                <a:latin typeface="Tahoma"/>
                <a:cs typeface="Tahoma"/>
              </a:rPr>
              <a:t>-</a:t>
            </a:r>
            <a:r>
              <a:rPr sz="2800" spc="-575" dirty="0">
                <a:solidFill>
                  <a:srgbClr val="2785CD"/>
                </a:solidFill>
                <a:latin typeface="Tahoma"/>
                <a:cs typeface="Tahoma"/>
              </a:rPr>
              <a:t> </a:t>
            </a: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+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5" dirty="0">
                <a:solidFill>
                  <a:srgbClr val="003366"/>
                </a:solidFill>
                <a:latin typeface="Tahoma"/>
                <a:cs typeface="Tahoma"/>
              </a:rPr>
              <a:t>t</a:t>
            </a:r>
            <a:r>
              <a:rPr sz="2800" spc="-45" dirty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r>
              <a:rPr sz="2800" spc="75" dirty="0">
                <a:solidFill>
                  <a:srgbClr val="003366"/>
                </a:solidFill>
                <a:latin typeface="Tahoma"/>
                <a:cs typeface="Tahoma"/>
              </a:rPr>
              <a:t>n</a:t>
            </a:r>
            <a:r>
              <a:rPr sz="2800" spc="65" dirty="0">
                <a:solidFill>
                  <a:srgbClr val="003366"/>
                </a:solidFill>
                <a:latin typeface="Tahoma"/>
                <a:cs typeface="Tahoma"/>
              </a:rPr>
              <a:t>s</a:t>
            </a:r>
            <a:r>
              <a:rPr sz="2800" dirty="0">
                <a:solidFill>
                  <a:srgbClr val="003366"/>
                </a:solidFill>
                <a:latin typeface="Tahoma"/>
                <a:cs typeface="Tahoma"/>
              </a:rPr>
              <a:t>i</a:t>
            </a:r>
            <a:r>
              <a:rPr sz="2800" spc="15" dirty="0">
                <a:solidFill>
                  <a:srgbClr val="003366"/>
                </a:solidFill>
                <a:latin typeface="Tahoma"/>
                <a:cs typeface="Tahoma"/>
              </a:rPr>
              <a:t>o</a:t>
            </a:r>
            <a:r>
              <a:rPr sz="2800" spc="-10" dirty="0">
                <a:solidFill>
                  <a:srgbClr val="003366"/>
                </a:solidFill>
                <a:latin typeface="Tahoma"/>
                <a:cs typeface="Tahoma"/>
              </a:rPr>
              <a:t>n</a:t>
            </a:r>
            <a:endParaRPr sz="28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670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150" dirty="0">
                <a:solidFill>
                  <a:srgbClr val="2785CD"/>
                </a:solidFill>
                <a:latin typeface="Tahoma"/>
                <a:cs typeface="Tahoma"/>
              </a:rPr>
              <a:t>E</a:t>
            </a:r>
            <a:r>
              <a:rPr sz="2800" spc="140" dirty="0">
                <a:solidFill>
                  <a:srgbClr val="2785CD"/>
                </a:solidFill>
                <a:latin typeface="Tahoma"/>
                <a:cs typeface="Tahoma"/>
              </a:rPr>
              <a:t>x</a:t>
            </a:r>
            <a:r>
              <a:rPr sz="2800" spc="-90" dirty="0">
                <a:solidFill>
                  <a:srgbClr val="2785CD"/>
                </a:solidFill>
                <a:latin typeface="Tahoma"/>
                <a:cs typeface="Tahoma"/>
              </a:rPr>
              <a:t>-</a:t>
            </a:r>
            <a:r>
              <a:rPr sz="2800" spc="-575" dirty="0">
                <a:solidFill>
                  <a:srgbClr val="2785CD"/>
                </a:solidFill>
                <a:latin typeface="Tahoma"/>
                <a:cs typeface="Tahoma"/>
              </a:rPr>
              <a:t> </a:t>
            </a: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+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3366"/>
                </a:solidFill>
                <a:latin typeface="Tahoma"/>
                <a:cs typeface="Tahoma"/>
              </a:rPr>
              <a:t>pr</a:t>
            </a:r>
            <a:r>
              <a:rPr sz="2800" spc="5" dirty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r>
              <a:rPr sz="2800" spc="145" dirty="0">
                <a:solidFill>
                  <a:srgbClr val="003366"/>
                </a:solidFill>
                <a:latin typeface="Tahoma"/>
                <a:cs typeface="Tahoma"/>
              </a:rPr>
              <a:t>ss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660775" y="2301256"/>
            <a:ext cx="2501900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927100" algn="l"/>
              </a:tabLst>
            </a:pP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=	</a:t>
            </a:r>
            <a:r>
              <a:rPr sz="2800" spc="40" dirty="0">
                <a:solidFill>
                  <a:srgbClr val="003366"/>
                </a:solidFill>
                <a:latin typeface="Tahoma"/>
                <a:cs typeface="Tahoma"/>
              </a:rPr>
              <a:t>Extension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  <a:tabLst>
                <a:tab pos="927100" algn="l"/>
              </a:tabLst>
            </a:pP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=	</a:t>
            </a:r>
            <a:r>
              <a:rPr sz="2800" spc="85" dirty="0">
                <a:solidFill>
                  <a:srgbClr val="003366"/>
                </a:solidFill>
                <a:latin typeface="Tahoma"/>
                <a:cs typeface="Tahoma"/>
              </a:rPr>
              <a:t>Express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917246" y="3325145"/>
            <a:ext cx="1000125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770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80" dirty="0">
                <a:solidFill>
                  <a:srgbClr val="2785CD"/>
                </a:solidFill>
                <a:latin typeface="Tahoma"/>
                <a:cs typeface="Tahoma"/>
              </a:rPr>
              <a:t>Di</a:t>
            </a:r>
            <a:r>
              <a:rPr sz="2800" spc="85" dirty="0">
                <a:solidFill>
                  <a:srgbClr val="2785CD"/>
                </a:solidFill>
                <a:latin typeface="Tahoma"/>
                <a:cs typeface="Tahoma"/>
              </a:rPr>
              <a:t>s</a:t>
            </a:r>
            <a:r>
              <a:rPr sz="2800" spc="-90" dirty="0">
                <a:solidFill>
                  <a:srgbClr val="2785CD"/>
                </a:solidFill>
                <a:latin typeface="Tahoma"/>
                <a:cs typeface="Tahoma"/>
              </a:rPr>
              <a:t>-</a:t>
            </a:r>
            <a:endParaRPr sz="28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675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80" dirty="0">
                <a:solidFill>
                  <a:srgbClr val="2785CD"/>
                </a:solidFill>
                <a:latin typeface="Tahoma"/>
                <a:cs typeface="Tahoma"/>
              </a:rPr>
              <a:t>Di</a:t>
            </a:r>
            <a:r>
              <a:rPr sz="2800" spc="85" dirty="0">
                <a:solidFill>
                  <a:srgbClr val="2785CD"/>
                </a:solidFill>
                <a:latin typeface="Tahoma"/>
                <a:cs typeface="Tahoma"/>
              </a:rPr>
              <a:t>s</a:t>
            </a:r>
            <a:r>
              <a:rPr sz="2800" spc="-90" dirty="0">
                <a:solidFill>
                  <a:srgbClr val="2785CD"/>
                </a:solidFill>
                <a:latin typeface="Tahoma"/>
                <a:cs typeface="Tahoma"/>
              </a:rPr>
              <a:t>-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746435" y="3325145"/>
            <a:ext cx="1379855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</a:pP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+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3366"/>
                </a:solidFill>
                <a:latin typeface="Tahoma"/>
                <a:cs typeface="Tahoma"/>
              </a:rPr>
              <a:t>p</a:t>
            </a:r>
            <a:r>
              <a:rPr sz="2800" dirty="0">
                <a:solidFill>
                  <a:srgbClr val="003366"/>
                </a:solidFill>
                <a:latin typeface="Tahoma"/>
                <a:cs typeface="Tahoma"/>
              </a:rPr>
              <a:t>l</a:t>
            </a:r>
            <a:r>
              <a:rPr sz="2800" spc="80" dirty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r>
              <a:rPr sz="2800" spc="85" dirty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800" spc="110" dirty="0">
                <a:solidFill>
                  <a:srgbClr val="003366"/>
                </a:solidFill>
                <a:latin typeface="Tahoma"/>
                <a:cs typeface="Tahoma"/>
              </a:rPr>
              <a:t>se</a:t>
            </a:r>
            <a:endParaRPr sz="280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+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80" dirty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r>
              <a:rPr sz="2800" spc="90" dirty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800" spc="110" dirty="0">
                <a:solidFill>
                  <a:srgbClr val="003366"/>
                </a:solidFill>
                <a:latin typeface="Tahoma"/>
                <a:cs typeface="Tahoma"/>
              </a:rPr>
              <a:t>se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575430" y="3325145"/>
            <a:ext cx="2501900" cy="1049655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0"/>
              </a:spcBef>
              <a:tabLst>
                <a:tab pos="926465" algn="l"/>
              </a:tabLst>
            </a:pPr>
            <a:r>
              <a:rPr sz="2800" spc="-405" dirty="0" smtClean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r>
              <a:rPr lang="en-US" sz="2800" spc="-405" dirty="0" smtClean="0">
                <a:solidFill>
                  <a:srgbClr val="003366"/>
                </a:solidFill>
                <a:latin typeface="Tahoma"/>
                <a:cs typeface="Tahoma"/>
              </a:rPr>
              <a:t>  </a:t>
            </a:r>
            <a:r>
              <a:rPr sz="2800" spc="60" dirty="0" smtClean="0">
                <a:solidFill>
                  <a:srgbClr val="003366"/>
                </a:solidFill>
                <a:latin typeface="Tahoma"/>
                <a:cs typeface="Tahoma"/>
              </a:rPr>
              <a:t>Dis</a:t>
            </a:r>
            <a:r>
              <a:rPr sz="2800" spc="75" dirty="0" smtClean="0">
                <a:solidFill>
                  <a:srgbClr val="003366"/>
                </a:solidFill>
                <a:latin typeface="Tahoma"/>
                <a:cs typeface="Tahoma"/>
              </a:rPr>
              <a:t>p</a:t>
            </a:r>
            <a:r>
              <a:rPr sz="2800" spc="15" dirty="0" smtClean="0">
                <a:solidFill>
                  <a:srgbClr val="003366"/>
                </a:solidFill>
                <a:latin typeface="Tahoma"/>
                <a:cs typeface="Tahoma"/>
              </a:rPr>
              <a:t>l</a:t>
            </a:r>
            <a:r>
              <a:rPr sz="2800" spc="45" dirty="0" smtClean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r>
              <a:rPr sz="2800" spc="125" dirty="0" smtClean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800" spc="110" dirty="0" smtClean="0">
                <a:solidFill>
                  <a:srgbClr val="003366"/>
                </a:solidFill>
                <a:latin typeface="Tahoma"/>
                <a:cs typeface="Tahoma"/>
              </a:rPr>
              <a:t>s</a:t>
            </a:r>
            <a:r>
              <a:rPr sz="2800" spc="80" dirty="0" smtClean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endParaRPr sz="28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tabLst>
                <a:tab pos="926465" algn="l"/>
              </a:tabLst>
            </a:pPr>
            <a:r>
              <a:rPr sz="2800" spc="-405" dirty="0" smtClean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r>
              <a:rPr lang="en-US" sz="2800" spc="-405" dirty="0" smtClean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90" dirty="0" smtClean="0">
                <a:solidFill>
                  <a:srgbClr val="003366"/>
                </a:solidFill>
                <a:latin typeface="Tahoma"/>
                <a:cs typeface="Tahoma"/>
              </a:rPr>
              <a:t>Disease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917244" y="4435602"/>
            <a:ext cx="2976880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95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  <a:tab pos="2755900" algn="l"/>
              </a:tabLst>
            </a:pPr>
            <a:r>
              <a:rPr sz="2800" spc="-90" dirty="0">
                <a:solidFill>
                  <a:srgbClr val="2785CD"/>
                </a:solidFill>
                <a:latin typeface="Tahoma"/>
                <a:cs typeface="Tahoma"/>
              </a:rPr>
              <a:t>I</a:t>
            </a:r>
            <a:r>
              <a:rPr sz="2800" spc="-210" dirty="0">
                <a:solidFill>
                  <a:srgbClr val="2785CD"/>
                </a:solidFill>
                <a:latin typeface="Tahoma"/>
                <a:cs typeface="Tahoma"/>
              </a:rPr>
              <a:t>m</a:t>
            </a:r>
            <a:r>
              <a:rPr sz="2800" spc="-90" dirty="0">
                <a:solidFill>
                  <a:srgbClr val="2785CD"/>
                </a:solidFill>
                <a:latin typeface="Tahoma"/>
                <a:cs typeface="Tahoma"/>
              </a:rPr>
              <a:t>-</a:t>
            </a:r>
            <a:r>
              <a:rPr sz="2800" spc="-415" dirty="0">
                <a:solidFill>
                  <a:srgbClr val="2785CD"/>
                </a:solidFill>
                <a:latin typeface="Tahoma"/>
                <a:cs typeface="Tahoma"/>
              </a:rPr>
              <a:t> </a:t>
            </a: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+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3366"/>
                </a:solidFill>
                <a:latin typeface="Tahoma"/>
                <a:cs typeface="Tahoma"/>
              </a:rPr>
              <a:t>p</a:t>
            </a:r>
            <a:r>
              <a:rPr sz="2800" dirty="0">
                <a:solidFill>
                  <a:srgbClr val="003366"/>
                </a:solidFill>
                <a:latin typeface="Tahoma"/>
                <a:cs typeface="Tahoma"/>
              </a:rPr>
              <a:t>l</a:t>
            </a:r>
            <a:r>
              <a:rPr sz="2800" spc="35" dirty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800" spc="45" dirty="0">
                <a:solidFill>
                  <a:srgbClr val="003366"/>
                </a:solidFill>
                <a:latin typeface="Tahoma"/>
                <a:cs typeface="Tahoma"/>
              </a:rPr>
              <a:t>n</a:t>
            </a:r>
            <a:r>
              <a:rPr sz="2800" spc="-160" dirty="0">
                <a:solidFill>
                  <a:srgbClr val="003366"/>
                </a:solidFill>
                <a:latin typeface="Tahoma"/>
                <a:cs typeface="Tahoma"/>
              </a:rPr>
              <a:t>t</a:t>
            </a:r>
            <a:r>
              <a:rPr sz="2800" dirty="0">
                <a:solidFill>
                  <a:srgbClr val="003366"/>
                </a:solidFill>
                <a:latin typeface="Tahoma"/>
                <a:cs typeface="Tahoma"/>
              </a:rPr>
              <a:t>	</a:t>
            </a:r>
            <a:r>
              <a:rPr sz="2800" spc="-405" dirty="0" smtClean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94144" y="4435602"/>
            <a:ext cx="1873199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800" spc="-90" dirty="0" smtClean="0">
                <a:solidFill>
                  <a:srgbClr val="003366"/>
                </a:solidFill>
                <a:latin typeface="Tahoma"/>
                <a:cs typeface="Tahoma"/>
              </a:rPr>
              <a:t>      </a:t>
            </a:r>
            <a:r>
              <a:rPr sz="2800" spc="-90" dirty="0" smtClean="0">
                <a:solidFill>
                  <a:srgbClr val="003366"/>
                </a:solidFill>
                <a:latin typeface="Tahoma"/>
                <a:cs typeface="Tahoma"/>
              </a:rPr>
              <a:t>Imp</a:t>
            </a:r>
            <a:r>
              <a:rPr sz="2800" spc="-30" dirty="0" smtClean="0">
                <a:solidFill>
                  <a:srgbClr val="003366"/>
                </a:solidFill>
                <a:latin typeface="Tahoma"/>
                <a:cs typeface="Tahoma"/>
              </a:rPr>
              <a:t>l</a:t>
            </a:r>
            <a:r>
              <a:rPr sz="2800" spc="35" dirty="0" smtClean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800" spc="45" dirty="0" smtClean="0">
                <a:solidFill>
                  <a:srgbClr val="003366"/>
                </a:solidFill>
                <a:latin typeface="Tahoma"/>
                <a:cs typeface="Tahoma"/>
              </a:rPr>
              <a:t>n</a:t>
            </a:r>
            <a:r>
              <a:rPr sz="2800" spc="-160" dirty="0" smtClean="0">
                <a:solidFill>
                  <a:srgbClr val="003366"/>
                </a:solidFill>
                <a:latin typeface="Tahoma"/>
                <a:cs typeface="Tahoma"/>
              </a:rPr>
              <a:t>t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17245" y="4862141"/>
            <a:ext cx="1397000" cy="529632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670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45" dirty="0" smtClean="0">
                <a:solidFill>
                  <a:srgbClr val="2785CD"/>
                </a:solidFill>
                <a:latin typeface="Tahoma"/>
                <a:cs typeface="Tahoma"/>
              </a:rPr>
              <a:t>Tran</a:t>
            </a:r>
            <a:r>
              <a:rPr sz="2800" spc="50" dirty="0" smtClean="0">
                <a:solidFill>
                  <a:srgbClr val="2785CD"/>
                </a:solidFill>
                <a:latin typeface="Tahoma"/>
                <a:cs typeface="Tahoma"/>
              </a:rPr>
              <a:t>s</a:t>
            </a:r>
            <a:r>
              <a:rPr sz="2800" spc="-90" dirty="0" smtClean="0">
                <a:solidFill>
                  <a:srgbClr val="2785CD"/>
                </a:solidFill>
                <a:latin typeface="Tahoma"/>
                <a:cs typeface="Tahoma"/>
              </a:rPr>
              <a:t>-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746375" y="4862141"/>
            <a:ext cx="1103630" cy="529632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spc="-405" dirty="0" smtClean="0">
                <a:solidFill>
                  <a:srgbClr val="003366"/>
                </a:solidFill>
                <a:latin typeface="Tahoma"/>
                <a:cs typeface="Tahoma"/>
              </a:rPr>
              <a:t>+</a:t>
            </a:r>
            <a:r>
              <a:rPr sz="2800" spc="-100" dirty="0" smtClean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0" dirty="0">
                <a:solidFill>
                  <a:srgbClr val="003366"/>
                </a:solidFill>
                <a:latin typeface="Tahoma"/>
                <a:cs typeface="Tahoma"/>
              </a:rPr>
              <a:t>pl</a:t>
            </a:r>
            <a:r>
              <a:rPr sz="2800" spc="35" dirty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800" spc="-85" dirty="0">
                <a:solidFill>
                  <a:srgbClr val="003366"/>
                </a:solidFill>
                <a:latin typeface="Tahoma"/>
                <a:cs typeface="Tahoma"/>
              </a:rPr>
              <a:t>nt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75428" y="4862141"/>
            <a:ext cx="2621280" cy="529632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  <a:tabLst>
                <a:tab pos="926465" algn="l"/>
              </a:tabLst>
            </a:pPr>
            <a:r>
              <a:rPr sz="2800" spc="-405" dirty="0" smtClean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r>
              <a:rPr sz="2800" spc="45" dirty="0" smtClean="0">
                <a:solidFill>
                  <a:srgbClr val="003366"/>
                </a:solidFill>
                <a:latin typeface="Tahoma"/>
                <a:cs typeface="Tahoma"/>
              </a:rPr>
              <a:t>Trans</a:t>
            </a:r>
            <a:r>
              <a:rPr sz="2800" spc="20" dirty="0" smtClean="0">
                <a:solidFill>
                  <a:srgbClr val="003366"/>
                </a:solidFill>
                <a:latin typeface="Tahoma"/>
                <a:cs typeface="Tahoma"/>
              </a:rPr>
              <a:t>pl</a:t>
            </a:r>
            <a:r>
              <a:rPr sz="2800" spc="35" dirty="0" smtClean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800" spc="-85" dirty="0" smtClean="0">
                <a:solidFill>
                  <a:srgbClr val="003366"/>
                </a:solidFill>
                <a:latin typeface="Tahoma"/>
                <a:cs typeface="Tahoma"/>
              </a:rPr>
              <a:t>nt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87" y="1213300"/>
            <a:ext cx="417957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Acr/o</a:t>
            </a:r>
            <a:r>
              <a:rPr spc="-25" dirty="0"/>
              <a:t> </a:t>
            </a:r>
            <a:r>
              <a:rPr dirty="0"/>
              <a:t>=</a:t>
            </a:r>
            <a:r>
              <a:rPr spc="-35" dirty="0"/>
              <a:t> </a:t>
            </a:r>
            <a:r>
              <a:rPr spc="-5" dirty="0"/>
              <a:t>Extremities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93494" y="2299447"/>
            <a:ext cx="7466965" cy="3862596"/>
          </a:xfrm>
          <a:prstGeom prst="rect">
            <a:avLst/>
          </a:prstGeom>
        </p:spPr>
        <p:txBody>
          <a:bodyPr vert="horz" wrap="square" lIns="0" tIns="99060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78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25" dirty="0">
                <a:solidFill>
                  <a:srgbClr val="003366"/>
                </a:solidFill>
                <a:latin typeface="Tahoma"/>
                <a:cs typeface="Tahoma"/>
              </a:rPr>
              <a:t>Acr</a:t>
            </a:r>
            <a:r>
              <a:rPr sz="2800" spc="-15" dirty="0">
                <a:solidFill>
                  <a:srgbClr val="003366"/>
                </a:solidFill>
                <a:latin typeface="Tahoma"/>
                <a:cs typeface="Tahoma"/>
              </a:rPr>
              <a:t>/</a:t>
            </a:r>
            <a:r>
              <a:rPr sz="2800" spc="30" dirty="0">
                <a:solidFill>
                  <a:srgbClr val="003366"/>
                </a:solidFill>
                <a:latin typeface="Tahoma"/>
                <a:cs typeface="Tahoma"/>
              </a:rPr>
              <a:t>o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5" dirty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45" dirty="0">
                <a:solidFill>
                  <a:srgbClr val="003366"/>
                </a:solidFill>
                <a:latin typeface="Tahoma"/>
                <a:cs typeface="Tahoma"/>
              </a:rPr>
              <a:t>ex</a:t>
            </a:r>
            <a:r>
              <a:rPr sz="2800" spc="-45" dirty="0">
                <a:solidFill>
                  <a:srgbClr val="003366"/>
                </a:solidFill>
                <a:latin typeface="Tahoma"/>
                <a:cs typeface="Tahoma"/>
              </a:rPr>
              <a:t>tr</a:t>
            </a:r>
            <a:r>
              <a:rPr sz="2800" spc="-60" dirty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miti</a:t>
            </a:r>
            <a:r>
              <a:rPr sz="2800" spc="-25" dirty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r>
              <a:rPr sz="2800" spc="145" dirty="0">
                <a:solidFill>
                  <a:srgbClr val="003366"/>
                </a:solidFill>
                <a:latin typeface="Tahoma"/>
                <a:cs typeface="Tahoma"/>
              </a:rPr>
              <a:t>s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003366"/>
                </a:solidFill>
                <a:latin typeface="Tahoma"/>
                <a:cs typeface="Tahoma"/>
              </a:rPr>
              <a:t>(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800" spc="15" dirty="0">
                <a:solidFill>
                  <a:srgbClr val="003366"/>
                </a:solidFill>
                <a:latin typeface="Tahoma"/>
                <a:cs typeface="Tahoma"/>
              </a:rPr>
              <a:t>rms</a:t>
            </a:r>
            <a:r>
              <a:rPr sz="2800" spc="-8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35" dirty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800" spc="45" dirty="0">
                <a:solidFill>
                  <a:srgbClr val="003366"/>
                </a:solidFill>
                <a:latin typeface="Tahoma"/>
                <a:cs typeface="Tahoma"/>
              </a:rPr>
              <a:t>n</a:t>
            </a:r>
            <a:r>
              <a:rPr sz="2800" spc="5" dirty="0">
                <a:solidFill>
                  <a:srgbClr val="003366"/>
                </a:solidFill>
                <a:latin typeface="Tahoma"/>
                <a:cs typeface="Tahoma"/>
              </a:rPr>
              <a:t>d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15" dirty="0">
                <a:solidFill>
                  <a:srgbClr val="003366"/>
                </a:solidFill>
                <a:latin typeface="Tahoma"/>
                <a:cs typeface="Tahoma"/>
              </a:rPr>
              <a:t>l</a:t>
            </a:r>
            <a:r>
              <a:rPr sz="2800" spc="40" dirty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r>
              <a:rPr sz="2800" spc="45" dirty="0">
                <a:solidFill>
                  <a:srgbClr val="003366"/>
                </a:solidFill>
                <a:latin typeface="Tahoma"/>
                <a:cs typeface="Tahoma"/>
              </a:rPr>
              <a:t>g</a:t>
            </a:r>
            <a:r>
              <a:rPr sz="2800" dirty="0">
                <a:solidFill>
                  <a:srgbClr val="003366"/>
                </a:solidFill>
                <a:latin typeface="Tahoma"/>
                <a:cs typeface="Tahoma"/>
              </a:rPr>
              <a:t>s)</a:t>
            </a:r>
            <a:endParaRPr sz="2800">
              <a:latin typeface="Tahoma"/>
              <a:cs typeface="Tahoma"/>
            </a:endParaRPr>
          </a:p>
          <a:p>
            <a:pPr marL="756285" lvl="1" indent="-287655">
              <a:lnSpc>
                <a:spcPct val="100000"/>
              </a:lnSpc>
              <a:spcBef>
                <a:spcPts val="595"/>
              </a:spcBef>
              <a:buSzPct val="75000"/>
              <a:buChar char="–"/>
              <a:tabLst>
                <a:tab pos="756285" algn="l"/>
                <a:tab pos="756920" algn="l"/>
              </a:tabLst>
            </a:pPr>
            <a:r>
              <a:rPr sz="2400" spc="145" dirty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400" spc="100" dirty="0">
                <a:solidFill>
                  <a:srgbClr val="003366"/>
                </a:solidFill>
                <a:latin typeface="Tahoma"/>
                <a:cs typeface="Tahoma"/>
              </a:rPr>
              <a:t>c</a:t>
            </a:r>
            <a:r>
              <a:rPr sz="2400" spc="-65" dirty="0">
                <a:solidFill>
                  <a:srgbClr val="003366"/>
                </a:solidFill>
                <a:latin typeface="Tahoma"/>
                <a:cs typeface="Tahoma"/>
              </a:rPr>
              <a:t>r</a:t>
            </a:r>
            <a:r>
              <a:rPr sz="24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-345" dirty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r>
              <a:rPr sz="24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-10" dirty="0">
                <a:solidFill>
                  <a:srgbClr val="003366"/>
                </a:solidFill>
                <a:latin typeface="Tahoma"/>
                <a:cs typeface="Tahoma"/>
              </a:rPr>
              <a:t>w</a:t>
            </a:r>
            <a:r>
              <a:rPr sz="2400" spc="-20" dirty="0">
                <a:solidFill>
                  <a:srgbClr val="003366"/>
                </a:solidFill>
                <a:latin typeface="Tahoma"/>
                <a:cs typeface="Tahoma"/>
              </a:rPr>
              <a:t>o</a:t>
            </a:r>
            <a:r>
              <a:rPr sz="2400" spc="-30" dirty="0">
                <a:solidFill>
                  <a:srgbClr val="003366"/>
                </a:solidFill>
                <a:latin typeface="Tahoma"/>
                <a:cs typeface="Tahoma"/>
              </a:rPr>
              <a:t>rd</a:t>
            </a:r>
            <a:r>
              <a:rPr sz="2400" spc="-7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-35" dirty="0">
                <a:solidFill>
                  <a:srgbClr val="003366"/>
                </a:solidFill>
                <a:latin typeface="Tahoma"/>
                <a:cs typeface="Tahoma"/>
              </a:rPr>
              <a:t>root</a:t>
            </a:r>
            <a:endParaRPr sz="2400">
              <a:latin typeface="Tahoma"/>
              <a:cs typeface="Tahoma"/>
            </a:endParaRPr>
          </a:p>
          <a:p>
            <a:pPr marL="756285" lvl="1" indent="-287655">
              <a:lnSpc>
                <a:spcPct val="100000"/>
              </a:lnSpc>
              <a:spcBef>
                <a:spcPts val="575"/>
              </a:spcBef>
              <a:buSzPct val="75000"/>
              <a:buChar char="–"/>
              <a:tabLst>
                <a:tab pos="756285" algn="l"/>
                <a:tab pos="756920" algn="l"/>
              </a:tabLst>
            </a:pPr>
            <a:r>
              <a:rPr sz="2400" spc="165" dirty="0">
                <a:solidFill>
                  <a:srgbClr val="003366"/>
                </a:solidFill>
                <a:latin typeface="Tahoma"/>
                <a:cs typeface="Tahoma"/>
              </a:rPr>
              <a:t>O</a:t>
            </a:r>
            <a:r>
              <a:rPr sz="24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-345" dirty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r>
              <a:rPr sz="24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15" dirty="0">
                <a:solidFill>
                  <a:srgbClr val="003366"/>
                </a:solidFill>
                <a:latin typeface="Tahoma"/>
                <a:cs typeface="Tahoma"/>
              </a:rPr>
              <a:t>v</a:t>
            </a:r>
            <a:r>
              <a:rPr sz="2400" spc="5" dirty="0">
                <a:solidFill>
                  <a:srgbClr val="003366"/>
                </a:solidFill>
                <a:latin typeface="Tahoma"/>
                <a:cs typeface="Tahoma"/>
              </a:rPr>
              <a:t>o</a:t>
            </a:r>
            <a:r>
              <a:rPr sz="2400" spc="10" dirty="0">
                <a:solidFill>
                  <a:srgbClr val="003366"/>
                </a:solidFill>
                <a:latin typeface="Tahoma"/>
                <a:cs typeface="Tahoma"/>
              </a:rPr>
              <a:t>w</a:t>
            </a:r>
            <a:r>
              <a:rPr sz="2400" spc="-5" dirty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r>
              <a:rPr sz="2400" spc="-20" dirty="0">
                <a:solidFill>
                  <a:srgbClr val="003366"/>
                </a:solidFill>
                <a:latin typeface="Tahoma"/>
                <a:cs typeface="Tahoma"/>
              </a:rPr>
              <a:t>l</a:t>
            </a:r>
            <a:endParaRPr sz="2400">
              <a:latin typeface="Tahoma"/>
              <a:cs typeface="Tahoma"/>
            </a:endParaRPr>
          </a:p>
          <a:p>
            <a:pPr marL="756285" lvl="1" indent="-287655">
              <a:lnSpc>
                <a:spcPct val="100000"/>
              </a:lnSpc>
              <a:spcBef>
                <a:spcPts val="580"/>
              </a:spcBef>
              <a:buSzPct val="75000"/>
              <a:buChar char="–"/>
              <a:tabLst>
                <a:tab pos="756285" algn="l"/>
                <a:tab pos="756920" algn="l"/>
              </a:tabLst>
            </a:pPr>
            <a:r>
              <a:rPr sz="2400" spc="-10" dirty="0">
                <a:solidFill>
                  <a:srgbClr val="003366"/>
                </a:solidFill>
                <a:latin typeface="Tahoma"/>
                <a:cs typeface="Tahoma"/>
              </a:rPr>
              <a:t>Acr/o</a:t>
            </a:r>
            <a:r>
              <a:rPr sz="24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-345" dirty="0">
                <a:solidFill>
                  <a:srgbClr val="003366"/>
                </a:solidFill>
                <a:latin typeface="Tahoma"/>
                <a:cs typeface="Tahoma"/>
              </a:rPr>
              <a:t>=</a:t>
            </a:r>
            <a:r>
              <a:rPr sz="24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10" dirty="0">
                <a:solidFill>
                  <a:srgbClr val="003366"/>
                </a:solidFill>
                <a:latin typeface="Tahoma"/>
                <a:cs typeface="Tahoma"/>
              </a:rPr>
              <a:t>combin</a:t>
            </a:r>
            <a:r>
              <a:rPr sz="2400" spc="-10" dirty="0">
                <a:solidFill>
                  <a:srgbClr val="003366"/>
                </a:solidFill>
                <a:latin typeface="Tahoma"/>
                <a:cs typeface="Tahoma"/>
              </a:rPr>
              <a:t>i</a:t>
            </a:r>
            <a:r>
              <a:rPr sz="2400" dirty="0">
                <a:solidFill>
                  <a:srgbClr val="003366"/>
                </a:solidFill>
                <a:latin typeface="Tahoma"/>
                <a:cs typeface="Tahoma"/>
              </a:rPr>
              <a:t>ng</a:t>
            </a:r>
            <a:r>
              <a:rPr sz="2400" spc="-5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-45" dirty="0">
                <a:solidFill>
                  <a:srgbClr val="003366"/>
                </a:solidFill>
                <a:latin typeface="Tahoma"/>
                <a:cs typeface="Tahoma"/>
              </a:rPr>
              <a:t>for</a:t>
            </a:r>
            <a:r>
              <a:rPr sz="2400" spc="-20" dirty="0">
                <a:solidFill>
                  <a:srgbClr val="003366"/>
                </a:solidFill>
                <a:latin typeface="Tahoma"/>
                <a:cs typeface="Tahoma"/>
              </a:rPr>
              <a:t>m</a:t>
            </a:r>
            <a:endParaRPr sz="24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65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10" dirty="0">
                <a:solidFill>
                  <a:srgbClr val="003366"/>
                </a:solidFill>
                <a:latin typeface="Tahoma"/>
                <a:cs typeface="Tahoma"/>
              </a:rPr>
              <a:t>Acr/o/paralysis:</a:t>
            </a:r>
            <a:r>
              <a:rPr sz="2800" spc="-13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75" dirty="0">
                <a:solidFill>
                  <a:srgbClr val="003366"/>
                </a:solidFill>
                <a:latin typeface="Tahoma"/>
                <a:cs typeface="Tahoma"/>
              </a:rPr>
              <a:t>Paralysis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14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3366"/>
                </a:solidFill>
                <a:latin typeface="Tahoma"/>
                <a:cs typeface="Tahoma"/>
              </a:rPr>
              <a:t>extremities</a:t>
            </a:r>
            <a:endParaRPr sz="28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6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20" dirty="0">
                <a:solidFill>
                  <a:srgbClr val="003366"/>
                </a:solidFill>
                <a:latin typeface="Tahoma"/>
                <a:cs typeface="Tahoma"/>
              </a:rPr>
              <a:t>Acr/o/cyan/osis:</a:t>
            </a:r>
            <a:r>
              <a:rPr sz="2800" spc="-12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0" dirty="0">
                <a:solidFill>
                  <a:srgbClr val="003366"/>
                </a:solidFill>
                <a:latin typeface="Tahoma"/>
                <a:cs typeface="Tahoma"/>
              </a:rPr>
              <a:t>Condition</a:t>
            </a:r>
            <a:r>
              <a:rPr sz="28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15" dirty="0">
                <a:solidFill>
                  <a:srgbClr val="003366"/>
                </a:solidFill>
                <a:latin typeface="Tahoma"/>
                <a:cs typeface="Tahoma"/>
              </a:rPr>
              <a:t>blue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3366"/>
                </a:solidFill>
                <a:latin typeface="Tahoma"/>
                <a:cs typeface="Tahoma"/>
              </a:rPr>
              <a:t>extremities</a:t>
            </a:r>
            <a:endParaRPr sz="2800">
              <a:latin typeface="Tahoma"/>
              <a:cs typeface="Tahoma"/>
            </a:endParaRPr>
          </a:p>
          <a:p>
            <a:pPr marL="354965" marR="185420" indent="-342900">
              <a:lnSpc>
                <a:spcPct val="100000"/>
              </a:lnSpc>
              <a:spcBef>
                <a:spcPts val="67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55" dirty="0">
                <a:solidFill>
                  <a:srgbClr val="003366"/>
                </a:solidFill>
                <a:latin typeface="Tahoma"/>
                <a:cs typeface="Tahoma"/>
              </a:rPr>
              <a:t>Acr/o/dermat/itis:</a:t>
            </a:r>
            <a:r>
              <a:rPr sz="2800" spc="-114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5" dirty="0">
                <a:solidFill>
                  <a:srgbClr val="003366"/>
                </a:solidFill>
                <a:latin typeface="Tahoma"/>
                <a:cs typeface="Tahoma"/>
              </a:rPr>
              <a:t>Inflammation</a:t>
            </a:r>
            <a:r>
              <a:rPr sz="2800" spc="-9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3366"/>
                </a:solidFill>
                <a:latin typeface="Tahoma"/>
                <a:cs typeface="Tahoma"/>
              </a:rPr>
              <a:t>skin</a:t>
            </a:r>
            <a:r>
              <a:rPr sz="28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 </a:t>
            </a:r>
            <a:r>
              <a:rPr sz="2800" spc="-86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3366"/>
                </a:solidFill>
                <a:latin typeface="Tahoma"/>
                <a:cs typeface="Tahoma"/>
              </a:rPr>
              <a:t>extremities,</a:t>
            </a:r>
            <a:r>
              <a:rPr sz="28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10" dirty="0">
                <a:solidFill>
                  <a:srgbClr val="003366"/>
                </a:solidFill>
                <a:latin typeface="Tahoma"/>
                <a:cs typeface="Tahoma"/>
              </a:rPr>
              <a:t>like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5" dirty="0">
                <a:solidFill>
                  <a:srgbClr val="003366"/>
                </a:solidFill>
                <a:latin typeface="Tahoma"/>
                <a:cs typeface="Tahoma"/>
              </a:rPr>
              <a:t>red</a:t>
            </a:r>
            <a:r>
              <a:rPr sz="2800" spc="-9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3366"/>
                </a:solidFill>
                <a:latin typeface="Tahoma"/>
                <a:cs typeface="Tahoma"/>
              </a:rPr>
              <a:t>inflamed</a:t>
            </a:r>
            <a:r>
              <a:rPr sz="2800" spc="-9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45" dirty="0">
                <a:solidFill>
                  <a:srgbClr val="003366"/>
                </a:solidFill>
                <a:latin typeface="Tahoma"/>
                <a:cs typeface="Tahoma"/>
              </a:rPr>
              <a:t>hands</a:t>
            </a:r>
            <a:endParaRPr sz="28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87" y="1213300"/>
            <a:ext cx="5346700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Cyan/o</a:t>
            </a:r>
            <a:r>
              <a:rPr spc="-35" dirty="0"/>
              <a:t> </a:t>
            </a:r>
            <a:r>
              <a:rPr dirty="0"/>
              <a:t>=</a:t>
            </a:r>
            <a:r>
              <a:rPr spc="-20" dirty="0"/>
              <a:t> </a:t>
            </a:r>
            <a:r>
              <a:rPr dirty="0"/>
              <a:t>Blue,</a:t>
            </a:r>
            <a:r>
              <a:rPr spc="-30" dirty="0"/>
              <a:t> </a:t>
            </a:r>
            <a:r>
              <a:rPr spc="-5" dirty="0"/>
              <a:t>Blueness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6" y="2301099"/>
            <a:ext cx="7248525" cy="2697532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434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20" dirty="0">
                <a:solidFill>
                  <a:srgbClr val="003366"/>
                </a:solidFill>
                <a:latin typeface="Tahoma"/>
                <a:cs typeface="Tahoma"/>
              </a:rPr>
              <a:t>Cyan/osis: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5" dirty="0">
                <a:solidFill>
                  <a:srgbClr val="003366"/>
                </a:solidFill>
                <a:latin typeface="Tahoma"/>
                <a:cs typeface="Tahoma"/>
              </a:rPr>
              <a:t>(noun)</a:t>
            </a:r>
            <a:r>
              <a:rPr sz="2800" spc="-8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0" dirty="0">
                <a:solidFill>
                  <a:srgbClr val="003366"/>
                </a:solidFill>
                <a:latin typeface="Tahoma"/>
                <a:cs typeface="Tahoma"/>
              </a:rPr>
              <a:t>Condition</a:t>
            </a:r>
            <a:r>
              <a:rPr sz="2800" spc="-8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003366"/>
                </a:solidFill>
                <a:latin typeface="Tahoma"/>
                <a:cs typeface="Tahoma"/>
              </a:rPr>
              <a:t>blueness</a:t>
            </a:r>
            <a:endParaRPr sz="2800" dirty="0">
              <a:latin typeface="Tahoma"/>
              <a:cs typeface="Tahoma"/>
            </a:endParaRPr>
          </a:p>
          <a:p>
            <a:pPr marL="354965" marR="78105" indent="-342900">
              <a:lnSpc>
                <a:spcPts val="3030"/>
              </a:lnSpc>
              <a:spcBef>
                <a:spcPts val="71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15" dirty="0">
                <a:solidFill>
                  <a:srgbClr val="003366"/>
                </a:solidFill>
                <a:latin typeface="Tahoma"/>
                <a:cs typeface="Tahoma"/>
              </a:rPr>
              <a:t>Cyan/otic: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70" dirty="0">
                <a:solidFill>
                  <a:srgbClr val="003366"/>
                </a:solidFill>
                <a:latin typeface="Tahoma"/>
                <a:cs typeface="Tahoma"/>
              </a:rPr>
              <a:t>(adj</a:t>
            </a:r>
            <a:r>
              <a:rPr sz="2800" spc="-70" dirty="0" smtClean="0">
                <a:solidFill>
                  <a:srgbClr val="003366"/>
                </a:solidFill>
                <a:latin typeface="Tahoma"/>
                <a:cs typeface="Tahoma"/>
              </a:rPr>
              <a:t>.)</a:t>
            </a:r>
            <a:r>
              <a:rPr sz="2800" spc="-95" dirty="0" smtClean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85" dirty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3366"/>
                </a:solidFill>
                <a:latin typeface="Tahoma"/>
                <a:cs typeface="Tahoma"/>
              </a:rPr>
              <a:t>condition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 </a:t>
            </a:r>
            <a:r>
              <a:rPr sz="2800" spc="-86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55" dirty="0">
                <a:solidFill>
                  <a:srgbClr val="003366"/>
                </a:solidFill>
                <a:latin typeface="Tahoma"/>
                <a:cs typeface="Tahoma"/>
              </a:rPr>
              <a:t>blueness</a:t>
            </a:r>
            <a:endParaRPr sz="2800" dirty="0">
              <a:latin typeface="Tahoma"/>
              <a:cs typeface="Tahoma"/>
            </a:endParaRPr>
          </a:p>
          <a:p>
            <a:pPr marL="469265">
              <a:lnSpc>
                <a:spcPct val="100000"/>
              </a:lnSpc>
              <a:spcBef>
                <a:spcPts val="254"/>
              </a:spcBef>
              <a:tabLst>
                <a:tab pos="756285" algn="l"/>
              </a:tabLst>
            </a:pPr>
            <a:r>
              <a:rPr sz="1800" spc="15" dirty="0">
                <a:solidFill>
                  <a:srgbClr val="003366"/>
                </a:solidFill>
                <a:latin typeface="Tahoma"/>
                <a:cs typeface="Tahoma"/>
              </a:rPr>
              <a:t>–	</a:t>
            </a:r>
            <a:r>
              <a:rPr sz="2400" b="1" dirty="0">
                <a:solidFill>
                  <a:srgbClr val="FF3399"/>
                </a:solidFill>
                <a:latin typeface="Arial"/>
                <a:cs typeface="Arial"/>
              </a:rPr>
              <a:t>-tic</a:t>
            </a:r>
            <a:r>
              <a:rPr sz="2400" b="1" spc="-25" dirty="0">
                <a:solidFill>
                  <a:srgbClr val="FF3399"/>
                </a:solidFill>
                <a:latin typeface="Arial"/>
                <a:cs typeface="Arial"/>
              </a:rPr>
              <a:t> </a:t>
            </a:r>
            <a:r>
              <a:rPr sz="2400" b="1" dirty="0">
                <a:solidFill>
                  <a:srgbClr val="003366"/>
                </a:solidFill>
                <a:latin typeface="Arial"/>
                <a:cs typeface="Arial"/>
              </a:rPr>
              <a:t>=</a:t>
            </a:r>
            <a:r>
              <a:rPr sz="2400" b="1" spc="-5" dirty="0">
                <a:solidFill>
                  <a:srgbClr val="003366"/>
                </a:solidFill>
                <a:latin typeface="Arial"/>
                <a:cs typeface="Arial"/>
              </a:rPr>
              <a:t> adjective </a:t>
            </a:r>
            <a:r>
              <a:rPr sz="2400" b="1" dirty="0" smtClean="0">
                <a:solidFill>
                  <a:srgbClr val="003366"/>
                </a:solidFill>
                <a:latin typeface="Arial"/>
                <a:cs typeface="Arial"/>
              </a:rPr>
              <a:t>suffix</a:t>
            </a:r>
            <a:endParaRPr sz="2400" dirty="0">
              <a:latin typeface="Arial"/>
              <a:cs typeface="Arial"/>
            </a:endParaRPr>
          </a:p>
          <a:p>
            <a:pPr marL="354965" indent="-342900">
              <a:lnSpc>
                <a:spcPct val="100000"/>
              </a:lnSpc>
              <a:spcBef>
                <a:spcPts val="32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20" dirty="0">
                <a:solidFill>
                  <a:srgbClr val="003366"/>
                </a:solidFill>
                <a:latin typeface="Tahoma"/>
                <a:cs typeface="Tahoma"/>
              </a:rPr>
              <a:t>Acr/o/cyan/osis:</a:t>
            </a:r>
            <a:r>
              <a:rPr sz="2800" spc="-12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80" dirty="0">
                <a:solidFill>
                  <a:srgbClr val="003366"/>
                </a:solidFill>
                <a:latin typeface="Tahoma"/>
                <a:cs typeface="Tahoma"/>
              </a:rPr>
              <a:t>Blueness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40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3366"/>
                </a:solidFill>
                <a:latin typeface="Tahoma"/>
                <a:cs typeface="Tahoma"/>
              </a:rPr>
              <a:t>extremities</a:t>
            </a:r>
            <a:endParaRPr sz="2800" dirty="0">
              <a:latin typeface="Tahoma"/>
              <a:cs typeface="Tahoma"/>
            </a:endParaRPr>
          </a:p>
          <a:p>
            <a:pPr marL="354965" marR="396875" indent="-342900">
              <a:lnSpc>
                <a:spcPts val="3020"/>
              </a:lnSpc>
              <a:spcBef>
                <a:spcPts val="72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-20" dirty="0">
                <a:solidFill>
                  <a:srgbClr val="003366"/>
                </a:solidFill>
                <a:latin typeface="Tahoma"/>
                <a:cs typeface="Tahoma"/>
              </a:rPr>
              <a:t>Cyan/o/derma:</a:t>
            </a:r>
            <a:r>
              <a:rPr sz="2800" spc="-9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003366"/>
                </a:solidFill>
                <a:latin typeface="Tahoma"/>
                <a:cs typeface="Tahoma"/>
              </a:rPr>
              <a:t>Bluish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10" dirty="0">
                <a:solidFill>
                  <a:srgbClr val="003366"/>
                </a:solidFill>
                <a:latin typeface="Tahoma"/>
                <a:cs typeface="Tahoma"/>
              </a:rPr>
              <a:t>discoloration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5" dirty="0">
                <a:solidFill>
                  <a:srgbClr val="003366"/>
                </a:solidFill>
                <a:latin typeface="Tahoma"/>
                <a:cs typeface="Tahoma"/>
              </a:rPr>
              <a:t>of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30" dirty="0">
                <a:solidFill>
                  <a:srgbClr val="003366"/>
                </a:solidFill>
                <a:latin typeface="Tahoma"/>
                <a:cs typeface="Tahoma"/>
              </a:rPr>
              <a:t>the </a:t>
            </a:r>
            <a:r>
              <a:rPr sz="2800" spc="-86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3366"/>
                </a:solidFill>
                <a:latin typeface="Tahoma"/>
                <a:cs typeface="Tahoma"/>
              </a:rPr>
              <a:t>skin</a:t>
            </a:r>
            <a:endParaRPr sz="28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52400"/>
            <a:ext cx="9220200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402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89" y="1213300"/>
            <a:ext cx="320230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Medical</a:t>
            </a:r>
            <a:r>
              <a:rPr spc="-95" dirty="0"/>
              <a:t> </a:t>
            </a:r>
            <a:r>
              <a:rPr dirty="0"/>
              <a:t>Terms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50242" y="2386711"/>
            <a:ext cx="8213090" cy="38901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304800" indent="149225">
              <a:lnSpc>
                <a:spcPct val="100000"/>
              </a:lnSpc>
              <a:spcBef>
                <a:spcPts val="95"/>
              </a:spcBef>
            </a:pPr>
            <a:r>
              <a:rPr sz="2800" b="1" spc="-5" dirty="0" smtClean="0">
                <a:solidFill>
                  <a:srgbClr val="003366"/>
                </a:solidFill>
                <a:latin typeface="Arial"/>
                <a:cs typeface="Arial"/>
              </a:rPr>
              <a:t>Medical</a:t>
            </a:r>
            <a:r>
              <a:rPr sz="2800" b="1" spc="15" dirty="0" smtClean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Terms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 smtClean="0">
                <a:solidFill>
                  <a:srgbClr val="003366"/>
                </a:solidFill>
                <a:latin typeface="Arial"/>
                <a:cs typeface="Arial"/>
              </a:rPr>
              <a:t>Sound-like</a:t>
            </a:r>
            <a:r>
              <a:rPr sz="2800" b="1" spc="35" dirty="0" smtClean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Terms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and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Word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Parts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Examples</a:t>
            </a:r>
            <a:r>
              <a:rPr sz="2800" b="1" spc="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: </a:t>
            </a:r>
            <a:r>
              <a:rPr sz="2800" b="1" spc="-7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 err="1" smtClean="0">
                <a:solidFill>
                  <a:srgbClr val="003366"/>
                </a:solidFill>
                <a:latin typeface="Arial"/>
                <a:cs typeface="Arial"/>
              </a:rPr>
              <a:t>Arteri</a:t>
            </a:r>
            <a:r>
              <a:rPr sz="2800" b="1" spc="-5" dirty="0" smtClean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=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artery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 ,</a:t>
            </a:r>
            <a:r>
              <a:rPr sz="2800" b="1" spc="-5" dirty="0" err="1" smtClean="0">
                <a:solidFill>
                  <a:srgbClr val="003366"/>
                </a:solidFill>
                <a:latin typeface="Arial"/>
                <a:cs typeface="Arial"/>
              </a:rPr>
              <a:t>Ather</a:t>
            </a:r>
            <a:r>
              <a:rPr sz="2800" b="1" spc="15" dirty="0" smtClean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= plaque</a:t>
            </a:r>
            <a:r>
              <a:rPr sz="2800" b="1" spc="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or</a:t>
            </a:r>
            <a:r>
              <a:rPr sz="28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fatty 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substance</a:t>
            </a:r>
            <a:r>
              <a:rPr sz="2800" b="1" spc="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,</a:t>
            </a:r>
            <a:r>
              <a:rPr sz="2800" b="1" spc="-5" dirty="0" err="1" smtClean="0">
                <a:solidFill>
                  <a:srgbClr val="003366"/>
                </a:solidFill>
                <a:latin typeface="Arial"/>
                <a:cs typeface="Arial"/>
              </a:rPr>
              <a:t>Arthr</a:t>
            </a:r>
            <a:r>
              <a:rPr sz="2800" b="1" spc="-5" dirty="0" smtClean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=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joint</a:t>
            </a:r>
            <a:endParaRPr sz="28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tabLst>
                <a:tab pos="1989455" algn="l"/>
                <a:tab pos="2565400" algn="l"/>
              </a:tabLst>
            </a:pP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Ileum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=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part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of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small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 intestine,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Ilium</a:t>
            </a:r>
            <a:r>
              <a:rPr sz="28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=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 part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of</a:t>
            </a:r>
            <a:r>
              <a:rPr sz="2800" b="1" spc="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the </a:t>
            </a:r>
            <a:r>
              <a:rPr sz="2800" b="1" spc="-7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hip</a:t>
            </a:r>
            <a:r>
              <a:rPr sz="2800" b="1" spc="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bone	</a:t>
            </a:r>
            <a:r>
              <a:rPr sz="2800" b="1" spc="-5" dirty="0" smtClean="0">
                <a:solidFill>
                  <a:srgbClr val="003366"/>
                </a:solidFill>
                <a:latin typeface="Arial"/>
                <a:cs typeface="Arial"/>
              </a:rPr>
              <a:t>Mucous</a:t>
            </a:r>
            <a:r>
              <a:rPr lang="en-US" sz="2800" b="1" spc="25" dirty="0">
                <a:solidFill>
                  <a:srgbClr val="003366"/>
                </a:solidFill>
                <a:latin typeface="Arial"/>
                <a:cs typeface="Arial"/>
              </a:rPr>
              <a:t>=</a:t>
            </a:r>
            <a:r>
              <a:rPr sz="2800" b="1" dirty="0" smtClean="0">
                <a:solidFill>
                  <a:srgbClr val="003366"/>
                </a:solidFill>
                <a:latin typeface="Arial"/>
                <a:cs typeface="Arial"/>
              </a:rPr>
              <a:t>specialized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mucous</a:t>
            </a:r>
            <a:r>
              <a:rPr sz="2800" b="1" spc="4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membranes</a:t>
            </a:r>
            <a:r>
              <a:rPr sz="2800" b="1" spc="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that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line the 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body</a:t>
            </a:r>
            <a:r>
              <a:rPr sz="2800" b="1" spc="3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cavities.	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Mucus</a:t>
            </a:r>
            <a:r>
              <a:rPr sz="2800" b="1" spc="2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lang="en-US" sz="2800" b="1" spc="-5" dirty="0" smtClean="0">
                <a:solidFill>
                  <a:srgbClr val="003366"/>
                </a:solidFill>
                <a:latin typeface="Arial"/>
                <a:cs typeface="Arial"/>
              </a:rPr>
              <a:t>=</a:t>
            </a:r>
            <a:r>
              <a:rPr sz="2800" b="1" dirty="0" smtClean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a noun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and 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the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name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of 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the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substance</a:t>
            </a:r>
            <a:r>
              <a:rPr sz="2800" b="1" spc="4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secreted</a:t>
            </a:r>
            <a:r>
              <a:rPr sz="2800" b="1" spc="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by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the</a:t>
            </a:r>
            <a:r>
              <a:rPr sz="2800" b="1" spc="1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mucous 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membranes.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6161" y="-152400"/>
            <a:ext cx="10352841" cy="701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573892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E21C56-8F0E-C8D3-1721-275FA6124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5256306-0C76-26D2-DAF0-505439A87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528" y="0"/>
            <a:ext cx="9028944" cy="6858000"/>
          </a:xfr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42CAABC9-83DC-EC1F-F74C-2CD40334B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589" y="284126"/>
            <a:ext cx="6308201" cy="592182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39AC0596-8FD1-AB72-659A-60C92ABB3021}"/>
              </a:ext>
            </a:extLst>
          </p:cNvPr>
          <p:cNvSpPr/>
          <p:nvPr/>
        </p:nvSpPr>
        <p:spPr>
          <a:xfrm>
            <a:off x="6753592" y="848357"/>
            <a:ext cx="1945021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-logy</a:t>
            </a:r>
          </a:p>
          <a:p>
            <a:pPr algn="ctr"/>
            <a:r>
              <a:rPr lang="en-US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-</a:t>
            </a:r>
            <a:r>
              <a:rPr lang="en-US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logist</a:t>
            </a:r>
            <a:endParaRPr lang="en-US" sz="54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18611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E21C56-8F0E-C8D3-1721-275FA6124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5256306-0C76-26D2-DAF0-505439A87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75428"/>
            <a:ext cx="9078686" cy="6708144"/>
          </a:xfr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5DE0BE97-80B7-90DD-1687-5F1A318D7B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449225"/>
            <a:ext cx="3810000" cy="16002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8E8CCF44-DA8F-6BAD-F154-7AB3A99E594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7234" y="2133533"/>
            <a:ext cx="2545558" cy="371607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629E8DC0-C6EB-E4F2-8A47-AF22CE8B38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9990" y="2133524"/>
            <a:ext cx="2853418" cy="3716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9385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E21C56-8F0E-C8D3-1721-275FA6124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5256306-0C76-26D2-DAF0-505439A87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42" y="108858"/>
            <a:ext cx="9028944" cy="6068106"/>
          </a:xfr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DC6938B3-C9FD-8CB9-E928-F82A1EEC31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581" y="1466271"/>
            <a:ext cx="5829300" cy="392545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C7C760F9-13FB-BE8D-C7E0-8F47ED7B7207}"/>
              </a:ext>
            </a:extLst>
          </p:cNvPr>
          <p:cNvSpPr/>
          <p:nvPr/>
        </p:nvSpPr>
        <p:spPr>
          <a:xfrm>
            <a:off x="6468673" y="1621641"/>
            <a:ext cx="205036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-scope</a:t>
            </a:r>
          </a:p>
          <a:p>
            <a:pPr algn="ctr"/>
            <a:r>
              <a:rPr lang="en-US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-</a:t>
            </a:r>
            <a:r>
              <a:rPr lang="en-US" sz="54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scopy</a:t>
            </a:r>
            <a:endParaRPr lang="en-US" sz="54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71373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E21C56-8F0E-C8D3-1721-275FA6124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endParaRPr lang="x-none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="" xmlns:a16="http://schemas.microsoft.com/office/drawing/2014/main" id="{65256306-0C76-26D2-DAF0-505439A878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9742" y="108858"/>
            <a:ext cx="9028944" cy="6068106"/>
          </a:xfrm>
        </p:spPr>
      </p:pic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85E39C09-FBF2-DE49-4B5E-CD8C9E781D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314" y="681133"/>
            <a:ext cx="5702666" cy="5199321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771B6728-F9B3-7AA4-FF91-34959118C21C}"/>
              </a:ext>
            </a:extLst>
          </p:cNvPr>
          <p:cNvSpPr/>
          <p:nvPr/>
        </p:nvSpPr>
        <p:spPr>
          <a:xfrm>
            <a:off x="6057582" y="1329921"/>
            <a:ext cx="2437847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-</a:t>
            </a:r>
            <a:r>
              <a:rPr lang="en-US" sz="6600" b="1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ED7D31">
                    <a:lumMod val="40000"/>
                    <a:lumOff val="60000"/>
                  </a:srgbClr>
                </a:solidFill>
              </a:rPr>
              <a:t>scopy</a:t>
            </a:r>
            <a:endParaRPr lang="en-US" sz="6600" b="1" dirty="0">
              <a:ln w="22225">
                <a:solidFill>
                  <a:srgbClr val="ED7D31"/>
                </a:solidFill>
                <a:prstDash val="solid"/>
              </a:ln>
              <a:solidFill>
                <a:srgbClr val="ED7D31">
                  <a:lumMod val="40000"/>
                  <a:lumOff val="6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42427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CF84A8-E8E8-3AB3-6B50-E593E1F95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198" y="-483153"/>
            <a:ext cx="7604522" cy="2387600"/>
          </a:xfrm>
        </p:spPr>
        <p:txBody>
          <a:bodyPr>
            <a:normAutofit/>
          </a:bodyPr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endParaRPr lang="x-none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EF5240E-69DE-DD31-BA74-5AC29FC14E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479" y="4638907"/>
            <a:ext cx="6858000" cy="1655762"/>
          </a:xfrm>
        </p:spPr>
        <p:txBody>
          <a:bodyPr/>
          <a:lstStyle/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27BCD27-4DDB-071A-7347-CD082A06E4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 flipV="1">
            <a:off x="110935" y="-304801"/>
            <a:ext cx="8998526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1711583-6AD4-F244-542B-32D416E422BA}"/>
              </a:ext>
            </a:extLst>
          </p:cNvPr>
          <p:cNvSpPr txBox="1"/>
          <p:nvPr/>
        </p:nvSpPr>
        <p:spPr>
          <a:xfrm>
            <a:off x="550975" y="4953082"/>
            <a:ext cx="76045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141413"/>
                </a:solidFill>
                <a:latin typeface="Helvetica" pitchFamily="2" charset="0"/>
              </a:rPr>
              <a:t>The prefix anti- means “against.” Note that both the prefix and its meaning contain the letter “</a:t>
            </a:r>
            <a:r>
              <a:rPr lang="en-US" dirty="0" err="1">
                <a:solidFill>
                  <a:srgbClr val="141413"/>
                </a:solidFill>
                <a:latin typeface="Helvetica" pitchFamily="2" charset="0"/>
              </a:rPr>
              <a:t>i</a:t>
            </a:r>
            <a:r>
              <a:rPr lang="en-US" dirty="0">
                <a:solidFill>
                  <a:srgbClr val="141413"/>
                </a:solidFill>
                <a:latin typeface="Helvetica" pitchFamily="2" charset="0"/>
              </a:rPr>
              <a:t>.”</a:t>
            </a:r>
          </a:p>
          <a:p>
            <a:r>
              <a:rPr lang="en-US" dirty="0">
                <a:solidFill>
                  <a:srgbClr val="141413"/>
                </a:solidFill>
                <a:latin typeface="Helvetica" pitchFamily="2" charset="0"/>
              </a:rPr>
              <a:t>The prefix ante- means “before.” Both the prefix and its meaning contain the letter “e.”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EED70123-CDA6-4D2D-12B1-324E36F7E8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014" y="232759"/>
            <a:ext cx="6549013" cy="4360843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8BE570F1-4A60-0C85-F245-0781206DABFB}"/>
              </a:ext>
            </a:extLst>
          </p:cNvPr>
          <p:cNvSpPr/>
          <p:nvPr/>
        </p:nvSpPr>
        <p:spPr>
          <a:xfrm>
            <a:off x="7398915" y="2282346"/>
            <a:ext cx="172412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 rtl="1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Anti-</a:t>
            </a:r>
          </a:p>
          <a:p>
            <a:pPr algn="ctr" rtl="1"/>
            <a:r>
              <a:rPr lang="en-US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</a:rPr>
              <a:t>Ante-</a:t>
            </a:r>
            <a:endParaRPr lang="x-none" sz="54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7196187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CF84A8-E8E8-3AB3-6B50-E593E1F95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-483153"/>
            <a:ext cx="5421720" cy="2159553"/>
          </a:xfrm>
        </p:spPr>
        <p:txBody>
          <a:bodyPr>
            <a:normAutofit/>
          </a:bodyPr>
          <a:lstStyle/>
          <a:p>
            <a: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endParaRPr lang="x-none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EF5240E-69DE-DD31-BA74-5AC29FC14E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479" y="4638907"/>
            <a:ext cx="6858000" cy="1655762"/>
          </a:xfrm>
        </p:spPr>
        <p:txBody>
          <a:bodyPr/>
          <a:lstStyle/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27BCD27-4DDB-071A-7347-CD082A06E4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 flipV="1">
            <a:off x="9067800" y="-3018"/>
            <a:ext cx="76200" cy="854392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C7269A41-74BA-AC65-0974-AA49126B8C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7000" y="-79776"/>
            <a:ext cx="5260931" cy="6858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8D47D9AE-D69B-550C-E0AB-A109BEE70F3A}"/>
              </a:ext>
            </a:extLst>
          </p:cNvPr>
          <p:cNvSpPr txBox="1"/>
          <p:nvPr/>
        </p:nvSpPr>
        <p:spPr>
          <a:xfrm>
            <a:off x="396479" y="1524000"/>
            <a:ext cx="235795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rtl="1"/>
            <a:r>
              <a:rPr lang="en-US" sz="3200" dirty="0">
                <a:solidFill>
                  <a:srgbClr val="FF0000"/>
                </a:solidFill>
              </a:rPr>
              <a:t>Peri-=</a:t>
            </a:r>
            <a:r>
              <a:rPr lang="en-US" sz="3200" dirty="0">
                <a:solidFill>
                  <a:prstClr val="black"/>
                </a:solidFill>
              </a:rPr>
              <a:t>around</a:t>
            </a:r>
          </a:p>
          <a:p>
            <a:pPr rtl="1"/>
            <a:r>
              <a:rPr lang="en-US" sz="3200" dirty="0">
                <a:solidFill>
                  <a:srgbClr val="FF0000"/>
                </a:solidFill>
              </a:rPr>
              <a:t>Post-</a:t>
            </a:r>
            <a:r>
              <a:rPr lang="en-US" sz="3200" dirty="0">
                <a:solidFill>
                  <a:prstClr val="black"/>
                </a:solidFill>
              </a:rPr>
              <a:t>=after</a:t>
            </a:r>
          </a:p>
          <a:p>
            <a:pPr rtl="1"/>
            <a:r>
              <a:rPr lang="en-US" sz="3200" dirty="0">
                <a:solidFill>
                  <a:srgbClr val="FF0000"/>
                </a:solidFill>
              </a:rPr>
              <a:t>Pre-</a:t>
            </a:r>
            <a:r>
              <a:rPr lang="en-US" sz="3200" dirty="0">
                <a:solidFill>
                  <a:prstClr val="black"/>
                </a:solidFill>
              </a:rPr>
              <a:t>=</a:t>
            </a:r>
            <a:r>
              <a:rPr lang="en-US" sz="3200" dirty="0" err="1">
                <a:solidFill>
                  <a:prstClr val="black"/>
                </a:solidFill>
              </a:rPr>
              <a:t>befor</a:t>
            </a:r>
            <a:endParaRPr lang="x-none" sz="3200" dirty="0">
              <a:solidFill>
                <a:prstClr val="black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E32E3169-6CCB-24DA-2977-55441EBDD0FC}"/>
              </a:ext>
            </a:extLst>
          </p:cNvPr>
          <p:cNvSpPr txBox="1"/>
          <p:nvPr/>
        </p:nvSpPr>
        <p:spPr>
          <a:xfrm>
            <a:off x="396479" y="2933134"/>
            <a:ext cx="4688085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  <a:latin typeface="Helvetica" pitchFamily="2" charset="0"/>
              </a:rPr>
              <a:t>pan-</a:t>
            </a:r>
            <a:r>
              <a:rPr lang="en-US" sz="2800" dirty="0">
                <a:solidFill>
                  <a:srgbClr val="DE6421"/>
                </a:solidFill>
                <a:latin typeface="Helvetica" pitchFamily="2" charset="0"/>
              </a:rPr>
              <a:t> </a:t>
            </a:r>
            <a:r>
              <a:rPr lang="en-US" sz="2800" dirty="0">
                <a:solidFill>
                  <a:srgbClr val="141413"/>
                </a:solidFill>
                <a:latin typeface="Helvetica" pitchFamily="2" charset="0"/>
              </a:rPr>
              <a:t>= all</a:t>
            </a:r>
          </a:p>
          <a:p>
            <a:r>
              <a:rPr lang="en-US" sz="2800" dirty="0">
                <a:solidFill>
                  <a:srgbClr val="FF0000"/>
                </a:solidFill>
                <a:latin typeface="Helvetica" pitchFamily="2" charset="0"/>
              </a:rPr>
              <a:t>Para-</a:t>
            </a:r>
            <a:r>
              <a:rPr lang="en-US" sz="2800" dirty="0">
                <a:solidFill>
                  <a:srgbClr val="141413"/>
                </a:solidFill>
                <a:latin typeface="Helvetica" pitchFamily="2" charset="0"/>
              </a:rPr>
              <a:t>=beside</a:t>
            </a:r>
            <a:r>
              <a:rPr lang="en-US" sz="2800" dirty="0" smtClean="0">
                <a:solidFill>
                  <a:srgbClr val="141413"/>
                </a:solidFill>
                <a:latin typeface="Helvetica" pitchFamily="2" charset="0"/>
              </a:rPr>
              <a:t>,</a:t>
            </a:r>
          </a:p>
          <a:p>
            <a:r>
              <a:rPr lang="en-US" sz="2800" dirty="0" smtClean="0">
                <a:solidFill>
                  <a:srgbClr val="141413"/>
                </a:solidFill>
                <a:latin typeface="Helvetica" pitchFamily="2" charset="0"/>
              </a:rPr>
              <a:t>near</a:t>
            </a:r>
            <a:endParaRPr lang="en-US" sz="2800" dirty="0">
              <a:solidFill>
                <a:srgbClr val="141413"/>
              </a:solidFill>
              <a:latin typeface="Helvetica" pitchFamily="2" charset="0"/>
            </a:endParaRPr>
          </a:p>
          <a:p>
            <a:r>
              <a:rPr lang="en-US" sz="2800" dirty="0">
                <a:solidFill>
                  <a:srgbClr val="FF0000"/>
                </a:solidFill>
                <a:latin typeface="Helvetica" pitchFamily="2" charset="0"/>
              </a:rPr>
              <a:t>Per-</a:t>
            </a:r>
            <a:r>
              <a:rPr lang="en-US" sz="2800" dirty="0">
                <a:solidFill>
                  <a:srgbClr val="141413"/>
                </a:solidFill>
                <a:latin typeface="Helvetica" pitchFamily="2" charset="0"/>
              </a:rPr>
              <a:t>=through</a:t>
            </a:r>
          </a:p>
          <a:p>
            <a:pPr rtl="1"/>
            <a:r>
              <a:rPr lang="en-US" sz="2800" dirty="0">
                <a:solidFill>
                  <a:srgbClr val="FF0000"/>
                </a:solidFill>
              </a:rPr>
              <a:t>Peri-</a:t>
            </a:r>
            <a:r>
              <a:rPr lang="en-US" sz="2800" dirty="0">
                <a:solidFill>
                  <a:prstClr val="black"/>
                </a:solidFill>
              </a:rPr>
              <a:t>=around    </a:t>
            </a:r>
          </a:p>
          <a:p>
            <a:pPr rtl="1"/>
            <a:r>
              <a:rPr lang="en-US" sz="2800" dirty="0">
                <a:solidFill>
                  <a:srgbClr val="FF0000"/>
                </a:solidFill>
              </a:rPr>
              <a:t>Post-</a:t>
            </a:r>
            <a:r>
              <a:rPr lang="en-US" sz="2800" dirty="0">
                <a:solidFill>
                  <a:prstClr val="black"/>
                </a:solidFill>
              </a:rPr>
              <a:t>=after. </a:t>
            </a:r>
          </a:p>
          <a:p>
            <a:pPr rtl="1"/>
            <a:r>
              <a:rPr lang="en-US" sz="2800" dirty="0">
                <a:solidFill>
                  <a:srgbClr val="FF0000"/>
                </a:solidFill>
                <a:latin typeface="Helvetica" pitchFamily="2" charset="0"/>
              </a:rPr>
              <a:t>pre-</a:t>
            </a:r>
            <a:r>
              <a:rPr lang="en-US" sz="2800" dirty="0">
                <a:solidFill>
                  <a:srgbClr val="DE6421"/>
                </a:solidFill>
                <a:latin typeface="Helvetica" pitchFamily="2" charset="0"/>
              </a:rPr>
              <a:t> </a:t>
            </a:r>
            <a:r>
              <a:rPr lang="en-US" sz="2800" dirty="0">
                <a:solidFill>
                  <a:srgbClr val="141413"/>
                </a:solidFill>
                <a:latin typeface="Helvetica" pitchFamily="2" charset="0"/>
              </a:rPr>
              <a:t>= before</a:t>
            </a:r>
            <a:r>
              <a:rPr lang="ar-SA" dirty="0">
                <a:solidFill>
                  <a:prstClr val="black"/>
                </a:solidFill>
              </a:rPr>
              <a:t>. </a:t>
            </a:r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9385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CF84A8-E8E8-3AB3-6B50-E593E1F95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-304800"/>
            <a:ext cx="6057900" cy="2387600"/>
          </a:xfrm>
        </p:spPr>
        <p:txBody>
          <a:bodyPr>
            <a:normAutofit/>
          </a:bodyPr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endParaRPr lang="x-none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EF5240E-69DE-DD31-BA74-5AC29FC14E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479" y="4638907"/>
            <a:ext cx="6858000" cy="1655762"/>
          </a:xfrm>
        </p:spPr>
        <p:txBody>
          <a:bodyPr/>
          <a:lstStyle/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27BCD27-4DDB-071A-7347-CD082A06E4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 flipV="1">
            <a:off x="9677400" y="-762000"/>
            <a:ext cx="8998526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57B1FCD-0378-D469-3041-7741181A501E}"/>
              </a:ext>
            </a:extLst>
          </p:cNvPr>
          <p:cNvSpPr txBox="1"/>
          <p:nvPr/>
        </p:nvSpPr>
        <p:spPr>
          <a:xfrm>
            <a:off x="152402" y="710684"/>
            <a:ext cx="1683327" cy="729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Helvetica" pitchFamily="2" charset="0"/>
              </a:rPr>
              <a:t>pan</a:t>
            </a:r>
            <a:r>
              <a:rPr lang="en-US" sz="3200" dirty="0" smtClean="0">
                <a:solidFill>
                  <a:srgbClr val="141413"/>
                </a:solidFill>
                <a:latin typeface="Helvetica" pitchFamily="2" charset="0"/>
              </a:rPr>
              <a:t>=all</a:t>
            </a:r>
            <a:endParaRPr lang="en-US" sz="3200" dirty="0">
              <a:solidFill>
                <a:srgbClr val="141413"/>
              </a:solidFill>
              <a:latin typeface="Helvetica" pitchFamily="2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Helvetica" pitchFamily="2" charset="0"/>
              </a:rPr>
              <a:t>Para</a:t>
            </a:r>
            <a:r>
              <a:rPr lang="en-US" sz="3200" dirty="0" smtClean="0">
                <a:solidFill>
                  <a:srgbClr val="141413"/>
                </a:solidFill>
                <a:latin typeface="Helvetica" pitchFamily="2" charset="0"/>
              </a:rPr>
              <a:t>=</a:t>
            </a:r>
          </a:p>
          <a:p>
            <a:r>
              <a:rPr lang="en-US" sz="2000" dirty="0" err="1" smtClean="0">
                <a:solidFill>
                  <a:srgbClr val="141413"/>
                </a:solidFill>
                <a:latin typeface="Helvetica" pitchFamily="2" charset="0"/>
              </a:rPr>
              <a:t>beside,near</a:t>
            </a:r>
            <a:endParaRPr lang="en-US" sz="2000" dirty="0">
              <a:solidFill>
                <a:srgbClr val="141413"/>
              </a:solidFill>
              <a:latin typeface="Helvetica" pitchFamily="2" charset="0"/>
            </a:endParaRPr>
          </a:p>
          <a:p>
            <a:r>
              <a:rPr lang="en-US" sz="3200" dirty="0" smtClean="0">
                <a:solidFill>
                  <a:srgbClr val="FF0000"/>
                </a:solidFill>
                <a:latin typeface="Helvetica" pitchFamily="2" charset="0"/>
              </a:rPr>
              <a:t>Per </a:t>
            </a:r>
            <a:r>
              <a:rPr lang="en-US" sz="3200" dirty="0" err="1" smtClean="0">
                <a:solidFill>
                  <a:srgbClr val="141413"/>
                </a:solidFill>
                <a:latin typeface="Helvetica" pitchFamily="2" charset="0"/>
              </a:rPr>
              <a:t>throuhg</a:t>
            </a:r>
            <a:endParaRPr lang="en-US" sz="3200" dirty="0">
              <a:solidFill>
                <a:srgbClr val="141413"/>
              </a:solidFill>
              <a:latin typeface="Helvetica" pitchFamily="2" charset="0"/>
            </a:endParaRPr>
          </a:p>
          <a:p>
            <a:pPr rtl="1"/>
            <a:r>
              <a:rPr lang="en-US" sz="3200" dirty="0" err="1" smtClean="0">
                <a:solidFill>
                  <a:srgbClr val="FF0000"/>
                </a:solidFill>
              </a:rPr>
              <a:t>Peri</a:t>
            </a:r>
            <a:r>
              <a:rPr lang="en-US" sz="3200" dirty="0" smtClean="0">
                <a:solidFill>
                  <a:srgbClr val="FF0000"/>
                </a:solidFill>
              </a:rPr>
              <a:t> </a:t>
            </a:r>
            <a:r>
              <a:rPr lang="en-US" sz="3200" dirty="0" smtClean="0">
                <a:solidFill>
                  <a:prstClr val="black"/>
                </a:solidFill>
              </a:rPr>
              <a:t>=around    </a:t>
            </a:r>
            <a:endParaRPr lang="en-US" sz="3200" dirty="0">
              <a:solidFill>
                <a:prstClr val="black"/>
              </a:solidFill>
            </a:endParaRPr>
          </a:p>
          <a:p>
            <a:pPr rtl="1"/>
            <a:r>
              <a:rPr lang="en-US" sz="3200" dirty="0" smtClean="0">
                <a:solidFill>
                  <a:srgbClr val="FF0000"/>
                </a:solidFill>
              </a:rPr>
              <a:t>Post</a:t>
            </a:r>
            <a:r>
              <a:rPr lang="en-US" sz="3200" dirty="0" smtClean="0">
                <a:solidFill>
                  <a:prstClr val="black"/>
                </a:solidFill>
              </a:rPr>
              <a:t>= after</a:t>
            </a:r>
            <a:r>
              <a:rPr lang="en-US" sz="3200" dirty="0">
                <a:solidFill>
                  <a:prstClr val="black"/>
                </a:solidFill>
              </a:rPr>
              <a:t>. </a:t>
            </a:r>
          </a:p>
          <a:p>
            <a:pPr rtl="1"/>
            <a:r>
              <a:rPr lang="en-US" sz="3200" dirty="0" smtClean="0">
                <a:solidFill>
                  <a:srgbClr val="FF0000"/>
                </a:solidFill>
                <a:latin typeface="Helvetica" pitchFamily="2" charset="0"/>
              </a:rPr>
              <a:t>pre</a:t>
            </a:r>
            <a:r>
              <a:rPr lang="en-US" sz="3200" dirty="0" smtClean="0">
                <a:solidFill>
                  <a:srgbClr val="141413"/>
                </a:solidFill>
                <a:latin typeface="Helvetica" pitchFamily="2" charset="0"/>
              </a:rPr>
              <a:t>= </a:t>
            </a:r>
            <a:r>
              <a:rPr lang="en-US" sz="3200" dirty="0">
                <a:solidFill>
                  <a:srgbClr val="141413"/>
                </a:solidFill>
                <a:latin typeface="Helvetica" pitchFamily="2" charset="0"/>
              </a:rPr>
              <a:t>before</a:t>
            </a:r>
          </a:p>
          <a:p>
            <a:pPr rtl="1"/>
            <a:r>
              <a:rPr lang="en-US" sz="3200" dirty="0">
                <a:solidFill>
                  <a:prstClr val="black"/>
                </a:solidFill>
              </a:rPr>
              <a:t>      </a:t>
            </a:r>
          </a:p>
          <a:p>
            <a:pPr rtl="1"/>
            <a:r>
              <a:rPr lang="en-US" sz="3200" dirty="0">
                <a:solidFill>
                  <a:prstClr val="black"/>
                </a:solidFill>
              </a:rPr>
              <a:t>       </a:t>
            </a:r>
            <a:endParaRPr lang="x-none" sz="3200" dirty="0">
              <a:solidFill>
                <a:prstClr val="black"/>
              </a:solidFill>
            </a:endParaRPr>
          </a:p>
          <a:p>
            <a:endParaRPr lang="en-US" sz="3200" dirty="0">
              <a:solidFill>
                <a:srgbClr val="141413"/>
              </a:solidFill>
              <a:latin typeface="Helvetica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BB2D96CD-B017-79E8-DD28-D1F6D2FDEE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30176"/>
            <a:ext cx="5829300" cy="472059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62382804-1A6D-1702-5D44-05389EAA7A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657" y="4495868"/>
            <a:ext cx="5829300" cy="194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47150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CF84A8-E8E8-3AB3-6B50-E593E1F9549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4197" y="-483153"/>
            <a:ext cx="7604522" cy="2387600"/>
          </a:xfrm>
        </p:spPr>
        <p:txBody>
          <a:bodyPr>
            <a:normAutofit/>
          </a:bodyPr>
          <a:lstStyle/>
          <a:p>
            <a:pPr algn="ctr" defTabSz="914400" rtl="1" eaLnBrk="1" latinLnBrk="0" hangingPunct="1">
              <a:lnSpc>
                <a:spcPct val="90000"/>
              </a:lnSpc>
              <a:spcBef>
                <a:spcPct val="0"/>
              </a:spcBef>
              <a:buNone/>
            </a:pPr>
            <a:endParaRPr lang="x-none" sz="7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7EF5240E-69DE-DD31-BA74-5AC29FC14E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6479" y="4638907"/>
            <a:ext cx="6858000" cy="1655762"/>
          </a:xfrm>
        </p:spPr>
        <p:txBody>
          <a:bodyPr/>
          <a:lstStyle/>
          <a:p>
            <a:pPr marL="0" indent="0" algn="ct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x-none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527BCD27-4DDB-071A-7347-CD082A06E42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0000"/>
          </a:blip>
          <a:stretch>
            <a:fillRect/>
          </a:stretch>
        </p:blipFill>
        <p:spPr>
          <a:xfrm flipV="1">
            <a:off x="145473" y="-2"/>
            <a:ext cx="8998526" cy="685800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A113F048-8C25-E0F1-D83C-54A80FC45E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4450" y="106680"/>
            <a:ext cx="6278753" cy="644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36044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2036" y="1065403"/>
            <a:ext cx="6116955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000" spc="-5" dirty="0">
                <a:solidFill>
                  <a:srgbClr val="003300"/>
                </a:solidFill>
              </a:rPr>
              <a:t>Abbreviations</a:t>
            </a:r>
            <a:r>
              <a:rPr sz="4000" spc="10" dirty="0">
                <a:solidFill>
                  <a:srgbClr val="003300"/>
                </a:solidFill>
              </a:rPr>
              <a:t> </a:t>
            </a:r>
            <a:r>
              <a:rPr sz="4000" spc="-5" dirty="0">
                <a:solidFill>
                  <a:srgbClr val="003300"/>
                </a:solidFill>
              </a:rPr>
              <a:t>&amp;</a:t>
            </a:r>
            <a:r>
              <a:rPr sz="4000" spc="-30" dirty="0">
                <a:solidFill>
                  <a:srgbClr val="003300"/>
                </a:solidFill>
              </a:rPr>
              <a:t> </a:t>
            </a:r>
            <a:r>
              <a:rPr sz="4000" spc="-10" dirty="0">
                <a:solidFill>
                  <a:srgbClr val="003300"/>
                </a:solidFill>
              </a:rPr>
              <a:t>symbols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841044" y="2267958"/>
            <a:ext cx="7836534" cy="1689735"/>
          </a:xfrm>
          <a:prstGeom prst="rect">
            <a:avLst/>
          </a:prstGeom>
        </p:spPr>
        <p:txBody>
          <a:bodyPr vert="horz" wrap="square" lIns="0" tIns="60960" rIns="0" bIns="0" rtlCol="0">
            <a:spAutoFit/>
          </a:bodyPr>
          <a:lstStyle/>
          <a:p>
            <a:pPr marL="355600" marR="5080" indent="-342900">
              <a:lnSpc>
                <a:spcPts val="3020"/>
              </a:lnSpc>
              <a:spcBef>
                <a:spcPts val="480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60" dirty="0">
                <a:solidFill>
                  <a:srgbClr val="000066"/>
                </a:solidFill>
                <a:latin typeface="Tahoma"/>
                <a:cs typeface="Tahoma"/>
              </a:rPr>
              <a:t>Medical</a:t>
            </a:r>
            <a:r>
              <a:rPr sz="2800" spc="-8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10" dirty="0">
                <a:solidFill>
                  <a:srgbClr val="000066"/>
                </a:solidFill>
                <a:latin typeface="Tahoma"/>
                <a:cs typeface="Tahoma"/>
              </a:rPr>
              <a:t>abbreviations</a:t>
            </a:r>
            <a:r>
              <a:rPr sz="2800" spc="-9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0066"/>
                </a:solidFill>
                <a:latin typeface="Tahoma"/>
                <a:cs typeface="Tahoma"/>
              </a:rPr>
              <a:t>and</a:t>
            </a:r>
            <a:r>
              <a:rPr sz="2800" spc="-10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45" dirty="0">
                <a:solidFill>
                  <a:srgbClr val="000066"/>
                </a:solidFill>
                <a:latin typeface="Tahoma"/>
                <a:cs typeface="Tahoma"/>
              </a:rPr>
              <a:t>symbols</a:t>
            </a:r>
            <a:r>
              <a:rPr sz="2800" spc="-9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0066"/>
                </a:solidFill>
                <a:latin typeface="Tahoma"/>
                <a:cs typeface="Tahoma"/>
              </a:rPr>
              <a:t>are</a:t>
            </a:r>
            <a:r>
              <a:rPr sz="2800" spc="-10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80" dirty="0">
                <a:solidFill>
                  <a:srgbClr val="000066"/>
                </a:solidFill>
                <a:latin typeface="Tahoma"/>
                <a:cs typeface="Tahoma"/>
              </a:rPr>
              <a:t>a</a:t>
            </a:r>
            <a:r>
              <a:rPr sz="2800" spc="-3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-45" dirty="0">
                <a:solidFill>
                  <a:srgbClr val="000066"/>
                </a:solidFill>
                <a:latin typeface="Tahoma"/>
                <a:cs typeface="Tahoma"/>
              </a:rPr>
              <a:t>“short </a:t>
            </a:r>
            <a:r>
              <a:rPr sz="2800" spc="-86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000066"/>
                </a:solidFill>
                <a:latin typeface="Tahoma"/>
                <a:cs typeface="Tahoma"/>
              </a:rPr>
              <a:t>hand”</a:t>
            </a:r>
            <a:r>
              <a:rPr sz="2800" spc="-8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-55" dirty="0">
                <a:solidFill>
                  <a:srgbClr val="000066"/>
                </a:solidFill>
                <a:latin typeface="Tahoma"/>
                <a:cs typeface="Tahoma"/>
              </a:rPr>
              <a:t>for</a:t>
            </a:r>
            <a:r>
              <a:rPr sz="2800" spc="-10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0066"/>
                </a:solidFill>
                <a:latin typeface="Tahoma"/>
                <a:cs typeface="Tahoma"/>
              </a:rPr>
              <a:t>medical</a:t>
            </a:r>
            <a:r>
              <a:rPr sz="2800" spc="-8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35" dirty="0">
                <a:solidFill>
                  <a:srgbClr val="000066"/>
                </a:solidFill>
                <a:latin typeface="Tahoma"/>
                <a:cs typeface="Tahoma"/>
              </a:rPr>
              <a:t>professionals</a:t>
            </a:r>
            <a:endParaRPr sz="2800">
              <a:solidFill>
                <a:prstClr val="black"/>
              </a:solidFill>
              <a:latin typeface="Tahoma"/>
              <a:cs typeface="Tahoma"/>
            </a:endParaRPr>
          </a:p>
          <a:p>
            <a:pPr marL="355600" marR="1494790" indent="-342900">
              <a:lnSpc>
                <a:spcPts val="3020"/>
              </a:lnSpc>
              <a:spcBef>
                <a:spcPts val="680"/>
              </a:spcBef>
              <a:buClr>
                <a:srgbClr val="003366"/>
              </a:buClr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800" spc="50" dirty="0">
                <a:solidFill>
                  <a:srgbClr val="000066"/>
                </a:solidFill>
                <a:latin typeface="Tahoma"/>
                <a:cs typeface="Tahoma"/>
              </a:rPr>
              <a:t>Most</a:t>
            </a:r>
            <a:r>
              <a:rPr sz="2800" spc="-10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40" dirty="0">
                <a:solidFill>
                  <a:srgbClr val="000066"/>
                </a:solidFill>
                <a:latin typeface="Tahoma"/>
                <a:cs typeface="Tahoma"/>
              </a:rPr>
              <a:t>have</a:t>
            </a:r>
            <a:r>
              <a:rPr sz="2800" spc="-10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40" dirty="0">
                <a:solidFill>
                  <a:srgbClr val="000066"/>
                </a:solidFill>
                <a:latin typeface="Tahoma"/>
                <a:cs typeface="Tahoma"/>
              </a:rPr>
              <a:t>been</a:t>
            </a:r>
            <a:r>
              <a:rPr sz="2800" spc="-10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25" dirty="0">
                <a:solidFill>
                  <a:srgbClr val="000066"/>
                </a:solidFill>
                <a:latin typeface="Tahoma"/>
                <a:cs typeface="Tahoma"/>
              </a:rPr>
              <a:t>standardized</a:t>
            </a:r>
            <a:r>
              <a:rPr sz="2800" spc="-9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0066"/>
                </a:solidFill>
                <a:latin typeface="Tahoma"/>
                <a:cs typeface="Tahoma"/>
              </a:rPr>
              <a:t>and</a:t>
            </a:r>
            <a:r>
              <a:rPr sz="2800" spc="-9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30" dirty="0">
                <a:solidFill>
                  <a:srgbClr val="000066"/>
                </a:solidFill>
                <a:latin typeface="Tahoma"/>
                <a:cs typeface="Tahoma"/>
              </a:rPr>
              <a:t>are </a:t>
            </a:r>
            <a:r>
              <a:rPr sz="2800" spc="-86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15" dirty="0">
                <a:solidFill>
                  <a:srgbClr val="000066"/>
                </a:solidFill>
                <a:latin typeface="Tahoma"/>
                <a:cs typeface="Tahoma"/>
              </a:rPr>
              <a:t>universally</a:t>
            </a:r>
            <a:r>
              <a:rPr sz="2800" spc="-95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40" dirty="0">
                <a:solidFill>
                  <a:srgbClr val="000066"/>
                </a:solidFill>
                <a:latin typeface="Tahoma"/>
                <a:cs typeface="Tahoma"/>
              </a:rPr>
              <a:t>accepted</a:t>
            </a:r>
            <a:endParaRPr sz="280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154" y="6268433"/>
            <a:ext cx="39433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2600">
              <a:solidFill>
                <a:prstClr val="black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63584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587" y="1213300"/>
            <a:ext cx="3329304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942464" algn="l"/>
              </a:tabLst>
            </a:pPr>
            <a:r>
              <a:rPr dirty="0"/>
              <a:t>Medical	Terms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8768" y="2386812"/>
            <a:ext cx="7277100" cy="381835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175260">
              <a:lnSpc>
                <a:spcPct val="100000"/>
              </a:lnSpc>
              <a:spcBef>
                <a:spcPts val="95"/>
              </a:spcBef>
            </a:pPr>
            <a:r>
              <a:rPr sz="2800" b="1" spc="-5" dirty="0" smtClean="0">
                <a:solidFill>
                  <a:srgbClr val="003366"/>
                </a:solidFill>
                <a:latin typeface="Arial"/>
                <a:cs typeface="Arial"/>
              </a:rPr>
              <a:t>The</a:t>
            </a:r>
            <a:r>
              <a:rPr sz="2800" b="1" spc="15" dirty="0" smtClean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essentials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for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 smtClean="0">
                <a:solidFill>
                  <a:srgbClr val="003366"/>
                </a:solidFill>
                <a:latin typeface="Arial"/>
                <a:cs typeface="Arial"/>
              </a:rPr>
              <a:t>medical </a:t>
            </a:r>
            <a:r>
              <a:rPr sz="2800" b="1" spc="-760" dirty="0" smtClean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terms include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the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following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:</a:t>
            </a:r>
            <a:endParaRPr sz="2800" dirty="0">
              <a:latin typeface="Arial"/>
              <a:cs typeface="Arial"/>
            </a:endParaRPr>
          </a:p>
          <a:p>
            <a:pPr marL="248920" indent="-236854">
              <a:lnSpc>
                <a:spcPct val="100000"/>
              </a:lnSpc>
              <a:spcBef>
                <a:spcPts val="675"/>
              </a:spcBef>
              <a:buChar char="*"/>
              <a:tabLst>
                <a:tab pos="249554" algn="l"/>
              </a:tabLst>
            </a:pP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Pronunciation</a:t>
            </a:r>
            <a:endParaRPr sz="2800" dirty="0">
              <a:latin typeface="Arial"/>
              <a:cs typeface="Arial"/>
            </a:endParaRPr>
          </a:p>
          <a:p>
            <a:pPr marL="248920" indent="-236854">
              <a:lnSpc>
                <a:spcPct val="100000"/>
              </a:lnSpc>
              <a:spcBef>
                <a:spcPts val="670"/>
              </a:spcBef>
              <a:buChar char="*"/>
              <a:tabLst>
                <a:tab pos="249554" algn="l"/>
                <a:tab pos="2558415" algn="l"/>
                <a:tab pos="3979545" algn="l"/>
              </a:tabLst>
            </a:pP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Spelling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and	Writing	&amp;</a:t>
            </a:r>
            <a:r>
              <a:rPr sz="2800" b="1" spc="-3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Definition</a:t>
            </a:r>
            <a:endParaRPr sz="2800" dirty="0">
              <a:latin typeface="Arial"/>
              <a:cs typeface="Arial"/>
            </a:endParaRPr>
          </a:p>
          <a:p>
            <a:pPr marL="12700" marR="5080">
              <a:lnSpc>
                <a:spcPct val="100000"/>
              </a:lnSpc>
              <a:spcBef>
                <a:spcPts val="675"/>
              </a:spcBef>
              <a:buChar char="*"/>
              <a:tabLst>
                <a:tab pos="249554" algn="l"/>
              </a:tabLst>
            </a:pP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Proper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uses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of</a:t>
            </a:r>
            <a:r>
              <a:rPr sz="28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Root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Words</a:t>
            </a:r>
            <a:r>
              <a:rPr sz="2800" b="1" spc="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,</a:t>
            </a:r>
            <a:r>
              <a:rPr sz="28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Suffixes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and </a:t>
            </a:r>
            <a:r>
              <a:rPr sz="2800" b="1" spc="-76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Prefixes</a:t>
            </a:r>
            <a:endParaRPr sz="2800" dirty="0">
              <a:latin typeface="Arial"/>
              <a:cs typeface="Arial"/>
            </a:endParaRPr>
          </a:p>
          <a:p>
            <a:pPr marL="12700" marR="500380">
              <a:lnSpc>
                <a:spcPct val="100000"/>
              </a:lnSpc>
              <a:spcBef>
                <a:spcPts val="670"/>
              </a:spcBef>
              <a:buChar char="*"/>
              <a:tabLst>
                <a:tab pos="347980" algn="l"/>
                <a:tab pos="348615" algn="l"/>
              </a:tabLst>
            </a:pP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Singular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and</a:t>
            </a:r>
            <a:r>
              <a:rPr sz="2800" b="1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Plural</a:t>
            </a:r>
            <a:r>
              <a:rPr sz="28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uses</a:t>
            </a:r>
            <a:r>
              <a:rPr sz="2800" b="1" spc="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for</a:t>
            </a:r>
            <a:r>
              <a:rPr sz="2800" b="1" spc="-10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ending</a:t>
            </a:r>
            <a:r>
              <a:rPr sz="2800" b="1" spc="2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of </a:t>
            </a:r>
            <a:r>
              <a:rPr sz="2800" b="1" spc="-765" dirty="0">
                <a:solidFill>
                  <a:srgbClr val="003366"/>
                </a:solidFill>
                <a:latin typeface="Arial"/>
                <a:cs typeface="Arial"/>
              </a:rPr>
              <a:t> </a:t>
            </a:r>
            <a:r>
              <a:rPr sz="2800" b="1" spc="-5" dirty="0">
                <a:solidFill>
                  <a:srgbClr val="003366"/>
                </a:solidFill>
                <a:latin typeface="Arial"/>
                <a:cs typeface="Arial"/>
              </a:rPr>
              <a:t>medical </a:t>
            </a:r>
            <a:r>
              <a:rPr sz="2800" b="1" spc="-5" dirty="0" smtClean="0">
                <a:solidFill>
                  <a:srgbClr val="003366"/>
                </a:solidFill>
                <a:latin typeface="Arial"/>
                <a:cs typeface="Arial"/>
              </a:rPr>
              <a:t>terms</a:t>
            </a:r>
            <a:r>
              <a:rPr lang="en-US" sz="2800" b="1" dirty="0">
                <a:solidFill>
                  <a:srgbClr val="003366"/>
                </a:solidFill>
                <a:latin typeface="Arial"/>
                <a:cs typeface="Arial"/>
              </a:rPr>
              <a:t>.</a:t>
            </a:r>
            <a:endParaRPr sz="2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48000" y="1109578"/>
            <a:ext cx="449580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Using</a:t>
            </a:r>
            <a:r>
              <a:rPr spc="-15" dirty="0"/>
              <a:t> </a:t>
            </a:r>
            <a:r>
              <a:rPr spc="-5" dirty="0"/>
              <a:t>Abbreviations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001" y="2853433"/>
            <a:ext cx="7804344" cy="770724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12065">
              <a:spcBef>
                <a:spcPts val="370"/>
              </a:spcBef>
              <a:buClr>
                <a:srgbClr val="003366"/>
              </a:buClr>
              <a:buSzPct val="75000"/>
              <a:tabLst>
                <a:tab pos="666115" algn="l"/>
                <a:tab pos="667385" algn="l"/>
                <a:tab pos="3776979" algn="l"/>
                <a:tab pos="4460875" algn="l"/>
              </a:tabLst>
            </a:pPr>
            <a:r>
              <a:rPr lang="en-US" sz="2200" b="1" spc="-5" dirty="0" smtClean="0">
                <a:solidFill>
                  <a:srgbClr val="99CC99"/>
                </a:solidFill>
                <a:latin typeface="Arial"/>
                <a:cs typeface="Arial"/>
              </a:rPr>
              <a:t>      </a:t>
            </a:r>
            <a:r>
              <a:rPr sz="2200" b="1" spc="-5" dirty="0" err="1" smtClean="0">
                <a:solidFill>
                  <a:srgbClr val="99CC99"/>
                </a:solidFill>
                <a:latin typeface="Arial"/>
                <a:cs typeface="Arial"/>
              </a:rPr>
              <a:t>Tid</a:t>
            </a:r>
            <a:r>
              <a:rPr sz="2200" b="1" spc="-5" dirty="0" smtClean="0">
                <a:solidFill>
                  <a:srgbClr val="99CC99"/>
                </a:solidFill>
                <a:latin typeface="Arial"/>
                <a:cs typeface="Arial"/>
              </a:rPr>
              <a:t>-</a:t>
            </a:r>
            <a:r>
              <a:rPr sz="2200" b="1" spc="35" dirty="0" smtClean="0">
                <a:solidFill>
                  <a:srgbClr val="99CC99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99CC99"/>
                </a:solidFill>
                <a:latin typeface="Arial"/>
                <a:cs typeface="Arial"/>
              </a:rPr>
              <a:t>three</a:t>
            </a:r>
            <a:r>
              <a:rPr sz="2200" b="1" spc="30" dirty="0">
                <a:solidFill>
                  <a:srgbClr val="99CC99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99CC99"/>
                </a:solidFill>
                <a:latin typeface="Arial"/>
                <a:cs typeface="Arial"/>
              </a:rPr>
              <a:t>times</a:t>
            </a:r>
            <a:r>
              <a:rPr sz="2200" b="1" spc="15" dirty="0">
                <a:solidFill>
                  <a:srgbClr val="99CC99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99CC99"/>
                </a:solidFill>
                <a:latin typeface="Arial"/>
                <a:cs typeface="Arial"/>
              </a:rPr>
              <a:t>a</a:t>
            </a:r>
            <a:r>
              <a:rPr sz="2200" b="1" spc="15" dirty="0">
                <a:solidFill>
                  <a:srgbClr val="99CC99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99CC99"/>
                </a:solidFill>
                <a:latin typeface="Arial"/>
                <a:cs typeface="Arial"/>
              </a:rPr>
              <a:t>day	</a:t>
            </a:r>
            <a:r>
              <a:rPr sz="2200" b="1" spc="-5" dirty="0" smtClean="0">
                <a:solidFill>
                  <a:srgbClr val="99CC99"/>
                </a:solidFill>
                <a:latin typeface="Arial"/>
                <a:cs typeface="Arial"/>
              </a:rPr>
              <a:t>Bid</a:t>
            </a:r>
            <a:r>
              <a:rPr sz="2200" b="1" spc="-5" dirty="0">
                <a:solidFill>
                  <a:srgbClr val="99CC99"/>
                </a:solidFill>
                <a:latin typeface="Arial"/>
                <a:cs typeface="Arial"/>
              </a:rPr>
              <a:t>	</a:t>
            </a:r>
            <a:r>
              <a:rPr sz="2200" b="1" dirty="0">
                <a:solidFill>
                  <a:srgbClr val="99CC99"/>
                </a:solidFill>
                <a:latin typeface="Arial"/>
                <a:cs typeface="Arial"/>
              </a:rPr>
              <a:t>Twice</a:t>
            </a:r>
            <a:r>
              <a:rPr sz="2200" b="1" spc="-40" dirty="0">
                <a:solidFill>
                  <a:srgbClr val="99CC99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99CC99"/>
                </a:solidFill>
                <a:latin typeface="Arial"/>
                <a:cs typeface="Arial"/>
              </a:rPr>
              <a:t>daily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  <a:p>
            <a:pPr marL="12700" marR="5080">
              <a:lnSpc>
                <a:spcPts val="2380"/>
              </a:lnSpc>
              <a:spcBef>
                <a:spcPts val="560"/>
              </a:spcBef>
              <a:buSzPct val="75000"/>
              <a:tabLst>
                <a:tab pos="354965" algn="l"/>
                <a:tab pos="355600" algn="l"/>
              </a:tabLst>
            </a:pPr>
            <a:endParaRPr sz="22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62000" y="3648805"/>
            <a:ext cx="5486400" cy="35073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lang="en-US" sz="2200" b="1" spc="-5" dirty="0" smtClean="0">
                <a:solidFill>
                  <a:srgbClr val="99CC99"/>
                </a:solidFill>
                <a:latin typeface="Arial"/>
                <a:cs typeface="Arial"/>
              </a:rPr>
              <a:t>          </a:t>
            </a:r>
            <a:r>
              <a:rPr sz="2200" b="1" spc="-5" dirty="0" smtClean="0">
                <a:solidFill>
                  <a:srgbClr val="99CC99"/>
                </a:solidFill>
                <a:latin typeface="Arial"/>
                <a:cs typeface="Arial"/>
              </a:rPr>
              <a:t>Po-</a:t>
            </a:r>
            <a:r>
              <a:rPr lang="en-US" sz="2200" b="1" spc="-5" dirty="0" smtClean="0">
                <a:solidFill>
                  <a:srgbClr val="99CC99"/>
                </a:solidFill>
                <a:latin typeface="Arial"/>
                <a:cs typeface="Arial"/>
              </a:rPr>
              <a:t>  </a:t>
            </a:r>
            <a:r>
              <a:rPr sz="2200" b="1" spc="-25" dirty="0" smtClean="0">
                <a:solidFill>
                  <a:srgbClr val="99CC99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99CC99"/>
                </a:solidFill>
                <a:latin typeface="Arial"/>
                <a:cs typeface="Arial"/>
              </a:rPr>
              <a:t>by</a:t>
            </a:r>
            <a:r>
              <a:rPr sz="2200" b="1" spc="-25" dirty="0">
                <a:solidFill>
                  <a:srgbClr val="99CC99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99CC99"/>
                </a:solidFill>
                <a:latin typeface="Arial"/>
                <a:cs typeface="Arial"/>
              </a:rPr>
              <a:t>mouth</a:t>
            </a:r>
            <a:endParaRPr sz="22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755270" y="3250619"/>
            <a:ext cx="7811135" cy="398186"/>
          </a:xfrm>
          <a:prstGeom prst="rect">
            <a:avLst/>
          </a:prstGeom>
        </p:spPr>
        <p:txBody>
          <a:bodyPr vert="horz" wrap="square" lIns="0" tIns="59055" rIns="0" bIns="0" rtlCol="0">
            <a:spAutoFit/>
          </a:bodyPr>
          <a:lstStyle/>
          <a:p>
            <a:pPr marL="12065">
              <a:spcBef>
                <a:spcPts val="465"/>
              </a:spcBef>
              <a:buClr>
                <a:srgbClr val="003366"/>
              </a:buClr>
              <a:buSzPct val="75000"/>
              <a:tabLst>
                <a:tab pos="821690" algn="l"/>
                <a:tab pos="822325" algn="l"/>
                <a:tab pos="2827655" algn="l"/>
                <a:tab pos="3714750" algn="l"/>
              </a:tabLst>
            </a:pPr>
            <a:r>
              <a:rPr lang="en-US" sz="2200" b="1" spc="-5" dirty="0" smtClean="0">
                <a:solidFill>
                  <a:srgbClr val="99CC99"/>
                </a:solidFill>
                <a:latin typeface="Arial"/>
                <a:cs typeface="Arial"/>
              </a:rPr>
              <a:t>       </a:t>
            </a:r>
            <a:r>
              <a:rPr sz="2200" b="1" spc="-5" dirty="0" err="1" smtClean="0">
                <a:solidFill>
                  <a:srgbClr val="99CC99"/>
                </a:solidFill>
                <a:latin typeface="Arial"/>
                <a:cs typeface="Arial"/>
              </a:rPr>
              <a:t>Qd</a:t>
            </a:r>
            <a:r>
              <a:rPr sz="2200" b="1" spc="-5" dirty="0" smtClean="0">
                <a:solidFill>
                  <a:srgbClr val="99CC99"/>
                </a:solidFill>
                <a:latin typeface="Arial"/>
                <a:cs typeface="Arial"/>
              </a:rPr>
              <a:t>-</a:t>
            </a:r>
            <a:r>
              <a:rPr sz="2200" b="1" spc="25" dirty="0" smtClean="0">
                <a:solidFill>
                  <a:srgbClr val="99CC99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99CC99"/>
                </a:solidFill>
                <a:latin typeface="Arial"/>
                <a:cs typeface="Arial"/>
              </a:rPr>
              <a:t>everyday	</a:t>
            </a:r>
            <a:r>
              <a:rPr lang="en-US" sz="2200" b="1" spc="-5" dirty="0" smtClean="0">
                <a:solidFill>
                  <a:srgbClr val="99CC99"/>
                </a:solidFill>
                <a:latin typeface="Arial"/>
                <a:cs typeface="Arial"/>
              </a:rPr>
              <a:t>four times</a:t>
            </a:r>
            <a:r>
              <a:rPr sz="2200" b="1" spc="-5" dirty="0">
                <a:solidFill>
                  <a:srgbClr val="99CC99"/>
                </a:solidFill>
                <a:latin typeface="Arial"/>
                <a:cs typeface="Arial"/>
              </a:rPr>
              <a:t>	4</a:t>
            </a:r>
            <a:r>
              <a:rPr sz="2200" b="1" spc="-30" dirty="0">
                <a:solidFill>
                  <a:srgbClr val="99CC99"/>
                </a:solidFill>
                <a:latin typeface="Arial"/>
                <a:cs typeface="Arial"/>
              </a:rPr>
              <a:t> </a:t>
            </a:r>
            <a:r>
              <a:rPr sz="2200" b="1" spc="-5" dirty="0">
                <a:solidFill>
                  <a:srgbClr val="99CC99"/>
                </a:solidFill>
                <a:latin typeface="Arial"/>
                <a:cs typeface="Arial"/>
              </a:rPr>
              <a:t>X</a:t>
            </a:r>
            <a:r>
              <a:rPr sz="2200" b="1" spc="-35" dirty="0">
                <a:solidFill>
                  <a:srgbClr val="99CC99"/>
                </a:solidFill>
                <a:latin typeface="Arial"/>
                <a:cs typeface="Arial"/>
              </a:rPr>
              <a:t> </a:t>
            </a:r>
            <a:r>
              <a:rPr sz="2200" b="1" dirty="0" smtClean="0">
                <a:solidFill>
                  <a:srgbClr val="99CC99"/>
                </a:solidFill>
                <a:latin typeface="Arial"/>
                <a:cs typeface="Arial"/>
              </a:rPr>
              <a:t>daily</a:t>
            </a:r>
            <a:endParaRPr sz="2200" dirty="0">
              <a:solidFill>
                <a:prstClr val="black"/>
              </a:solidFill>
              <a:latin typeface="Tahoma"/>
              <a:cs typeface="Tahoma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44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76472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705266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1036" y="683777"/>
            <a:ext cx="6118860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95"/>
              </a:spcBef>
            </a:pPr>
            <a:r>
              <a:rPr lang="en-US" sz="4000" spc="-5" dirty="0" smtClean="0">
                <a:solidFill>
                  <a:srgbClr val="003300"/>
                </a:solidFill>
              </a:rPr>
              <a:t>       </a:t>
            </a:r>
            <a:r>
              <a:rPr sz="4000" spc="-5" dirty="0" smtClean="0">
                <a:solidFill>
                  <a:srgbClr val="003300"/>
                </a:solidFill>
              </a:rPr>
              <a:t>Abbreviations</a:t>
            </a:r>
            <a:r>
              <a:rPr sz="4000" spc="-10" dirty="0" smtClean="0">
                <a:solidFill>
                  <a:srgbClr val="003300"/>
                </a:solidFill>
              </a:rPr>
              <a:t> </a:t>
            </a:r>
            <a:r>
              <a:rPr sz="4000" spc="-5" dirty="0">
                <a:solidFill>
                  <a:srgbClr val="003300"/>
                </a:solidFill>
              </a:rPr>
              <a:t>&amp;</a:t>
            </a:r>
            <a:r>
              <a:rPr sz="4000" spc="-35" dirty="0">
                <a:solidFill>
                  <a:srgbClr val="003300"/>
                </a:solidFill>
              </a:rPr>
              <a:t> </a:t>
            </a:r>
            <a:r>
              <a:rPr lang="en-US" sz="4000" spc="-35" dirty="0" smtClean="0">
                <a:solidFill>
                  <a:srgbClr val="003300"/>
                </a:solidFill>
              </a:rPr>
              <a:t>     </a:t>
            </a:r>
            <a:r>
              <a:rPr sz="4000" spc="-5" dirty="0" smtClean="0">
                <a:solidFill>
                  <a:srgbClr val="003300"/>
                </a:solidFill>
              </a:rPr>
              <a:t>symbols</a:t>
            </a:r>
            <a:endParaRPr sz="4000" dirty="0"/>
          </a:p>
        </p:txBody>
      </p:sp>
      <p:sp>
        <p:nvSpPr>
          <p:cNvPr id="3" name="object 3"/>
          <p:cNvSpPr txBox="1"/>
          <p:nvPr/>
        </p:nvSpPr>
        <p:spPr>
          <a:xfrm>
            <a:off x="688400" y="2572698"/>
            <a:ext cx="7135495" cy="1345240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>
              <a:lnSpc>
                <a:spcPct val="100000"/>
              </a:lnSpc>
              <a:tabLst>
                <a:tab pos="2677160" algn="l"/>
              </a:tabLst>
            </a:pPr>
            <a:endParaRPr sz="2800" dirty="0">
              <a:latin typeface="Tahoma"/>
              <a:cs typeface="Tahoma"/>
            </a:endParaRPr>
          </a:p>
          <a:p>
            <a:pPr marL="12065" marR="483870" algn="ctr">
              <a:lnSpc>
                <a:spcPts val="3020"/>
              </a:lnSpc>
              <a:spcBef>
                <a:spcPts val="720"/>
              </a:spcBef>
              <a:buClr>
                <a:srgbClr val="003366"/>
              </a:buClr>
              <a:buSzPct val="75000"/>
              <a:tabLst>
                <a:tab pos="355600" algn="l"/>
                <a:tab pos="356235" algn="l"/>
              </a:tabLst>
            </a:pPr>
            <a:r>
              <a:rPr lang="en-US" sz="2800" spc="-140" dirty="0" smtClean="0">
                <a:solidFill>
                  <a:srgbClr val="000066"/>
                </a:solidFill>
                <a:latin typeface="Tahoma"/>
                <a:cs typeface="Tahoma"/>
              </a:rPr>
              <a:t>    </a:t>
            </a:r>
            <a:r>
              <a:rPr sz="2800" spc="-140" dirty="0" smtClean="0">
                <a:solidFill>
                  <a:srgbClr val="000066"/>
                </a:solidFill>
                <a:latin typeface="Tahoma"/>
                <a:cs typeface="Tahoma"/>
              </a:rPr>
              <a:t>In</a:t>
            </a:r>
            <a:r>
              <a:rPr sz="2800" spc="-100" dirty="0" smtClean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0066"/>
                </a:solidFill>
                <a:latin typeface="Tahoma"/>
                <a:cs typeface="Tahoma"/>
              </a:rPr>
              <a:t>mat</a:t>
            </a:r>
            <a:r>
              <a:rPr sz="2800" dirty="0">
                <a:solidFill>
                  <a:srgbClr val="000066"/>
                </a:solidFill>
                <a:latin typeface="Tahoma"/>
                <a:cs typeface="Tahoma"/>
              </a:rPr>
              <a:t>e</a:t>
            </a:r>
            <a:r>
              <a:rPr sz="2800" spc="-35" dirty="0">
                <a:solidFill>
                  <a:srgbClr val="000066"/>
                </a:solidFill>
                <a:latin typeface="Tahoma"/>
                <a:cs typeface="Tahoma"/>
              </a:rPr>
              <a:t>r</a:t>
            </a:r>
            <a:r>
              <a:rPr sz="2800" spc="-50" dirty="0">
                <a:solidFill>
                  <a:srgbClr val="000066"/>
                </a:solidFill>
                <a:latin typeface="Tahoma"/>
                <a:cs typeface="Tahoma"/>
              </a:rPr>
              <a:t>n</a:t>
            </a:r>
            <a:r>
              <a:rPr sz="2800" spc="-60" dirty="0">
                <a:solidFill>
                  <a:srgbClr val="000066"/>
                </a:solidFill>
                <a:latin typeface="Tahoma"/>
                <a:cs typeface="Tahoma"/>
              </a:rPr>
              <a:t>ity</a:t>
            </a:r>
            <a:r>
              <a:rPr sz="2800" spc="-9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110" dirty="0">
                <a:solidFill>
                  <a:srgbClr val="000066"/>
                </a:solidFill>
                <a:latin typeface="Tahoma"/>
                <a:cs typeface="Tahoma"/>
              </a:rPr>
              <a:t>c</a:t>
            </a:r>
            <a:r>
              <a:rPr sz="2800" dirty="0">
                <a:solidFill>
                  <a:srgbClr val="000066"/>
                </a:solidFill>
                <a:latin typeface="Tahoma"/>
                <a:cs typeface="Tahoma"/>
              </a:rPr>
              <a:t>a</a:t>
            </a:r>
            <a:r>
              <a:rPr sz="2800" spc="5" dirty="0">
                <a:solidFill>
                  <a:srgbClr val="000066"/>
                </a:solidFill>
                <a:latin typeface="Tahoma"/>
                <a:cs typeface="Tahoma"/>
              </a:rPr>
              <a:t>r</a:t>
            </a:r>
            <a:r>
              <a:rPr sz="2800" spc="80" dirty="0">
                <a:solidFill>
                  <a:srgbClr val="000066"/>
                </a:solidFill>
                <a:latin typeface="Tahoma"/>
                <a:cs typeface="Tahoma"/>
              </a:rPr>
              <a:t>e</a:t>
            </a:r>
            <a:r>
              <a:rPr sz="2800" spc="-10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-15" dirty="0">
                <a:solidFill>
                  <a:srgbClr val="000066"/>
                </a:solidFill>
                <a:latin typeface="Tahoma"/>
                <a:cs typeface="Tahoma"/>
              </a:rPr>
              <a:t>i</a:t>
            </a:r>
            <a:r>
              <a:rPr sz="2800" spc="-160" dirty="0">
                <a:solidFill>
                  <a:srgbClr val="000066"/>
                </a:solidFill>
                <a:latin typeface="Tahoma"/>
                <a:cs typeface="Tahoma"/>
              </a:rPr>
              <a:t>t</a:t>
            </a:r>
            <a:r>
              <a:rPr sz="2800" spc="-10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60" dirty="0">
                <a:solidFill>
                  <a:srgbClr val="000066"/>
                </a:solidFill>
                <a:latin typeface="Tahoma"/>
                <a:cs typeface="Tahoma"/>
              </a:rPr>
              <a:t>is</a:t>
            </a:r>
            <a:r>
              <a:rPr sz="2800" spc="-10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85" dirty="0">
                <a:solidFill>
                  <a:srgbClr val="000066"/>
                </a:solidFill>
                <a:latin typeface="Tahoma"/>
                <a:cs typeface="Tahoma"/>
              </a:rPr>
              <a:t>a</a:t>
            </a:r>
            <a:r>
              <a:rPr sz="2800" spc="40" dirty="0">
                <a:solidFill>
                  <a:srgbClr val="000066"/>
                </a:solidFill>
                <a:latin typeface="Tahoma"/>
                <a:cs typeface="Tahoma"/>
              </a:rPr>
              <a:t>l</a:t>
            </a:r>
            <a:r>
              <a:rPr sz="2800" spc="90" dirty="0">
                <a:solidFill>
                  <a:srgbClr val="000066"/>
                </a:solidFill>
                <a:latin typeface="Tahoma"/>
                <a:cs typeface="Tahoma"/>
              </a:rPr>
              <a:t>s</a:t>
            </a:r>
            <a:r>
              <a:rPr sz="2800" spc="30" dirty="0">
                <a:solidFill>
                  <a:srgbClr val="000066"/>
                </a:solidFill>
                <a:latin typeface="Tahoma"/>
                <a:cs typeface="Tahoma"/>
              </a:rPr>
              <a:t>o</a:t>
            </a:r>
            <a:r>
              <a:rPr sz="2800" spc="-10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000066"/>
                </a:solidFill>
                <a:latin typeface="Tahoma"/>
                <a:cs typeface="Tahoma"/>
              </a:rPr>
              <a:t>u</a:t>
            </a:r>
            <a:r>
              <a:rPr sz="2800" spc="105" dirty="0">
                <a:solidFill>
                  <a:srgbClr val="000066"/>
                </a:solidFill>
                <a:latin typeface="Tahoma"/>
                <a:cs typeface="Tahoma"/>
              </a:rPr>
              <a:t>s</a:t>
            </a:r>
            <a:r>
              <a:rPr sz="2800" spc="125" dirty="0">
                <a:solidFill>
                  <a:srgbClr val="000066"/>
                </a:solidFill>
                <a:latin typeface="Tahoma"/>
                <a:cs typeface="Tahoma"/>
              </a:rPr>
              <a:t>e</a:t>
            </a:r>
            <a:r>
              <a:rPr sz="2800" spc="5" dirty="0">
                <a:solidFill>
                  <a:srgbClr val="000066"/>
                </a:solidFill>
                <a:latin typeface="Tahoma"/>
                <a:cs typeface="Tahoma"/>
              </a:rPr>
              <a:t>d</a:t>
            </a:r>
            <a:r>
              <a:rPr sz="2800" spc="-10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sz="2800" spc="-65" dirty="0">
                <a:solidFill>
                  <a:srgbClr val="000066"/>
                </a:solidFill>
                <a:latin typeface="Tahoma"/>
                <a:cs typeface="Tahoma"/>
              </a:rPr>
              <a:t>to</a:t>
            </a:r>
            <a:r>
              <a:rPr sz="2800" spc="-100" dirty="0">
                <a:solidFill>
                  <a:srgbClr val="000066"/>
                </a:solidFill>
                <a:latin typeface="Tahoma"/>
                <a:cs typeface="Tahoma"/>
              </a:rPr>
              <a:t> </a:t>
            </a:r>
            <a:r>
              <a:rPr lang="en-US" sz="2800" spc="-100" dirty="0" smtClean="0">
                <a:solidFill>
                  <a:srgbClr val="000066"/>
                </a:solidFill>
                <a:latin typeface="Tahoma"/>
                <a:cs typeface="Tahoma"/>
              </a:rPr>
              <a:t>  </a:t>
            </a:r>
            <a:r>
              <a:rPr sz="2800" spc="35" dirty="0" smtClean="0">
                <a:solidFill>
                  <a:srgbClr val="000066"/>
                </a:solidFill>
                <a:latin typeface="Tahoma"/>
                <a:cs typeface="Tahoma"/>
              </a:rPr>
              <a:t>m</a:t>
            </a:r>
            <a:r>
              <a:rPr sz="2800" spc="25" dirty="0" smtClean="0">
                <a:solidFill>
                  <a:srgbClr val="000066"/>
                </a:solidFill>
                <a:latin typeface="Tahoma"/>
                <a:cs typeface="Tahoma"/>
              </a:rPr>
              <a:t>e</a:t>
            </a:r>
            <a:r>
              <a:rPr sz="2800" spc="30" dirty="0" smtClean="0">
                <a:solidFill>
                  <a:srgbClr val="000066"/>
                </a:solidFill>
                <a:latin typeface="Tahoma"/>
                <a:cs typeface="Tahoma"/>
              </a:rPr>
              <a:t>an  </a:t>
            </a:r>
            <a:r>
              <a:rPr sz="2800" spc="-55" dirty="0">
                <a:solidFill>
                  <a:srgbClr val="000066"/>
                </a:solidFill>
                <a:latin typeface="Tahoma"/>
                <a:cs typeface="Tahoma"/>
              </a:rPr>
              <a:t>“trimester”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154" y="6268433"/>
            <a:ext cx="39433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21</a:t>
            </a:r>
            <a:endParaRPr sz="260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514600" y="4267200"/>
            <a:ext cx="609600" cy="533400"/>
          </a:xfrm>
          <a:custGeom>
            <a:avLst/>
            <a:gdLst/>
            <a:ahLst/>
            <a:cxnLst/>
            <a:rect l="l" t="t" r="r" b="b"/>
            <a:pathLst>
              <a:path w="609600" h="533400">
                <a:moveTo>
                  <a:pt x="0" y="533400"/>
                </a:moveTo>
                <a:lnTo>
                  <a:pt x="304800" y="0"/>
                </a:lnTo>
                <a:lnTo>
                  <a:pt x="609600" y="533400"/>
                </a:lnTo>
                <a:lnTo>
                  <a:pt x="0" y="533400"/>
                </a:lnTo>
                <a:close/>
              </a:path>
            </a:pathLst>
          </a:custGeom>
          <a:ln w="9144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8542" y="908684"/>
            <a:ext cx="7520305" cy="11208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en-US" spc="-5" dirty="0" smtClean="0"/>
              <a:t> </a:t>
            </a:r>
            <a:r>
              <a:rPr spc="-5" dirty="0" smtClean="0"/>
              <a:t>The </a:t>
            </a:r>
            <a:r>
              <a:rPr dirty="0"/>
              <a:t>context </a:t>
            </a:r>
            <a:r>
              <a:rPr spc="-5" dirty="0"/>
              <a:t>indicates</a:t>
            </a:r>
            <a:r>
              <a:rPr dirty="0"/>
              <a:t> </a:t>
            </a:r>
            <a:r>
              <a:rPr spc="-5" dirty="0"/>
              <a:t>the</a:t>
            </a:r>
            <a:r>
              <a:rPr dirty="0"/>
              <a:t> </a:t>
            </a:r>
            <a:r>
              <a:rPr spc="-5" dirty="0"/>
              <a:t>meaning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62000" y="2819460"/>
            <a:ext cx="8077200" cy="898964"/>
          </a:xfrm>
          <a:prstGeom prst="rect">
            <a:avLst/>
          </a:prstGeom>
          <a:ln w="9144">
            <a:solidFill>
              <a:srgbClr val="003366"/>
            </a:solidFill>
          </a:ln>
        </p:spPr>
        <p:txBody>
          <a:bodyPr vert="horz" wrap="square" lIns="0" tIns="36830" rIns="0" bIns="0" rtlCol="0">
            <a:spAutoFit/>
          </a:bodyPr>
          <a:lstStyle/>
          <a:p>
            <a:pPr marL="91440" marR="744220" algn="ctr">
              <a:lnSpc>
                <a:spcPct val="100000"/>
              </a:lnSpc>
              <a:spcBef>
                <a:spcPts val="290"/>
              </a:spcBef>
              <a:buSzPct val="75000"/>
              <a:tabLst>
                <a:tab pos="433705" algn="l"/>
                <a:tab pos="434340" algn="l"/>
              </a:tabLst>
            </a:pPr>
            <a:r>
              <a:rPr lang="en-US" sz="2800" spc="185" dirty="0" smtClean="0">
                <a:solidFill>
                  <a:srgbClr val="003366"/>
                </a:solidFill>
                <a:latin typeface="Tahoma"/>
                <a:cs typeface="Tahoma"/>
              </a:rPr>
              <a:t>      </a:t>
            </a:r>
            <a:r>
              <a:rPr sz="2800" spc="185" dirty="0" smtClean="0">
                <a:solidFill>
                  <a:srgbClr val="003366"/>
                </a:solidFill>
                <a:latin typeface="Tahoma"/>
                <a:cs typeface="Tahoma"/>
              </a:rPr>
              <a:t>A</a:t>
            </a:r>
            <a:r>
              <a:rPr sz="2800" spc="-105" dirty="0" smtClean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25" dirty="0">
                <a:solidFill>
                  <a:srgbClr val="003366"/>
                </a:solidFill>
                <a:latin typeface="Tahoma"/>
                <a:cs typeface="Tahoma"/>
              </a:rPr>
              <a:t>patient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65" dirty="0">
                <a:solidFill>
                  <a:srgbClr val="003366"/>
                </a:solidFill>
                <a:latin typeface="Tahoma"/>
                <a:cs typeface="Tahoma"/>
              </a:rPr>
              <a:t>S.J.,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5" dirty="0">
                <a:solidFill>
                  <a:srgbClr val="003366"/>
                </a:solidFill>
                <a:latin typeface="Tahoma"/>
                <a:cs typeface="Tahoma"/>
              </a:rPr>
              <a:t>24</a:t>
            </a:r>
            <a:r>
              <a:rPr sz="28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003366"/>
                </a:solidFill>
                <a:latin typeface="Tahoma"/>
                <a:cs typeface="Tahoma"/>
              </a:rPr>
              <a:t>yo,♀</a:t>
            </a:r>
            <a:r>
              <a:rPr sz="2800" spc="-114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25" dirty="0">
                <a:solidFill>
                  <a:srgbClr val="003366"/>
                </a:solidFill>
                <a:latin typeface="Tahoma"/>
                <a:cs typeface="Tahoma"/>
              </a:rPr>
              <a:t>8</a:t>
            </a:r>
            <a:r>
              <a:rPr sz="2800" spc="-9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50" dirty="0">
                <a:solidFill>
                  <a:srgbClr val="003366"/>
                </a:solidFill>
                <a:latin typeface="Tahoma"/>
                <a:cs typeface="Tahoma"/>
              </a:rPr>
              <a:t>weeks</a:t>
            </a:r>
            <a:r>
              <a:rPr sz="2800" spc="-10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003366"/>
                </a:solidFill>
                <a:latin typeface="Tahoma"/>
                <a:cs typeface="Tahoma"/>
              </a:rPr>
              <a:t>gestation,</a:t>
            </a:r>
            <a:r>
              <a:rPr sz="28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800" spc="10" dirty="0" smtClean="0">
                <a:solidFill>
                  <a:srgbClr val="003366"/>
                </a:solidFill>
                <a:latin typeface="Tahoma"/>
                <a:cs typeface="Tahoma"/>
              </a:rPr>
              <a:t>1</a:t>
            </a:r>
            <a:r>
              <a:rPr sz="2775" spc="15" baseline="25525" dirty="0" smtClean="0">
                <a:solidFill>
                  <a:srgbClr val="003366"/>
                </a:solidFill>
                <a:latin typeface="Tahoma"/>
                <a:cs typeface="Tahoma"/>
              </a:rPr>
              <a:t>st </a:t>
            </a:r>
            <a:r>
              <a:rPr sz="2775" spc="-839" baseline="25525" dirty="0" smtClean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lang="en-US" sz="2775" spc="-839" baseline="25525" dirty="0" smtClean="0">
                <a:solidFill>
                  <a:srgbClr val="003366"/>
                </a:solidFill>
                <a:latin typeface="Tahoma"/>
                <a:cs typeface="Tahoma"/>
              </a:rPr>
              <a:t>  </a:t>
            </a:r>
            <a:r>
              <a:rPr sz="2800" spc="15" dirty="0" smtClean="0">
                <a:solidFill>
                  <a:srgbClr val="003366"/>
                </a:solidFill>
                <a:latin typeface="Tahoma"/>
                <a:cs typeface="Tahoma"/>
              </a:rPr>
              <a:t>bleeding</a:t>
            </a:r>
            <a:endParaRPr sz="28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154" y="6268433"/>
            <a:ext cx="394335" cy="422909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600" b="1" dirty="0">
                <a:solidFill>
                  <a:srgbClr val="FFFFFF"/>
                </a:solidFill>
                <a:latin typeface="Arial"/>
                <a:cs typeface="Arial"/>
              </a:rPr>
              <a:t>22</a:t>
            </a:r>
            <a:endParaRPr sz="2600"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154161" y="2896361"/>
            <a:ext cx="609600" cy="381000"/>
          </a:xfrm>
          <a:custGeom>
            <a:avLst/>
            <a:gdLst/>
            <a:ahLst/>
            <a:cxnLst/>
            <a:rect l="l" t="t" r="r" b="b"/>
            <a:pathLst>
              <a:path w="609600" h="381000">
                <a:moveTo>
                  <a:pt x="0" y="381000"/>
                </a:moveTo>
                <a:lnTo>
                  <a:pt x="304800" y="0"/>
                </a:lnTo>
                <a:lnTo>
                  <a:pt x="609600" y="381000"/>
                </a:lnTo>
                <a:lnTo>
                  <a:pt x="0" y="381000"/>
                </a:lnTo>
                <a:close/>
              </a:path>
            </a:pathLst>
          </a:custGeom>
          <a:ln w="25908">
            <a:solidFill>
              <a:srgbClr val="00336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6200"/>
            <a:ext cx="9144000" cy="693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24500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647" y="1213300"/>
            <a:ext cx="55632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Suffix:</a:t>
            </a:r>
            <a:r>
              <a:rPr spc="-10" dirty="0"/>
              <a:t> </a:t>
            </a:r>
            <a:r>
              <a:rPr spc="-5" dirty="0"/>
              <a:t>Singular </a:t>
            </a:r>
            <a:r>
              <a:rPr dirty="0"/>
              <a:t>vs.</a:t>
            </a:r>
            <a:r>
              <a:rPr spc="-5" dirty="0"/>
              <a:t> Plural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1" y="2301219"/>
            <a:ext cx="3632200" cy="4464683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lang="en-US" sz="2800" u="heavy" spc="35" dirty="0" smtClean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    </a:t>
            </a:r>
          </a:p>
          <a:p>
            <a:pPr marL="12700">
              <a:lnSpc>
                <a:spcPct val="100000"/>
              </a:lnSpc>
              <a:spcBef>
                <a:spcPts val="335"/>
              </a:spcBef>
            </a:pPr>
            <a:r>
              <a:rPr sz="2800" u="heavy" spc="35" dirty="0" smtClean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Singular</a:t>
            </a:r>
            <a:r>
              <a:rPr sz="2800" u="heavy" spc="-114" dirty="0" smtClean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 </a:t>
            </a:r>
            <a:r>
              <a:rPr sz="2800" u="heavy" spc="3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Suffixes</a:t>
            </a:r>
            <a:endParaRPr sz="28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35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dirty="0" smtClean="0">
                <a:solidFill>
                  <a:srgbClr val="FF3399"/>
                </a:solidFill>
                <a:latin typeface="Tahoma"/>
                <a:cs typeface="Tahoma"/>
              </a:rPr>
              <a:t>    </a:t>
            </a:r>
            <a:r>
              <a:rPr sz="2800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dirty="0">
                <a:solidFill>
                  <a:srgbClr val="FF3399"/>
                </a:solidFill>
                <a:latin typeface="Tahoma"/>
                <a:cs typeface="Tahoma"/>
              </a:rPr>
              <a:t>a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5"/>
              </a:spcBef>
              <a:buSzPct val="75000"/>
              <a:tabLst>
                <a:tab pos="756285" algn="l"/>
                <a:tab pos="756920" algn="l"/>
              </a:tabLst>
            </a:pPr>
            <a:r>
              <a:rPr sz="2400" spc="5" dirty="0">
                <a:solidFill>
                  <a:srgbClr val="003366"/>
                </a:solidFill>
                <a:latin typeface="Tahoma"/>
                <a:cs typeface="Tahoma"/>
              </a:rPr>
              <a:t>Vertebra,</a:t>
            </a:r>
            <a:r>
              <a:rPr sz="2400" spc="-13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3366"/>
                </a:solidFill>
                <a:latin typeface="Tahoma"/>
                <a:cs typeface="Tahoma"/>
              </a:rPr>
              <a:t>conjunctiva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20" dirty="0" smtClean="0">
                <a:solidFill>
                  <a:srgbClr val="FF3399"/>
                </a:solidFill>
                <a:latin typeface="Tahoma"/>
                <a:cs typeface="Tahoma"/>
              </a:rPr>
              <a:t>    </a:t>
            </a:r>
            <a:r>
              <a:rPr sz="2800" spc="20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20" dirty="0">
                <a:solidFill>
                  <a:srgbClr val="FF3399"/>
                </a:solidFill>
                <a:latin typeface="Tahoma"/>
                <a:cs typeface="Tahoma"/>
              </a:rPr>
              <a:t>us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9"/>
              </a:spcBef>
              <a:buSzPct val="75000"/>
              <a:tabLst>
                <a:tab pos="756285" algn="l"/>
                <a:tab pos="756920" algn="l"/>
              </a:tabLst>
            </a:pPr>
            <a:r>
              <a:rPr lang="en-US" sz="2400" spc="35" dirty="0" smtClean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35" dirty="0" smtClean="0">
                <a:solidFill>
                  <a:srgbClr val="003366"/>
                </a:solidFill>
                <a:latin typeface="Tahoma"/>
                <a:cs typeface="Tahoma"/>
              </a:rPr>
              <a:t>Bacillus</a:t>
            </a:r>
            <a:r>
              <a:rPr sz="2400" spc="35" dirty="0">
                <a:solidFill>
                  <a:srgbClr val="003366"/>
                </a:solidFill>
                <a:latin typeface="Tahoma"/>
                <a:cs typeface="Tahoma"/>
              </a:rPr>
              <a:t>,</a:t>
            </a:r>
            <a:r>
              <a:rPr sz="2400" spc="-8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20" dirty="0">
                <a:solidFill>
                  <a:srgbClr val="003366"/>
                </a:solidFill>
                <a:latin typeface="Tahoma"/>
                <a:cs typeface="Tahoma"/>
              </a:rPr>
              <a:t>bronchus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-35" dirty="0" smtClean="0">
                <a:solidFill>
                  <a:srgbClr val="FF3399"/>
                </a:solidFill>
                <a:latin typeface="Tahoma"/>
                <a:cs typeface="Tahoma"/>
              </a:rPr>
              <a:t>     </a:t>
            </a:r>
            <a:r>
              <a:rPr sz="2800" spc="-35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-35" dirty="0">
                <a:solidFill>
                  <a:srgbClr val="FF3399"/>
                </a:solidFill>
                <a:latin typeface="Tahoma"/>
                <a:cs typeface="Tahoma"/>
              </a:rPr>
              <a:t>um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0"/>
              </a:spcBef>
              <a:buSzPct val="75000"/>
              <a:tabLst>
                <a:tab pos="756285" algn="l"/>
                <a:tab pos="756920" algn="l"/>
              </a:tabLst>
            </a:pPr>
            <a:r>
              <a:rPr lang="en-US" sz="2400" spc="10" dirty="0" smtClean="0">
                <a:solidFill>
                  <a:srgbClr val="003366"/>
                </a:solidFill>
                <a:latin typeface="Tahoma"/>
                <a:cs typeface="Tahoma"/>
              </a:rPr>
              <a:t>  </a:t>
            </a:r>
            <a:r>
              <a:rPr sz="2400" spc="10" dirty="0" smtClean="0">
                <a:solidFill>
                  <a:srgbClr val="003366"/>
                </a:solidFill>
                <a:latin typeface="Tahoma"/>
                <a:cs typeface="Tahoma"/>
              </a:rPr>
              <a:t>Bacterium</a:t>
            </a:r>
            <a:r>
              <a:rPr sz="2400" spc="10" dirty="0">
                <a:solidFill>
                  <a:srgbClr val="003366"/>
                </a:solidFill>
                <a:latin typeface="Tahoma"/>
                <a:cs typeface="Tahoma"/>
              </a:rPr>
              <a:t>,</a:t>
            </a:r>
            <a:r>
              <a:rPr sz="2400" spc="-114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-20" dirty="0">
                <a:solidFill>
                  <a:srgbClr val="003366"/>
                </a:solidFill>
                <a:latin typeface="Tahoma"/>
                <a:cs typeface="Tahoma"/>
              </a:rPr>
              <a:t>ilium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15" dirty="0">
                <a:solidFill>
                  <a:srgbClr val="FF3399"/>
                </a:solidFill>
                <a:latin typeface="Tahoma"/>
                <a:cs typeface="Tahoma"/>
              </a:rPr>
              <a:t> </a:t>
            </a:r>
            <a:r>
              <a:rPr lang="en-US" sz="2800" spc="15" dirty="0" smtClean="0">
                <a:solidFill>
                  <a:srgbClr val="FF3399"/>
                </a:solidFill>
                <a:latin typeface="Tahoma"/>
                <a:cs typeface="Tahoma"/>
              </a:rPr>
              <a:t>    </a:t>
            </a:r>
            <a:r>
              <a:rPr sz="2800" spc="15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15" dirty="0">
                <a:solidFill>
                  <a:srgbClr val="FF3399"/>
                </a:solidFill>
                <a:latin typeface="Tahoma"/>
                <a:cs typeface="Tahoma"/>
              </a:rPr>
              <a:t>is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5"/>
              </a:spcBef>
              <a:buSzPct val="75000"/>
              <a:tabLst>
                <a:tab pos="840105" algn="l"/>
                <a:tab pos="840740" algn="l"/>
              </a:tabLst>
            </a:pPr>
            <a:r>
              <a:rPr lang="en-US" sz="2400" spc="4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lang="en-US" sz="2400" spc="40" dirty="0" smtClean="0">
                <a:solidFill>
                  <a:srgbClr val="003366"/>
                </a:solidFill>
                <a:latin typeface="Tahoma"/>
                <a:cs typeface="Tahoma"/>
              </a:rPr>
              <a:t>  </a:t>
            </a:r>
            <a:r>
              <a:rPr sz="2400" spc="40" dirty="0" smtClean="0">
                <a:solidFill>
                  <a:srgbClr val="003366"/>
                </a:solidFill>
                <a:latin typeface="Tahoma"/>
                <a:cs typeface="Tahoma"/>
              </a:rPr>
              <a:t>Testis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5429" y="2693413"/>
            <a:ext cx="3971290" cy="3985260"/>
          </a:xfrm>
          <a:prstGeom prst="rect">
            <a:avLst/>
          </a:prstGeom>
        </p:spPr>
        <p:txBody>
          <a:bodyPr vert="horz" wrap="square" lIns="0" tIns="558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800" u="heavy" spc="4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Plural</a:t>
            </a:r>
            <a:r>
              <a:rPr sz="2800" u="heavy" spc="-12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 </a:t>
            </a:r>
            <a:r>
              <a:rPr sz="2800" u="heavy" spc="3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Suffixes</a:t>
            </a:r>
            <a:endParaRPr sz="28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40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25" dirty="0" smtClean="0">
                <a:solidFill>
                  <a:srgbClr val="FF3399"/>
                </a:solidFill>
                <a:latin typeface="Tahoma"/>
                <a:cs typeface="Tahoma"/>
              </a:rPr>
              <a:t>   </a:t>
            </a:r>
            <a:r>
              <a:rPr sz="2800" spc="25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25" dirty="0">
                <a:solidFill>
                  <a:srgbClr val="FF3399"/>
                </a:solidFill>
                <a:latin typeface="Tahoma"/>
                <a:cs typeface="Tahoma"/>
              </a:rPr>
              <a:t>ae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0"/>
              </a:spcBef>
              <a:buSzPct val="75000"/>
              <a:tabLst>
                <a:tab pos="756285" algn="l"/>
                <a:tab pos="756920" algn="l"/>
              </a:tabLst>
            </a:pPr>
            <a:r>
              <a:rPr sz="2400" spc="10" dirty="0">
                <a:solidFill>
                  <a:srgbClr val="003366"/>
                </a:solidFill>
                <a:latin typeface="Tahoma"/>
                <a:cs typeface="Tahoma"/>
              </a:rPr>
              <a:t>Vertebrae,</a:t>
            </a:r>
            <a:r>
              <a:rPr sz="24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3366"/>
                </a:solidFill>
                <a:latin typeface="Tahoma"/>
                <a:cs typeface="Tahoma"/>
              </a:rPr>
              <a:t>conjunctivae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-55" dirty="0">
                <a:solidFill>
                  <a:srgbClr val="FF3399"/>
                </a:solidFill>
                <a:latin typeface="Tahoma"/>
                <a:cs typeface="Tahoma"/>
              </a:rPr>
              <a:t> </a:t>
            </a:r>
            <a:r>
              <a:rPr lang="en-US" sz="2800" spc="-55" dirty="0" smtClean="0">
                <a:solidFill>
                  <a:srgbClr val="FF3399"/>
                </a:solidFill>
                <a:latin typeface="Tahoma"/>
                <a:cs typeface="Tahoma"/>
              </a:rPr>
              <a:t>    </a:t>
            </a:r>
            <a:r>
              <a:rPr sz="2800" spc="-55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-55" dirty="0">
                <a:solidFill>
                  <a:srgbClr val="FF3399"/>
                </a:solidFill>
                <a:latin typeface="Tahoma"/>
                <a:cs typeface="Tahoma"/>
              </a:rPr>
              <a:t>i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10"/>
              </a:spcBef>
              <a:buSzPct val="75000"/>
              <a:tabLst>
                <a:tab pos="756285" algn="l"/>
                <a:tab pos="756920" algn="l"/>
              </a:tabLst>
            </a:pPr>
            <a:r>
              <a:rPr lang="en-US" sz="2400" spc="25" dirty="0" smtClean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25" dirty="0" smtClean="0">
                <a:solidFill>
                  <a:srgbClr val="003366"/>
                </a:solidFill>
                <a:latin typeface="Tahoma"/>
                <a:cs typeface="Tahoma"/>
              </a:rPr>
              <a:t>Bacilli</a:t>
            </a:r>
            <a:r>
              <a:rPr sz="2400" spc="25" dirty="0">
                <a:solidFill>
                  <a:srgbClr val="003366"/>
                </a:solidFill>
                <a:latin typeface="Tahoma"/>
                <a:cs typeface="Tahoma"/>
              </a:rPr>
              <a:t>,</a:t>
            </a:r>
            <a:r>
              <a:rPr sz="24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5" dirty="0">
                <a:solidFill>
                  <a:srgbClr val="003366"/>
                </a:solidFill>
                <a:latin typeface="Tahoma"/>
                <a:cs typeface="Tahoma"/>
              </a:rPr>
              <a:t>bronchi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-5" dirty="0">
                <a:solidFill>
                  <a:srgbClr val="FF3399"/>
                </a:solidFill>
                <a:latin typeface="Tahoma"/>
                <a:cs typeface="Tahoma"/>
              </a:rPr>
              <a:t> </a:t>
            </a:r>
            <a:r>
              <a:rPr lang="en-US" sz="2800" spc="-5" dirty="0" smtClean="0">
                <a:solidFill>
                  <a:srgbClr val="FF3399"/>
                </a:solidFill>
                <a:latin typeface="Tahoma"/>
                <a:cs typeface="Tahoma"/>
              </a:rPr>
              <a:t>    </a:t>
            </a:r>
            <a:r>
              <a:rPr sz="2800" spc="-5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-5" dirty="0">
                <a:solidFill>
                  <a:srgbClr val="FF3399"/>
                </a:solidFill>
                <a:latin typeface="Tahoma"/>
                <a:cs typeface="Tahoma"/>
              </a:rPr>
              <a:t>a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0"/>
              </a:spcBef>
              <a:buSzPct val="75000"/>
              <a:tabLst>
                <a:tab pos="756285" algn="l"/>
                <a:tab pos="756920" algn="l"/>
              </a:tabLst>
            </a:pPr>
            <a:r>
              <a:rPr lang="en-US" sz="2400" spc="20" dirty="0" smtClean="0">
                <a:solidFill>
                  <a:srgbClr val="003366"/>
                </a:solidFill>
                <a:latin typeface="Tahoma"/>
                <a:cs typeface="Tahoma"/>
              </a:rPr>
              <a:t>   </a:t>
            </a:r>
            <a:r>
              <a:rPr sz="2400" spc="20" dirty="0" smtClean="0">
                <a:solidFill>
                  <a:srgbClr val="003366"/>
                </a:solidFill>
                <a:latin typeface="Tahoma"/>
                <a:cs typeface="Tahoma"/>
              </a:rPr>
              <a:t>Bacteria</a:t>
            </a:r>
            <a:r>
              <a:rPr sz="2400" spc="20" dirty="0">
                <a:solidFill>
                  <a:srgbClr val="003366"/>
                </a:solidFill>
                <a:latin typeface="Tahoma"/>
                <a:cs typeface="Tahoma"/>
              </a:rPr>
              <a:t>,</a:t>
            </a:r>
            <a:r>
              <a:rPr sz="2400" spc="-114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5" dirty="0">
                <a:solidFill>
                  <a:srgbClr val="003366"/>
                </a:solidFill>
                <a:latin typeface="Tahoma"/>
                <a:cs typeface="Tahoma"/>
              </a:rPr>
              <a:t>ilia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50" dirty="0" smtClean="0">
                <a:solidFill>
                  <a:srgbClr val="FF3399"/>
                </a:solidFill>
                <a:latin typeface="Tahoma"/>
                <a:cs typeface="Tahoma"/>
              </a:rPr>
              <a:t>     </a:t>
            </a:r>
            <a:r>
              <a:rPr sz="2800" spc="50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50" dirty="0">
                <a:solidFill>
                  <a:srgbClr val="FF3399"/>
                </a:solidFill>
                <a:latin typeface="Tahoma"/>
                <a:cs typeface="Tahoma"/>
              </a:rPr>
              <a:t>es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5"/>
              </a:spcBef>
              <a:buSzPct val="75000"/>
              <a:tabLst>
                <a:tab pos="756285" algn="l"/>
                <a:tab pos="756920" algn="l"/>
              </a:tabLst>
            </a:pPr>
            <a:r>
              <a:rPr sz="2400" spc="50" dirty="0">
                <a:solidFill>
                  <a:srgbClr val="003366"/>
                </a:solidFill>
                <a:latin typeface="Tahoma"/>
                <a:cs typeface="Tahoma"/>
              </a:rPr>
              <a:t>Testes</a:t>
            </a:r>
            <a:endParaRPr sz="2400" dirty="0">
              <a:latin typeface="Tahoma"/>
              <a:cs typeface="Tahom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132495" cy="723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647" y="1213300"/>
            <a:ext cx="55632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Suffix:</a:t>
            </a:r>
            <a:r>
              <a:rPr spc="-10" dirty="0"/>
              <a:t> </a:t>
            </a:r>
            <a:r>
              <a:rPr spc="-5" dirty="0"/>
              <a:t>Singular </a:t>
            </a:r>
            <a:r>
              <a:rPr dirty="0"/>
              <a:t>vs.</a:t>
            </a:r>
            <a:r>
              <a:rPr spc="-5" dirty="0"/>
              <a:t> Plural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383541" y="2225019"/>
            <a:ext cx="3883660" cy="4018407"/>
          </a:xfrm>
          <a:prstGeom prst="rect">
            <a:avLst/>
          </a:prstGeom>
        </p:spPr>
        <p:txBody>
          <a:bodyPr vert="horz" wrap="square" lIns="0" tIns="55244" rIns="0" bIns="0" rtlCol="0">
            <a:spAutoFit/>
          </a:bodyPr>
          <a:lstStyle/>
          <a:p>
            <a:pPr marL="12700" marR="1380490" algn="ctr">
              <a:lnSpc>
                <a:spcPts val="3700"/>
              </a:lnSpc>
              <a:spcBef>
                <a:spcPts val="175"/>
              </a:spcBef>
            </a:pPr>
            <a:r>
              <a:rPr lang="en-US" sz="2800" u="heavy" spc="35" dirty="0" smtClean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 </a:t>
            </a:r>
            <a:r>
              <a:rPr sz="2800" u="heavy" spc="35" dirty="0" smtClean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Singular</a:t>
            </a:r>
            <a:endParaRPr lang="en-US" sz="2800" u="heavy" spc="35" dirty="0" smtClean="0">
              <a:solidFill>
                <a:srgbClr val="003366"/>
              </a:solidFill>
              <a:uFill>
                <a:solidFill>
                  <a:srgbClr val="003366"/>
                </a:solidFill>
              </a:uFill>
              <a:latin typeface="Tahoma"/>
              <a:cs typeface="Tahoma"/>
            </a:endParaRPr>
          </a:p>
          <a:p>
            <a:pPr marL="12700" marR="1380490" algn="ctr">
              <a:lnSpc>
                <a:spcPts val="3700"/>
              </a:lnSpc>
              <a:spcBef>
                <a:spcPts val="175"/>
              </a:spcBef>
            </a:pPr>
            <a:r>
              <a:rPr sz="2800" spc="-15" dirty="0" smtClean="0">
                <a:solidFill>
                  <a:srgbClr val="FF3399"/>
                </a:solidFill>
                <a:latin typeface="Tahoma"/>
                <a:cs typeface="Tahoma"/>
              </a:rPr>
              <a:t>-on</a:t>
            </a:r>
            <a:endParaRPr sz="2800" dirty="0"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  <a:spcBef>
                <a:spcPts val="120"/>
              </a:spcBef>
            </a:pPr>
            <a:r>
              <a:rPr lang="en-US" sz="2400" spc="25" dirty="0" smtClean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25" dirty="0" smtClean="0">
                <a:solidFill>
                  <a:srgbClr val="003366"/>
                </a:solidFill>
                <a:latin typeface="Tahoma"/>
                <a:cs typeface="Tahoma"/>
              </a:rPr>
              <a:t>Spermatozoon</a:t>
            </a:r>
            <a:r>
              <a:rPr sz="2400" spc="25" dirty="0">
                <a:solidFill>
                  <a:srgbClr val="003366"/>
                </a:solidFill>
                <a:latin typeface="Tahoma"/>
                <a:cs typeface="Tahoma"/>
              </a:rPr>
              <a:t>,</a:t>
            </a:r>
            <a:r>
              <a:rPr sz="24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5" dirty="0" smtClean="0">
                <a:solidFill>
                  <a:srgbClr val="003366"/>
                </a:solidFill>
                <a:latin typeface="Tahoma"/>
                <a:cs typeface="Tahoma"/>
              </a:rPr>
              <a:t>ganglion</a:t>
            </a:r>
            <a:endParaRPr lang="en-US" sz="2400" dirty="0">
              <a:latin typeface="Tahoma"/>
              <a:cs typeface="Tahoma"/>
            </a:endParaRPr>
          </a:p>
          <a:p>
            <a:pPr marL="469900">
              <a:lnSpc>
                <a:spcPct val="100000"/>
              </a:lnSpc>
              <a:spcBef>
                <a:spcPts val="120"/>
              </a:spcBef>
            </a:pPr>
            <a:r>
              <a:rPr lang="en-US" sz="2800" spc="-10" dirty="0" smtClean="0">
                <a:solidFill>
                  <a:srgbClr val="FF3399"/>
                </a:solidFill>
                <a:latin typeface="Tahoma"/>
                <a:cs typeface="Tahoma"/>
              </a:rPr>
              <a:t> </a:t>
            </a:r>
            <a:r>
              <a:rPr sz="2800" spc="-10" dirty="0" smtClean="0">
                <a:solidFill>
                  <a:srgbClr val="FF3399"/>
                </a:solidFill>
                <a:latin typeface="Tahoma"/>
                <a:cs typeface="Tahoma"/>
              </a:rPr>
              <a:t>-ma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9"/>
              </a:spcBef>
              <a:tabLst>
                <a:tab pos="756920" algn="l"/>
              </a:tabLst>
            </a:pPr>
            <a:r>
              <a:rPr lang="en-US" sz="2400" spc="35" dirty="0" smtClean="0">
                <a:solidFill>
                  <a:srgbClr val="003366"/>
                </a:solidFill>
                <a:latin typeface="Tahoma"/>
                <a:cs typeface="Tahoma"/>
              </a:rPr>
              <a:t>  </a:t>
            </a:r>
            <a:r>
              <a:rPr sz="2400" spc="35" dirty="0" smtClean="0">
                <a:solidFill>
                  <a:srgbClr val="003366"/>
                </a:solidFill>
                <a:latin typeface="Tahoma"/>
                <a:cs typeface="Tahoma"/>
              </a:rPr>
              <a:t>Carcinoma</a:t>
            </a:r>
            <a:r>
              <a:rPr sz="2400" spc="35" dirty="0">
                <a:solidFill>
                  <a:srgbClr val="003366"/>
                </a:solidFill>
                <a:latin typeface="Tahoma"/>
                <a:cs typeface="Tahoma"/>
              </a:rPr>
              <a:t>,</a:t>
            </a:r>
            <a:r>
              <a:rPr sz="2400" spc="-8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5" dirty="0">
                <a:solidFill>
                  <a:srgbClr val="003366"/>
                </a:solidFill>
                <a:latin typeface="Tahoma"/>
                <a:cs typeface="Tahoma"/>
              </a:rPr>
              <a:t>lipoma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tabLst>
                <a:tab pos="355600" algn="l"/>
              </a:tabLst>
            </a:pPr>
            <a:r>
              <a:rPr lang="en-US" sz="2800" spc="50" dirty="0" smtClean="0">
                <a:solidFill>
                  <a:srgbClr val="FF3399"/>
                </a:solidFill>
                <a:latin typeface="Tahoma"/>
                <a:cs typeface="Tahoma"/>
              </a:rPr>
              <a:t>     </a:t>
            </a:r>
            <a:r>
              <a:rPr sz="2800" spc="50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50" dirty="0">
                <a:solidFill>
                  <a:srgbClr val="FF3399"/>
                </a:solidFill>
                <a:latin typeface="Tahoma"/>
                <a:cs typeface="Tahoma"/>
              </a:rPr>
              <a:t>sis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0"/>
              </a:spcBef>
              <a:tabLst>
                <a:tab pos="756920" algn="l"/>
              </a:tabLst>
            </a:pPr>
            <a:r>
              <a:rPr lang="en-US" sz="2400" spc="50" dirty="0" smtClean="0">
                <a:solidFill>
                  <a:srgbClr val="003366"/>
                </a:solidFill>
                <a:latin typeface="Tahoma"/>
                <a:cs typeface="Tahoma"/>
              </a:rPr>
              <a:t>   </a:t>
            </a:r>
            <a:r>
              <a:rPr sz="2400" spc="50" dirty="0" smtClean="0">
                <a:solidFill>
                  <a:srgbClr val="003366"/>
                </a:solidFill>
                <a:latin typeface="Tahoma"/>
                <a:cs typeface="Tahoma"/>
              </a:rPr>
              <a:t>Crisis</a:t>
            </a:r>
            <a:r>
              <a:rPr sz="2400" spc="50" dirty="0">
                <a:solidFill>
                  <a:srgbClr val="003366"/>
                </a:solidFill>
                <a:latin typeface="Tahoma"/>
                <a:cs typeface="Tahoma"/>
              </a:rPr>
              <a:t>,</a:t>
            </a:r>
            <a:r>
              <a:rPr sz="2400" spc="-11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25" dirty="0">
                <a:solidFill>
                  <a:srgbClr val="003366"/>
                </a:solidFill>
                <a:latin typeface="Tahoma"/>
                <a:cs typeface="Tahoma"/>
              </a:rPr>
              <a:t>prognosis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5"/>
              </a:spcBef>
              <a:buClr>
                <a:srgbClr val="003366"/>
              </a:buClr>
              <a:tabLst>
                <a:tab pos="355600" algn="l"/>
              </a:tabLst>
            </a:pPr>
            <a:r>
              <a:rPr lang="en-US" sz="2800" spc="-25" dirty="0" smtClean="0">
                <a:solidFill>
                  <a:srgbClr val="FF3399"/>
                </a:solidFill>
                <a:latin typeface="Tahoma"/>
                <a:cs typeface="Tahoma"/>
              </a:rPr>
              <a:t>     </a:t>
            </a:r>
            <a:r>
              <a:rPr sz="2800" spc="-25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-25" dirty="0">
                <a:solidFill>
                  <a:srgbClr val="FF3399"/>
                </a:solidFill>
                <a:latin typeface="Tahoma"/>
                <a:cs typeface="Tahoma"/>
              </a:rPr>
              <a:t>nx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5"/>
              </a:spcBef>
              <a:tabLst>
                <a:tab pos="756920" algn="l"/>
              </a:tabLst>
            </a:pPr>
            <a:r>
              <a:rPr lang="en-US" sz="2400" spc="10" dirty="0" smtClean="0">
                <a:solidFill>
                  <a:srgbClr val="003366"/>
                </a:solidFill>
                <a:latin typeface="Tahoma"/>
                <a:cs typeface="Tahoma"/>
              </a:rPr>
              <a:t>    </a:t>
            </a:r>
            <a:r>
              <a:rPr sz="2400" spc="10" dirty="0" smtClean="0">
                <a:solidFill>
                  <a:srgbClr val="003366"/>
                </a:solidFill>
                <a:latin typeface="Tahoma"/>
                <a:cs typeface="Tahoma"/>
              </a:rPr>
              <a:t>Larynx</a:t>
            </a:r>
            <a:r>
              <a:rPr sz="2400" spc="10" dirty="0">
                <a:solidFill>
                  <a:srgbClr val="003366"/>
                </a:solidFill>
                <a:latin typeface="Tahoma"/>
                <a:cs typeface="Tahoma"/>
              </a:rPr>
              <a:t>,</a:t>
            </a:r>
            <a:r>
              <a:rPr sz="2400" spc="-114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dirty="0">
                <a:solidFill>
                  <a:srgbClr val="003366"/>
                </a:solidFill>
                <a:latin typeface="Tahoma"/>
                <a:cs typeface="Tahoma"/>
              </a:rPr>
              <a:t>pharynx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55160" y="2224906"/>
            <a:ext cx="3939158" cy="440479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25270">
              <a:lnSpc>
                <a:spcPct val="110100"/>
              </a:lnSpc>
              <a:spcBef>
                <a:spcPts val="100"/>
              </a:spcBef>
            </a:pPr>
            <a:r>
              <a:rPr sz="2800" u="heavy" spc="4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Plural</a:t>
            </a:r>
            <a:r>
              <a:rPr sz="2800" u="heavy" spc="-15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 </a:t>
            </a:r>
            <a:r>
              <a:rPr sz="2800" u="heavy" spc="3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Suffixes </a:t>
            </a:r>
            <a:r>
              <a:rPr lang="en-US" sz="2800" u="heavy" spc="35" dirty="0" smtClean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     </a:t>
            </a:r>
            <a:r>
              <a:rPr sz="2800" spc="-5" dirty="0" smtClean="0">
                <a:solidFill>
                  <a:srgbClr val="FF3399"/>
                </a:solidFill>
                <a:latin typeface="Tahoma"/>
                <a:cs typeface="Tahoma"/>
              </a:rPr>
              <a:t>-a</a:t>
            </a:r>
            <a:r>
              <a:rPr lang="en-US" sz="2400" spc="3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150" dirty="0" smtClean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lang="en-US" sz="2400" spc="150" dirty="0" smtClean="0">
                <a:solidFill>
                  <a:srgbClr val="003366"/>
                </a:solidFill>
                <a:latin typeface="Tahoma"/>
                <a:cs typeface="Tahoma"/>
              </a:rPr>
              <a:t>  </a:t>
            </a:r>
            <a:r>
              <a:rPr sz="2400" spc="30" dirty="0" smtClean="0">
                <a:solidFill>
                  <a:srgbClr val="003366"/>
                </a:solidFill>
                <a:latin typeface="Tahoma"/>
                <a:cs typeface="Tahoma"/>
              </a:rPr>
              <a:t>Spermatozoa</a:t>
            </a:r>
            <a:r>
              <a:rPr sz="2400" spc="30" dirty="0">
                <a:solidFill>
                  <a:srgbClr val="003366"/>
                </a:solidFill>
                <a:latin typeface="Tahoma"/>
                <a:cs typeface="Tahoma"/>
              </a:rPr>
              <a:t>,</a:t>
            </a:r>
            <a:r>
              <a:rPr sz="24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15" dirty="0">
                <a:solidFill>
                  <a:srgbClr val="003366"/>
                </a:solidFill>
                <a:latin typeface="Tahoma"/>
                <a:cs typeface="Tahoma"/>
              </a:rPr>
              <a:t>ganglia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tabLst>
                <a:tab pos="355600" algn="l"/>
              </a:tabLst>
            </a:pPr>
            <a:r>
              <a:rPr lang="en-US" sz="2800" spc="-20" dirty="0" smtClean="0">
                <a:solidFill>
                  <a:srgbClr val="FF3399"/>
                </a:solidFill>
                <a:latin typeface="Tahoma"/>
                <a:cs typeface="Tahoma"/>
              </a:rPr>
              <a:t> </a:t>
            </a:r>
            <a:r>
              <a:rPr sz="2800" spc="-20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-20" dirty="0">
                <a:solidFill>
                  <a:srgbClr val="FF3399"/>
                </a:solidFill>
                <a:latin typeface="Tahoma"/>
                <a:cs typeface="Tahoma"/>
              </a:rPr>
              <a:t>mata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10"/>
              </a:spcBef>
              <a:tabLst>
                <a:tab pos="756920" algn="l"/>
              </a:tabLst>
            </a:pPr>
            <a:r>
              <a:rPr sz="2400" spc="25" dirty="0">
                <a:solidFill>
                  <a:srgbClr val="003366"/>
                </a:solidFill>
                <a:latin typeface="Tahoma"/>
                <a:cs typeface="Tahoma"/>
              </a:rPr>
              <a:t>Carcinomata,</a:t>
            </a:r>
            <a:r>
              <a:rPr sz="2400" spc="-95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003366"/>
                </a:solidFill>
                <a:latin typeface="Tahoma"/>
                <a:cs typeface="Tahoma"/>
              </a:rPr>
              <a:t>lipomata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tabLst>
                <a:tab pos="355600" algn="l"/>
              </a:tabLst>
            </a:pPr>
            <a:r>
              <a:rPr lang="en-US" sz="2800" spc="75" dirty="0" smtClean="0">
                <a:solidFill>
                  <a:srgbClr val="FF3399"/>
                </a:solidFill>
                <a:latin typeface="Tahoma"/>
                <a:cs typeface="Tahoma"/>
              </a:rPr>
              <a:t>  </a:t>
            </a:r>
            <a:r>
              <a:rPr sz="2800" spc="75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75" dirty="0">
                <a:solidFill>
                  <a:srgbClr val="FF3399"/>
                </a:solidFill>
                <a:latin typeface="Tahoma"/>
                <a:cs typeface="Tahoma"/>
              </a:rPr>
              <a:t>ses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5"/>
              </a:spcBef>
              <a:tabLst>
                <a:tab pos="756920" algn="l"/>
              </a:tabLst>
            </a:pPr>
            <a:r>
              <a:rPr sz="2400" spc="65" dirty="0">
                <a:solidFill>
                  <a:srgbClr val="003366"/>
                </a:solidFill>
                <a:latin typeface="Tahoma"/>
                <a:cs typeface="Tahoma"/>
              </a:rPr>
              <a:t>Crises,</a:t>
            </a:r>
            <a:r>
              <a:rPr sz="2400" spc="-114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35" dirty="0">
                <a:solidFill>
                  <a:srgbClr val="003366"/>
                </a:solidFill>
                <a:latin typeface="Tahoma"/>
                <a:cs typeface="Tahoma"/>
              </a:rPr>
              <a:t>prognoses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320"/>
              </a:spcBef>
              <a:buClr>
                <a:srgbClr val="003366"/>
              </a:buClr>
              <a:tabLst>
                <a:tab pos="355600" algn="l"/>
              </a:tabLst>
            </a:pPr>
            <a:r>
              <a:rPr lang="en-US" sz="2800" spc="40" dirty="0" smtClean="0">
                <a:solidFill>
                  <a:srgbClr val="FF3399"/>
                </a:solidFill>
                <a:latin typeface="Tahoma"/>
                <a:cs typeface="Tahoma"/>
              </a:rPr>
              <a:t>  </a:t>
            </a:r>
            <a:r>
              <a:rPr sz="2800" spc="40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40" dirty="0">
                <a:solidFill>
                  <a:srgbClr val="FF3399"/>
                </a:solidFill>
                <a:latin typeface="Tahoma"/>
                <a:cs typeface="Tahoma"/>
              </a:rPr>
              <a:t>ges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305"/>
              </a:spcBef>
              <a:tabLst>
                <a:tab pos="756920" algn="l"/>
              </a:tabLst>
            </a:pPr>
            <a:r>
              <a:rPr sz="2400" spc="30" dirty="0">
                <a:solidFill>
                  <a:srgbClr val="003366"/>
                </a:solidFill>
                <a:latin typeface="Tahoma"/>
                <a:cs typeface="Tahoma"/>
              </a:rPr>
              <a:t>Larynges,</a:t>
            </a:r>
            <a:r>
              <a:rPr sz="2400" spc="-100" dirty="0">
                <a:solidFill>
                  <a:srgbClr val="003366"/>
                </a:solidFill>
                <a:latin typeface="Tahoma"/>
                <a:cs typeface="Tahoma"/>
              </a:rPr>
              <a:t> </a:t>
            </a:r>
            <a:r>
              <a:rPr sz="2400" spc="20" dirty="0">
                <a:solidFill>
                  <a:srgbClr val="003366"/>
                </a:solidFill>
                <a:latin typeface="Tahoma"/>
                <a:cs typeface="Tahoma"/>
              </a:rPr>
              <a:t>pharynges</a:t>
            </a:r>
            <a:endParaRPr sz="2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647" y="1213300"/>
            <a:ext cx="556323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5" dirty="0"/>
              <a:t>Suffix:</a:t>
            </a:r>
            <a:r>
              <a:rPr spc="-10" dirty="0"/>
              <a:t> </a:t>
            </a:r>
            <a:r>
              <a:rPr spc="-5" dirty="0"/>
              <a:t>Singular </a:t>
            </a:r>
            <a:r>
              <a:rPr dirty="0"/>
              <a:t>vs.</a:t>
            </a:r>
            <a:r>
              <a:rPr spc="-5" dirty="0"/>
              <a:t> Plural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838200" y="2224936"/>
            <a:ext cx="3578860" cy="3951082"/>
          </a:xfrm>
          <a:prstGeom prst="rect">
            <a:avLst/>
          </a:prstGeom>
        </p:spPr>
        <p:txBody>
          <a:bodyPr vert="horz" wrap="square" lIns="0" tIns="977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lang="en-US" sz="2800" u="heavy" spc="35" dirty="0" smtClean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     </a:t>
            </a: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800" u="heavy" spc="35" dirty="0" smtClean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Singular</a:t>
            </a:r>
            <a:r>
              <a:rPr sz="2800" u="heavy" spc="-150" dirty="0" smtClean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 </a:t>
            </a:r>
            <a:r>
              <a:rPr sz="2800" u="heavy" spc="3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Suffixes</a:t>
            </a:r>
            <a:endParaRPr sz="28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5" dirty="0" smtClean="0">
                <a:solidFill>
                  <a:srgbClr val="FF3399"/>
                </a:solidFill>
                <a:latin typeface="Tahoma"/>
                <a:cs typeface="Tahoma"/>
              </a:rPr>
              <a:t>     </a:t>
            </a:r>
            <a:r>
              <a:rPr sz="2800" spc="5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5" dirty="0">
                <a:solidFill>
                  <a:srgbClr val="FF3399"/>
                </a:solidFill>
                <a:latin typeface="Tahoma"/>
                <a:cs typeface="Tahoma"/>
              </a:rPr>
              <a:t>ex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590"/>
              </a:spcBef>
              <a:buSzPct val="75000"/>
              <a:tabLst>
                <a:tab pos="756285" algn="l"/>
                <a:tab pos="756920" algn="l"/>
              </a:tabLst>
            </a:pPr>
            <a:r>
              <a:rPr lang="en-US" sz="2400" dirty="0" smtClean="0">
                <a:solidFill>
                  <a:srgbClr val="003366"/>
                </a:solidFill>
                <a:latin typeface="Tahoma"/>
                <a:cs typeface="Tahoma"/>
              </a:rPr>
              <a:t>    </a:t>
            </a:r>
            <a:r>
              <a:rPr sz="2400" dirty="0" smtClean="0">
                <a:solidFill>
                  <a:srgbClr val="003366"/>
                </a:solidFill>
                <a:latin typeface="Tahoma"/>
                <a:cs typeface="Tahoma"/>
              </a:rPr>
              <a:t>cortex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55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-30" dirty="0">
                <a:solidFill>
                  <a:srgbClr val="FF3399"/>
                </a:solidFill>
                <a:latin typeface="Tahoma"/>
                <a:cs typeface="Tahoma"/>
              </a:rPr>
              <a:t> </a:t>
            </a:r>
            <a:r>
              <a:rPr lang="en-US" sz="2800" spc="-30" dirty="0" smtClean="0">
                <a:solidFill>
                  <a:srgbClr val="FF3399"/>
                </a:solidFill>
                <a:latin typeface="Tahoma"/>
                <a:cs typeface="Tahoma"/>
              </a:rPr>
              <a:t>     </a:t>
            </a:r>
            <a:r>
              <a:rPr sz="2800" spc="-30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-30" dirty="0">
                <a:solidFill>
                  <a:srgbClr val="FF3399"/>
                </a:solidFill>
                <a:latin typeface="Tahoma"/>
                <a:cs typeface="Tahoma"/>
              </a:rPr>
              <a:t>ix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595"/>
              </a:spcBef>
              <a:buSzPct val="75000"/>
              <a:tabLst>
                <a:tab pos="756285" algn="l"/>
                <a:tab pos="756920" algn="l"/>
              </a:tabLst>
            </a:pPr>
            <a:r>
              <a:rPr lang="en-US" sz="2400" spc="25" dirty="0" smtClean="0">
                <a:solidFill>
                  <a:srgbClr val="003366"/>
                </a:solidFill>
                <a:latin typeface="Tahoma"/>
                <a:cs typeface="Tahoma"/>
              </a:rPr>
              <a:t>   </a:t>
            </a:r>
            <a:r>
              <a:rPr sz="2400" spc="25" dirty="0" smtClean="0">
                <a:solidFill>
                  <a:srgbClr val="003366"/>
                </a:solidFill>
                <a:latin typeface="Tahoma"/>
                <a:cs typeface="Tahoma"/>
              </a:rPr>
              <a:t>Appendix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5" dirty="0" smtClean="0">
                <a:solidFill>
                  <a:srgbClr val="FF3399"/>
                </a:solidFill>
                <a:latin typeface="Tahoma"/>
                <a:cs typeface="Tahoma"/>
              </a:rPr>
              <a:t>      </a:t>
            </a:r>
            <a:r>
              <a:rPr sz="2800" spc="5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5" dirty="0">
                <a:solidFill>
                  <a:srgbClr val="FF3399"/>
                </a:solidFill>
                <a:latin typeface="Tahoma"/>
                <a:cs typeface="Tahoma"/>
              </a:rPr>
              <a:t>ax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590"/>
              </a:spcBef>
              <a:buSzPct val="75000"/>
              <a:tabLst>
                <a:tab pos="756285" algn="l"/>
                <a:tab pos="756920" algn="l"/>
              </a:tabLst>
            </a:pPr>
            <a:r>
              <a:rPr lang="en-US" sz="2400" spc="-15" dirty="0" smtClean="0">
                <a:solidFill>
                  <a:srgbClr val="003366"/>
                </a:solidFill>
                <a:latin typeface="Tahoma"/>
                <a:cs typeface="Tahoma"/>
              </a:rPr>
              <a:t>   </a:t>
            </a:r>
            <a:r>
              <a:rPr sz="2400" spc="-15" dirty="0" smtClean="0">
                <a:solidFill>
                  <a:srgbClr val="003366"/>
                </a:solidFill>
                <a:latin typeface="Tahoma"/>
                <a:cs typeface="Tahoma"/>
              </a:rPr>
              <a:t>thorax</a:t>
            </a:r>
            <a:endParaRPr sz="2400" dirty="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575429" y="2583751"/>
            <a:ext cx="2325370" cy="3723455"/>
          </a:xfrm>
          <a:prstGeom prst="rect">
            <a:avLst/>
          </a:prstGeom>
        </p:spPr>
        <p:txBody>
          <a:bodyPr vert="horz" wrap="square" lIns="0" tIns="984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775"/>
              </a:spcBef>
            </a:pPr>
            <a:r>
              <a:rPr sz="2800" u="heavy" spc="4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Plural</a:t>
            </a:r>
            <a:r>
              <a:rPr sz="2800" u="heavy" spc="-13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 </a:t>
            </a:r>
            <a:r>
              <a:rPr sz="2800" u="heavy" spc="3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Suffixes</a:t>
            </a:r>
            <a:endParaRPr sz="28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45" dirty="0" smtClean="0">
                <a:solidFill>
                  <a:srgbClr val="FF3399"/>
                </a:solidFill>
                <a:latin typeface="Tahoma"/>
                <a:cs typeface="Tahoma"/>
              </a:rPr>
              <a:t>   </a:t>
            </a:r>
            <a:r>
              <a:rPr sz="2800" spc="45" dirty="0" smtClean="0">
                <a:solidFill>
                  <a:srgbClr val="FF3399"/>
                </a:solidFill>
                <a:latin typeface="Tahoma"/>
                <a:cs typeface="Tahoma"/>
              </a:rPr>
              <a:t>-ices</a:t>
            </a:r>
            <a:r>
              <a:rPr lang="en-US" sz="2800" dirty="0">
                <a:latin typeface="Tahoma"/>
                <a:cs typeface="Tahoma"/>
              </a:rPr>
              <a:t> </a:t>
            </a:r>
            <a:r>
              <a:rPr lang="en-US" sz="2800" dirty="0" smtClean="0">
                <a:latin typeface="Tahoma"/>
                <a:cs typeface="Tahoma"/>
              </a:rPr>
              <a:t>     </a:t>
            </a:r>
            <a:r>
              <a:rPr sz="2400" spc="20" dirty="0" smtClean="0">
                <a:solidFill>
                  <a:srgbClr val="003366"/>
                </a:solidFill>
                <a:latin typeface="Tahoma"/>
                <a:cs typeface="Tahoma"/>
              </a:rPr>
              <a:t>cortices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45" dirty="0" smtClean="0">
                <a:solidFill>
                  <a:srgbClr val="FF3399"/>
                </a:solidFill>
                <a:latin typeface="Tahoma"/>
                <a:cs typeface="Tahoma"/>
              </a:rPr>
              <a:t>    </a:t>
            </a:r>
            <a:r>
              <a:rPr sz="2800" spc="45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45" dirty="0">
                <a:solidFill>
                  <a:srgbClr val="FF3399"/>
                </a:solidFill>
                <a:latin typeface="Tahoma"/>
                <a:cs typeface="Tahoma"/>
              </a:rPr>
              <a:t>ices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595"/>
              </a:spcBef>
              <a:buSzPct val="75000"/>
              <a:tabLst>
                <a:tab pos="756285" algn="l"/>
                <a:tab pos="756920" algn="l"/>
              </a:tabLst>
            </a:pPr>
            <a:r>
              <a:rPr sz="2400" spc="25" dirty="0">
                <a:solidFill>
                  <a:srgbClr val="003366"/>
                </a:solidFill>
                <a:latin typeface="Tahoma"/>
                <a:cs typeface="Tahoma"/>
              </a:rPr>
              <a:t>ap</a:t>
            </a:r>
            <a:r>
              <a:rPr sz="2400" spc="20" dirty="0">
                <a:solidFill>
                  <a:srgbClr val="003366"/>
                </a:solidFill>
                <a:latin typeface="Tahoma"/>
                <a:cs typeface="Tahoma"/>
              </a:rPr>
              <a:t>pen</a:t>
            </a:r>
            <a:r>
              <a:rPr sz="2400" spc="15" dirty="0">
                <a:solidFill>
                  <a:srgbClr val="003366"/>
                </a:solidFill>
                <a:latin typeface="Tahoma"/>
                <a:cs typeface="Tahoma"/>
              </a:rPr>
              <a:t>d</a:t>
            </a:r>
            <a:r>
              <a:rPr sz="2400" spc="40" dirty="0">
                <a:solidFill>
                  <a:srgbClr val="003366"/>
                </a:solidFill>
                <a:latin typeface="Tahoma"/>
                <a:cs typeface="Tahoma"/>
              </a:rPr>
              <a:t>ic</a:t>
            </a:r>
            <a:r>
              <a:rPr sz="2400" spc="50" dirty="0">
                <a:solidFill>
                  <a:srgbClr val="003366"/>
                </a:solidFill>
                <a:latin typeface="Tahoma"/>
                <a:cs typeface="Tahoma"/>
              </a:rPr>
              <a:t>e</a:t>
            </a:r>
            <a:r>
              <a:rPr sz="2400" spc="125" dirty="0">
                <a:solidFill>
                  <a:srgbClr val="003366"/>
                </a:solidFill>
                <a:latin typeface="Tahoma"/>
                <a:cs typeface="Tahoma"/>
              </a:rPr>
              <a:t>s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55"/>
              </a:spcBef>
              <a:buClr>
                <a:srgbClr val="003366"/>
              </a:buClr>
              <a:buSzPct val="75000"/>
              <a:tabLst>
                <a:tab pos="354965" algn="l"/>
                <a:tab pos="355600" algn="l"/>
              </a:tabLst>
            </a:pPr>
            <a:r>
              <a:rPr lang="en-US" sz="2800" spc="70" dirty="0" smtClean="0">
                <a:solidFill>
                  <a:srgbClr val="FF3399"/>
                </a:solidFill>
                <a:latin typeface="Tahoma"/>
                <a:cs typeface="Tahoma"/>
              </a:rPr>
              <a:t>    </a:t>
            </a:r>
            <a:r>
              <a:rPr sz="2800" spc="70" dirty="0" smtClean="0">
                <a:solidFill>
                  <a:srgbClr val="FF3399"/>
                </a:solidFill>
                <a:latin typeface="Tahoma"/>
                <a:cs typeface="Tahoma"/>
              </a:rPr>
              <a:t>-</a:t>
            </a:r>
            <a:r>
              <a:rPr sz="2800" spc="70" dirty="0">
                <a:solidFill>
                  <a:srgbClr val="FF3399"/>
                </a:solidFill>
                <a:latin typeface="Tahoma"/>
                <a:cs typeface="Tahoma"/>
              </a:rPr>
              <a:t>aces</a:t>
            </a:r>
            <a:endParaRPr sz="2800" dirty="0">
              <a:latin typeface="Tahoma"/>
              <a:cs typeface="Tahoma"/>
            </a:endParaRPr>
          </a:p>
          <a:p>
            <a:pPr marL="469265" lvl="1">
              <a:lnSpc>
                <a:spcPct val="100000"/>
              </a:lnSpc>
              <a:spcBef>
                <a:spcPts val="590"/>
              </a:spcBef>
              <a:buSzPct val="75000"/>
              <a:tabLst>
                <a:tab pos="756285" algn="l"/>
                <a:tab pos="756920" algn="l"/>
              </a:tabLst>
            </a:pPr>
            <a:r>
              <a:rPr lang="en-US" sz="2400" spc="20" dirty="0" smtClean="0">
                <a:solidFill>
                  <a:srgbClr val="003366"/>
                </a:solidFill>
                <a:latin typeface="Tahoma"/>
                <a:cs typeface="Tahoma"/>
              </a:rPr>
              <a:t>        </a:t>
            </a:r>
            <a:r>
              <a:rPr sz="2400" spc="20" dirty="0" smtClean="0">
                <a:solidFill>
                  <a:srgbClr val="003366"/>
                </a:solidFill>
                <a:latin typeface="Tahoma"/>
                <a:cs typeface="Tahoma"/>
              </a:rPr>
              <a:t>thoraces</a:t>
            </a:r>
            <a:endParaRPr sz="2400" dirty="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3647" y="1213300"/>
            <a:ext cx="2263775" cy="57467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Practice…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917246" y="2315579"/>
            <a:ext cx="1906905" cy="4025461"/>
          </a:xfrm>
          <a:prstGeom prst="rect">
            <a:avLst/>
          </a:prstGeom>
        </p:spPr>
        <p:txBody>
          <a:bodyPr vert="horz" wrap="square" lIns="0" tIns="8509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2400" u="heavy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Singular:</a:t>
            </a:r>
            <a:endParaRPr sz="24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58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400" spc="60" dirty="0">
                <a:solidFill>
                  <a:srgbClr val="003366"/>
                </a:solidFill>
                <a:latin typeface="Tahoma"/>
                <a:cs typeface="Tahoma"/>
              </a:rPr>
              <a:t>Sarcoma</a:t>
            </a:r>
            <a:endParaRPr sz="24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5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400" spc="45" dirty="0">
                <a:solidFill>
                  <a:srgbClr val="003366"/>
                </a:solidFill>
                <a:latin typeface="Tahoma"/>
                <a:cs typeface="Tahoma"/>
              </a:rPr>
              <a:t>Diagnosis</a:t>
            </a:r>
            <a:endParaRPr sz="24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5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400" spc="55" dirty="0">
                <a:solidFill>
                  <a:srgbClr val="003366"/>
                </a:solidFill>
                <a:latin typeface="Tahoma"/>
                <a:cs typeface="Tahoma"/>
              </a:rPr>
              <a:t>Phalanx</a:t>
            </a:r>
            <a:endParaRPr sz="24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58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400" spc="105" dirty="0">
                <a:solidFill>
                  <a:srgbClr val="003366"/>
                </a:solidFill>
                <a:latin typeface="Tahoma"/>
                <a:cs typeface="Tahoma"/>
              </a:rPr>
              <a:t>Coccus</a:t>
            </a:r>
            <a:endParaRPr sz="24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5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400" spc="55" dirty="0">
                <a:solidFill>
                  <a:srgbClr val="003366"/>
                </a:solidFill>
                <a:latin typeface="Tahoma"/>
                <a:cs typeface="Tahoma"/>
              </a:rPr>
              <a:t>Calcaneum</a:t>
            </a:r>
            <a:endParaRPr sz="24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58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400" spc="15" dirty="0">
                <a:solidFill>
                  <a:srgbClr val="003366"/>
                </a:solidFill>
                <a:latin typeface="Tahoma"/>
                <a:cs typeface="Tahoma"/>
              </a:rPr>
              <a:t>Vertex</a:t>
            </a:r>
            <a:endParaRPr sz="24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5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400" spc="45" dirty="0">
                <a:solidFill>
                  <a:srgbClr val="003366"/>
                </a:solidFill>
                <a:latin typeface="Tahoma"/>
                <a:cs typeface="Tahoma"/>
              </a:rPr>
              <a:t>Cervix</a:t>
            </a:r>
            <a:endParaRPr sz="2400">
              <a:latin typeface="Tahoma"/>
              <a:cs typeface="Tahoma"/>
            </a:endParaRPr>
          </a:p>
          <a:p>
            <a:pPr marL="354965" indent="-342900">
              <a:lnSpc>
                <a:spcPct val="100000"/>
              </a:lnSpc>
              <a:spcBef>
                <a:spcPts val="5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z="2400" spc="-15" dirty="0">
                <a:solidFill>
                  <a:srgbClr val="003366"/>
                </a:solidFill>
                <a:latin typeface="Tahoma"/>
                <a:cs typeface="Tahoma"/>
              </a:rPr>
              <a:t>thorax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40650" y="2388234"/>
            <a:ext cx="88836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u="heavy" spc="18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P</a:t>
            </a:r>
            <a:r>
              <a:rPr sz="2400" u="heavy" spc="65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l</a:t>
            </a:r>
            <a:r>
              <a:rPr sz="2400" u="heavy" spc="-40" dirty="0">
                <a:solidFill>
                  <a:srgbClr val="003366"/>
                </a:solidFill>
                <a:uFill>
                  <a:solidFill>
                    <a:srgbClr val="003366"/>
                  </a:solidFill>
                </a:uFill>
                <a:latin typeface="Tahoma"/>
                <a:cs typeface="Tahoma"/>
              </a:rPr>
              <a:t>ural:</a:t>
            </a:r>
            <a:endParaRPr sz="2400">
              <a:latin typeface="Tahoma"/>
              <a:cs typeface="Tahom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sz="half" idx="3"/>
          </p:nvPr>
        </p:nvSpPr>
        <p:spPr>
          <a:xfrm>
            <a:off x="4840606" y="2753542"/>
            <a:ext cx="1842770" cy="3580467"/>
          </a:xfrm>
          <a:prstGeom prst="rect">
            <a:avLst/>
          </a:prstGeom>
        </p:spPr>
        <p:txBody>
          <a:bodyPr vert="horz" wrap="square" lIns="0" tIns="8636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68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pc="40" dirty="0"/>
              <a:t>Sarcomata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pc="55" dirty="0"/>
              <a:t>Diagnoses</a:t>
            </a: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pc="60" dirty="0"/>
              <a:t>Phalanges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pc="95" dirty="0"/>
              <a:t>Cocci</a:t>
            </a: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pc="75" dirty="0"/>
              <a:t>Calcanea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pc="35" dirty="0"/>
              <a:t>Vertices</a:t>
            </a:r>
          </a:p>
          <a:p>
            <a:pPr marL="355600" indent="-342900">
              <a:lnSpc>
                <a:spcPct val="100000"/>
              </a:lnSpc>
              <a:spcBef>
                <a:spcPts val="575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pc="70" dirty="0"/>
              <a:t>Cervices</a:t>
            </a:r>
          </a:p>
          <a:p>
            <a:pPr marL="355600" indent="-342900">
              <a:lnSpc>
                <a:spcPct val="100000"/>
              </a:lnSpc>
              <a:spcBef>
                <a:spcPts val="580"/>
              </a:spcBef>
              <a:buSzPct val="75000"/>
              <a:buFont typeface="Wingdings"/>
              <a:buChar char=""/>
              <a:tabLst>
                <a:tab pos="354965" algn="l"/>
                <a:tab pos="355600" algn="l"/>
              </a:tabLst>
            </a:pPr>
            <a:r>
              <a:rPr spc="20" dirty="0"/>
              <a:t>thoraces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525000" cy="769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954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4800"/>
            <a:ext cx="9144000" cy="662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96962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215</TotalTime>
  <Words>666</Words>
  <Application>Microsoft Office PowerPoint</Application>
  <PresentationFormat>عرض على الشاشة (3:4)‏</PresentationFormat>
  <Paragraphs>173</Paragraphs>
  <Slides>34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10</vt:i4>
      </vt:variant>
      <vt:variant>
        <vt:lpstr>عناوين الشرائح</vt:lpstr>
      </vt:variant>
      <vt:variant>
        <vt:i4>34</vt:i4>
      </vt:variant>
    </vt:vector>
  </HeadingPairs>
  <TitlesOfParts>
    <vt:vector size="44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Lecture 2 Medical Terminology Dr.Zainab Ali hussein MBCHB , F.I.C.M.S Path</vt:lpstr>
      <vt:lpstr>Medical Terms</vt:lpstr>
      <vt:lpstr>Medical Terms</vt:lpstr>
      <vt:lpstr>Suffix: Singular vs. Plural</vt:lpstr>
      <vt:lpstr>Suffix: Singular vs. Plural</vt:lpstr>
      <vt:lpstr>Suffix: Singular vs. Plural</vt:lpstr>
      <vt:lpstr>Practice…</vt:lpstr>
      <vt:lpstr>عرض تقديمي في PowerPoint</vt:lpstr>
      <vt:lpstr>عرض تقديمي في PowerPoint</vt:lpstr>
      <vt:lpstr>عرض تقديمي في PowerPoint</vt:lpstr>
      <vt:lpstr>Megal/o = Enlarged, Large</vt:lpstr>
      <vt:lpstr>Dermat/o = Skin</vt:lpstr>
      <vt:lpstr>-itis = Inflammation</vt:lpstr>
      <vt:lpstr>-osis = Condition, Status, Process</vt:lpstr>
      <vt:lpstr>Prefix</vt:lpstr>
      <vt:lpstr>Prefix</vt:lpstr>
      <vt:lpstr>Acr/o = Extremities</vt:lpstr>
      <vt:lpstr>Cyan/o = Blue, Blueness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Abbreviations &amp; symbols</vt:lpstr>
      <vt:lpstr>Using Abbreviations</vt:lpstr>
      <vt:lpstr>عرض تقديمي في PowerPoint</vt:lpstr>
      <vt:lpstr>       Abbreviations &amp;      symbols</vt:lpstr>
      <vt:lpstr> The context indicates the meaning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Terminology Lecture PowerPoint</dc:title>
  <dc:creator>Joel Gluck</dc:creator>
  <cp:lastModifiedBy>Lenovo</cp:lastModifiedBy>
  <cp:revision>39</cp:revision>
  <dcterms:created xsi:type="dcterms:W3CDTF">2023-03-31T22:39:48Z</dcterms:created>
  <dcterms:modified xsi:type="dcterms:W3CDTF">2024-04-26T22:10:59Z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2017-01-25T00:00:00Z</vt:filetime>
  </property>
  <property fmtid="{D5CDD505-2E9C-101B-9397-08002B2CF9AE}" pid="3" name="Creator">
    <vt:lpwstr>http://www.convertapi.com                               </vt:lpwstr>
  </property>
  <property fmtid="{D5CDD505-2E9C-101B-9397-08002B2CF9AE}" pid="4" name="LastSaved">
    <vt:filetime>2023-03-31T00:00:00Z</vt:filetime>
  </property>
</Properties>
</file>