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4" r:id="rId4"/>
  </p:sldMasterIdLst>
  <p:notesMasterIdLst>
    <p:notesMasterId r:id="rId21"/>
  </p:notesMasterIdLst>
  <p:handoutMasterIdLst>
    <p:handoutMasterId r:id="rId22"/>
  </p:handoutMasterIdLst>
  <p:sldIdLst>
    <p:sldId id="265" r:id="rId5"/>
    <p:sldId id="310" r:id="rId6"/>
    <p:sldId id="311" r:id="rId7"/>
    <p:sldId id="302" r:id="rId8"/>
    <p:sldId id="275" r:id="rId9"/>
    <p:sldId id="289" r:id="rId10"/>
    <p:sldId id="285" r:id="rId11"/>
    <p:sldId id="312" r:id="rId12"/>
    <p:sldId id="307" r:id="rId13"/>
    <p:sldId id="308" r:id="rId14"/>
    <p:sldId id="271" r:id="rId15"/>
    <p:sldId id="303" r:id="rId16"/>
    <p:sldId id="306" r:id="rId17"/>
    <p:sldId id="304" r:id="rId18"/>
    <p:sldId id="309" r:id="rId19"/>
    <p:sldId id="297" r:id="rId20"/>
  </p:sldIdLst>
  <p:sldSz cx="12192000" cy="6858000"/>
  <p:notesSz cx="6858000" cy="9144000"/>
  <p:defaultTextStyle>
    <a:defPPr algn="r" rtl="1"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6509" autoAdjust="0"/>
  </p:normalViewPr>
  <p:slideViewPr>
    <p:cSldViewPr snapToGrid="0" showGuides="1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02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7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701E96AD-4579-453A-A2B1-75DFE83DBBC0}" type="uaqdatetime1">
              <a:rPr lang="ar-SA" smtClean="0">
                <a:cs typeface="+mj-cs"/>
              </a:rPr>
              <a:pPr algn="l" rtl="1"/>
              <a:t>06/10/1445</a:t>
            </a:fld>
            <a:endParaRPr lang="ar-SA" dirty="0">
              <a:cs typeface="+mj-cs"/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0892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7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B78FE58C-C1A6-4C4C-90C2-B7F5B0504B2D}" type="slidenum">
              <a:rPr lang="ar-SA" smtClean="0">
                <a:cs typeface="+mj-cs"/>
              </a:rPr>
              <a:pPr algn="l" rtl="1"/>
              <a:t>‹#›</a:t>
            </a:fld>
            <a:endParaRPr lang="ar-SA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9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725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cs typeface="+mj-cs"/>
              </a:defRPr>
            </a:lvl1pPr>
          </a:lstStyle>
          <a:p>
            <a:fld id="{3EDD0E74-44EF-4358-8A83-710B04B0A8B9}" type="uaqdatetime1">
              <a:rPr lang="ar-SA" noProof="0" smtClean="0"/>
              <a:pPr/>
              <a:t>06/10/1445</a:t>
            </a:fld>
            <a:endParaRPr lang="ar-SA" noProof="0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0895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72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cs typeface="+mj-cs"/>
              </a:defRPr>
            </a:lvl1pPr>
          </a:lstStyle>
          <a:p>
            <a:fld id="{810E1E9A-E921-4174-A0FC-51868D7AC568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E1E9A-E921-4174-A0FC-51868D7AC568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6758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1" anchor="b"/>
          <a:lstStyle>
            <a:lvl1pPr algn="ct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1"/>
          <a:lstStyle>
            <a:lvl1pPr marL="0" indent="0" algn="ctr" rtl="1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 smtClean="0"/>
              <a:t>انقر لتحرير نمط العنوان الثانوي الرئيسي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7200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17D81A1-1285-475E-AB17-FA619CF46948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841248" y="1825625"/>
            <a:ext cx="9791700" cy="43513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B76FAA46-EF14-405E-88F2-951D27EDA1E5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العنوان العمودي وال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 flipV="1">
            <a:off x="853127" y="365125"/>
            <a:ext cx="2628900" cy="5811838"/>
          </a:xfrm>
        </p:spPr>
        <p:txBody>
          <a:bodyPr vert="eaVert"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3629438" y="365125"/>
            <a:ext cx="7010400" cy="58118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5FE58AF-FD7A-421E-9EE4-3B74C59A475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_1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10555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58435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10555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6E7BE25D-E585-4A6C-9A87-287F66850720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41248" y="1825625"/>
            <a:ext cx="9791700" cy="4351338"/>
          </a:xfrm>
        </p:spPr>
        <p:txBody>
          <a:bodyPr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6CD42C3-8EA9-4710-9ED6-CA0E8E40EA9C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5152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5080"/>
            <a:ext cx="3276600" cy="392449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1709738"/>
            <a:ext cx="10105791" cy="2862262"/>
          </a:xfrm>
        </p:spPr>
        <p:txBody>
          <a:bodyPr rtlCol="1" anchor="b"/>
          <a:lstStyle>
            <a:lvl1pPr algn="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41248" y="4589463"/>
            <a:ext cx="10105791" cy="1500187"/>
          </a:xfrm>
        </p:spPr>
        <p:txBody>
          <a:bodyPr rtlCol="1"/>
          <a:lstStyle>
            <a:lvl1pPr marL="0" indent="0" algn="r" rtl="1">
              <a:buNone/>
              <a:defRPr sz="2400"/>
            </a:lvl1pPr>
            <a:lvl2pPr marL="457200" indent="0" algn="r" rtl="1">
              <a:buNone/>
              <a:defRPr sz="2000"/>
            </a:lvl2pPr>
            <a:lvl3pPr marL="914400" indent="0" algn="r" rtl="1">
              <a:buNone/>
              <a:defRPr sz="1800"/>
            </a:lvl3pPr>
            <a:lvl4pPr marL="1371600" indent="0" algn="r" rtl="1">
              <a:buNone/>
              <a:defRPr sz="1600"/>
            </a:lvl4pPr>
            <a:lvl5pPr marL="1828800" indent="0" algn="r" rtl="1">
              <a:buNone/>
              <a:defRPr sz="1600"/>
            </a:lvl5pPr>
            <a:lvl6pPr marL="2286000" indent="0" algn="r" rtl="1">
              <a:buNone/>
              <a:defRPr sz="1600"/>
            </a:lvl6pPr>
            <a:lvl7pPr marL="2743200" indent="0" algn="r" rtl="1">
              <a:buNone/>
              <a:defRPr sz="1600"/>
            </a:lvl7pPr>
            <a:lvl8pPr marL="3200400" indent="0" algn="r" rtl="1">
              <a:buNone/>
              <a:defRPr sz="1600"/>
            </a:lvl8pPr>
            <a:lvl9pPr marL="3657600" indent="0" algn="r" rtl="1">
              <a:buNone/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/>
          <a:p>
            <a:pPr rtl="1"/>
            <a:fld id="{5FBC32AB-0BC9-4F28-AA69-6F5528CD3AEE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863395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841248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CEBAE32E-0382-4A95-A4F8-7625ECC804F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53107" y="274638"/>
            <a:ext cx="9023350" cy="1143000"/>
          </a:xfrm>
        </p:spPr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865734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865734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854118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  <a:endParaRPr lang="ar-SA" noProof="0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854118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FC4F3D4-B874-482B-8D08-527B73A9570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5C389B78-5342-4409-B8D5-2FA9239C1FD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A325B388-F510-4598-8513-06F9E5DF95F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6700618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58435" y="987425"/>
            <a:ext cx="5676483" cy="4873625"/>
          </a:xfrm>
        </p:spPr>
        <p:txBody>
          <a:bodyPr rtlCol="1"/>
          <a:lstStyle>
            <a:lvl1pPr algn="r" rtl="1">
              <a:defRPr sz="3200"/>
            </a:lvl1pPr>
            <a:lvl2pPr algn="r" rtl="1">
              <a:defRPr sz="2800"/>
            </a:lvl2pPr>
            <a:lvl3pPr algn="r" rtl="1">
              <a:defRPr sz="24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8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453CFB7D-07AA-4D7C-BB48-6C7EBB28E04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00617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68378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7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24CE051-4017-4261-93E1-AC1B45C3F51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rtl="1"/>
            <a:r>
              <a:rPr lang="ar-SA" noProof="0" dirty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0772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EA4EB3B4-5EF5-4D1F-BAB2-E445F544AD9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1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j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j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j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412125" y="695459"/>
            <a:ext cx="9800822" cy="5331853"/>
          </a:xfrm>
        </p:spPr>
        <p:txBody>
          <a:bodyPr>
            <a:normAutofit fontScale="90000"/>
          </a:bodyPr>
          <a:lstStyle/>
          <a:p>
            <a:pPr algn="l"/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/>
              <a:t/>
            </a:r>
            <a:br>
              <a:rPr lang="en-US" sz="7200" dirty="0"/>
            </a:br>
            <a:r>
              <a:rPr lang="en-US" sz="8000" b="1" dirty="0" smtClean="0"/>
              <a:t>Medical Terminology</a:t>
            </a:r>
            <a:br>
              <a:rPr lang="en-US" sz="8000" b="1" dirty="0" smtClean="0"/>
            </a:br>
            <a:r>
              <a:rPr lang="en-US" sz="8000" b="1" dirty="0" smtClean="0"/>
              <a:t>   </a:t>
            </a:r>
            <a:r>
              <a:rPr lang="en-US" sz="5300" b="1" dirty="0" smtClean="0"/>
              <a:t>BODY STRUCTURE  </a:t>
            </a:r>
            <a:br>
              <a:rPr lang="en-US" sz="5300" b="1" dirty="0" smtClean="0"/>
            </a:br>
            <a:r>
              <a:rPr lang="en-US" sz="5300" b="1" dirty="0"/>
              <a:t> </a:t>
            </a:r>
            <a:r>
              <a:rPr lang="en-US" sz="5300" b="1" dirty="0" smtClean="0"/>
              <a:t>          </a:t>
            </a:r>
            <a:r>
              <a:rPr lang="en-US" sz="5300" b="1" dirty="0" err="1" smtClean="0"/>
              <a:t>lec</a:t>
            </a:r>
            <a:r>
              <a:rPr lang="en-US" sz="5300" b="1" dirty="0" smtClean="0"/>
              <a:t>. 3</a:t>
            </a:r>
            <a:r>
              <a:rPr lang="ar-IQ" sz="4400" b="1" dirty="0" smtClean="0"/>
              <a:t/>
            </a:r>
            <a:br>
              <a:rPr lang="ar-IQ" sz="4400" b="1" dirty="0" smtClean="0"/>
            </a:br>
            <a:r>
              <a:rPr lang="ar-IQ" sz="7200" dirty="0"/>
              <a:t/>
            </a:r>
            <a:br>
              <a:rPr lang="ar-IQ" sz="7200" dirty="0"/>
            </a:br>
            <a:r>
              <a:rPr lang="en-US" sz="7200" dirty="0" smtClean="0"/>
              <a:t>  </a:t>
            </a:r>
            <a:r>
              <a:rPr lang="en-US" sz="4400" b="1" dirty="0" smtClean="0">
                <a:solidFill>
                  <a:srgbClr val="C00000"/>
                </a:solidFill>
              </a:rPr>
              <a:t>Dr. </a:t>
            </a:r>
            <a:r>
              <a:rPr lang="en-US" sz="4400" b="1" dirty="0" err="1" smtClean="0">
                <a:solidFill>
                  <a:srgbClr val="C00000"/>
                </a:solidFill>
              </a:rPr>
              <a:t>Lamees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Abd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ALRaheem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     M.B.CH.B   F.I.C.M.S</a:t>
            </a: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ar-SA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248" y="365126"/>
            <a:ext cx="9046700" cy="1090188"/>
          </a:xfrm>
        </p:spPr>
        <p:txBody>
          <a:bodyPr/>
          <a:lstStyle/>
          <a:p>
            <a:pPr algn="l"/>
            <a:r>
              <a:rPr lang="en-US" dirty="0"/>
              <a:t>Planes of the Body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041" y="1635617"/>
            <a:ext cx="5112913" cy="5009882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23" y="1609859"/>
            <a:ext cx="5022760" cy="5061397"/>
          </a:xfrm>
        </p:spPr>
      </p:pic>
    </p:spTree>
    <p:extLst>
      <p:ext uri="{BB962C8B-B14F-4D97-AF65-F5344CB8AC3E}">
        <p14:creationId xmlns:p14="http://schemas.microsoft.com/office/powerpoint/2010/main" val="1159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9549" y="193183"/>
            <a:ext cx="9291399" cy="1313645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/>
              <a:t>DIRECTIONAL </a:t>
            </a:r>
            <a:r>
              <a:rPr lang="en-US" sz="4000" b="1" dirty="0" smtClean="0"/>
              <a:t>ADJECTIVES: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9300804"/>
              </p:ext>
            </p:extLst>
          </p:nvPr>
        </p:nvGraphicFramePr>
        <p:xfrm>
          <a:off x="566670" y="1378037"/>
          <a:ext cx="10805375" cy="533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213"/>
                <a:gridCol w="7361162"/>
              </a:tblGrid>
              <a:tr h="611761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Anatomic Position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Direction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1955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anterior or</a:t>
                      </a:r>
                    </a:p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ventral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-toward the front and away from the back of the body</a:t>
                      </a:r>
                    </a:p>
                    <a:p>
                      <a:pPr algn="l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1955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distal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-away from the attachment point of a limb (arm or leg)</a:t>
                      </a:r>
                    </a:p>
                    <a:p>
                      <a:pPr algn="l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1955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inferior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 away from the head</a:t>
                      </a:r>
                    </a:p>
                    <a:p>
                      <a:pPr algn="l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1761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lateral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-away from the middle of and toward the side of the body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1761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medial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 toward the middle of the body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1955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posterior or</a:t>
                      </a:r>
                    </a:p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dorsal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-toward the back and away from the front of the body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1761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proximal 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or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superior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-toward the attachment point of a limb (arm or leg)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38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8826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309092"/>
            <a:ext cx="11436439" cy="6387921"/>
          </a:xfrm>
        </p:spPr>
      </p:pic>
    </p:spTree>
    <p:extLst>
      <p:ext uri="{BB962C8B-B14F-4D97-AF65-F5344CB8AC3E}">
        <p14:creationId xmlns:p14="http://schemas.microsoft.com/office/powerpoint/2010/main" val="19118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832" y="167426"/>
            <a:ext cx="5757003" cy="6581104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6" y="134244"/>
            <a:ext cx="5486400" cy="6575649"/>
          </a:xfrm>
        </p:spPr>
      </p:pic>
    </p:spTree>
    <p:extLst>
      <p:ext uri="{BB962C8B-B14F-4D97-AF65-F5344CB8AC3E}">
        <p14:creationId xmlns:p14="http://schemas.microsoft.com/office/powerpoint/2010/main" val="412209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854" y="365125"/>
            <a:ext cx="9111094" cy="1077309"/>
          </a:xfrm>
        </p:spPr>
        <p:txBody>
          <a:bodyPr/>
          <a:lstStyle/>
          <a:p>
            <a:pPr algn="l"/>
            <a:r>
              <a:rPr lang="en-US" b="1" dirty="0"/>
              <a:t>Abbreviations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187321"/>
              </p:ext>
            </p:extLst>
          </p:nvPr>
        </p:nvGraphicFramePr>
        <p:xfrm>
          <a:off x="734097" y="1506826"/>
          <a:ext cx="10341734" cy="4997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1694"/>
                <a:gridCol w="7540040"/>
              </a:tblGrid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Abbreviation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Meaning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Ant.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anterior</a:t>
                      </a: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Post.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posterior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8784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Anteroposterior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CT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computed tomography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MRI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magnetic resonance imaging</a:t>
                      </a: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ultrasound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Dx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diagnosis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7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30"/>
            <a:ext cx="12192000" cy="6780055"/>
          </a:xfrm>
        </p:spPr>
      </p:pic>
    </p:spTree>
    <p:extLst>
      <p:ext uri="{BB962C8B-B14F-4D97-AF65-F5344CB8AC3E}">
        <p14:creationId xmlns:p14="http://schemas.microsoft.com/office/powerpoint/2010/main" val="70787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/>
              <a:t> </a:t>
            </a:r>
            <a:r>
              <a:rPr lang="en-US" sz="3600" b="1" dirty="0" smtClean="0"/>
              <a:t>levels </a:t>
            </a:r>
            <a:r>
              <a:rPr lang="en-US" sz="3600" b="1" dirty="0"/>
              <a:t>of organization</a:t>
            </a:r>
            <a:br>
              <a:rPr lang="en-US" sz="3600" b="1" dirty="0"/>
            </a:br>
            <a:r>
              <a:rPr lang="en-US" sz="1400" dirty="0" smtClean="0"/>
              <a:t>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52" y="2614411"/>
            <a:ext cx="7226645" cy="408260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body is composed of several levels of structure and function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 -cells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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-tissue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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-organ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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system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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-organism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39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/>
              <a:t>Roots related to Cellular </a:t>
            </a:r>
            <a:r>
              <a:rPr lang="en-US" sz="3600" b="1" dirty="0" smtClean="0"/>
              <a:t>Structure: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305477"/>
              </p:ext>
            </p:extLst>
          </p:nvPr>
        </p:nvGraphicFramePr>
        <p:xfrm>
          <a:off x="776979" y="2121838"/>
          <a:ext cx="10427641" cy="324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0203"/>
                <a:gridCol w="1947575"/>
                <a:gridCol w="6399863"/>
              </a:tblGrid>
              <a:tr h="1158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Element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Meaning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Word analysis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4646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Cyt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Cell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cyt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/o/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logist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specialist in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thenstudy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of the 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cells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514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Hist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Tissue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hist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/o/logy : study of the microscopic</a:t>
                      </a:r>
                    </a:p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structures of tissues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89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4" y="296214"/>
            <a:ext cx="9342914" cy="1390917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Body </a:t>
            </a:r>
            <a:r>
              <a:rPr lang="en-US" sz="3600" b="1" dirty="0"/>
              <a:t>Cavities: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2700" b="1" dirty="0">
                <a:latin typeface="Times New Roman" pitchFamily="18" charset="0"/>
                <a:cs typeface="Times New Roman" pitchFamily="18" charset="0"/>
              </a:rPr>
              <a:t>The body has two major cavities: 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700" b="1" dirty="0">
                <a:latin typeface="Times New Roman" pitchFamily="18" charset="0"/>
                <a:cs typeface="Times New Roman" pitchFamily="18" charset="0"/>
              </a:rPr>
              <a:t>dorsal cavity </a:t>
            </a:r>
            <a:r>
              <a:rPr lang="en-US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(posterior) </a:t>
            </a:r>
            <a:r>
              <a:rPr lang="en-US" sz="2700" b="1" dirty="0">
                <a:latin typeface="Times New Roman" pitchFamily="18" charset="0"/>
                <a:cs typeface="Times New Roman" pitchFamily="18" charset="0"/>
              </a:rPr>
              <a:t>and the ventral cavity </a:t>
            </a:r>
            <a:r>
              <a:rPr lang="en-US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(anterior)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93" y="1825625"/>
            <a:ext cx="9787464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62" y="1841678"/>
            <a:ext cx="9247030" cy="4803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9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/>
              <a:t>NEW ROOTS RELATED TO BODY </a:t>
            </a:r>
            <a:r>
              <a:rPr lang="en-US" sz="3600" b="1" dirty="0" smtClean="0"/>
              <a:t>CAVITIES:</a:t>
            </a:r>
            <a:endParaRPr lang="en-US" sz="36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873381"/>
              </p:ext>
            </p:extLst>
          </p:nvPr>
        </p:nvGraphicFramePr>
        <p:xfrm>
          <a:off x="746975" y="1751527"/>
          <a:ext cx="10702342" cy="4378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1032"/>
                <a:gridCol w="4091032"/>
                <a:gridCol w="2520278"/>
              </a:tblGrid>
              <a:tr h="785446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Root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Origin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Meaning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5806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abdomin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abdomen (French for “abdomen”)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abdomen</a:t>
                      </a:r>
                    </a:p>
                    <a:p>
                      <a:pPr algn="l"/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77663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crani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/o 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cranium (from Greek </a:t>
                      </a:r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kranion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skull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4097"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spin/o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spine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spine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5806"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thorac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thorax (Greek for breastplate) </a:t>
                      </a: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chest</a:t>
                      </a:r>
                    </a:p>
                    <a:p>
                      <a:pPr algn="l"/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9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/>
              <a:t>BODY QUADRANTS:</a:t>
            </a:r>
            <a:endParaRPr lang="en-US" sz="4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1" y="1777285"/>
            <a:ext cx="11178861" cy="4893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2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115910"/>
            <a:ext cx="11410681" cy="6568225"/>
          </a:xfrm>
        </p:spPr>
      </p:pic>
    </p:spTree>
    <p:extLst>
      <p:ext uri="{BB962C8B-B14F-4D97-AF65-F5344CB8AC3E}">
        <p14:creationId xmlns:p14="http://schemas.microsoft.com/office/powerpoint/2010/main" val="255082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NEW ROOTS RELATED 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</a:rPr>
              <a:t>TO Regions </a:t>
            </a:r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of the 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</a:rPr>
              <a:t>Body: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905892"/>
              </p:ext>
            </p:extLst>
          </p:nvPr>
        </p:nvGraphicFramePr>
        <p:xfrm>
          <a:off x="841375" y="1825625"/>
          <a:ext cx="10440519" cy="4227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77"/>
                <a:gridCol w="3129566"/>
                <a:gridCol w="5318976"/>
              </a:tblGrid>
              <a:tr h="635987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Element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Meaning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Word analysis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5903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Inguin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groin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inguin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/al :the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depression located between the thigh and trunk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0097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Lumb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loin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Lumb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: pertaining to the loins, the lower back</a:t>
                      </a:r>
                    </a:p>
                  </a:txBody>
                  <a:tcPr/>
                </a:tc>
              </a:tr>
              <a:tr h="561165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pelv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/i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pelvis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pelv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ic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: relating to pelvis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1165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Ili/o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ilium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ili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/al: relating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ilium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20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dirty="0"/>
              <a:t>Planes of the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identify various sections of the body, anatomists use an imaginary flat surface called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plane. prior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the development of modern imaging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techniques</a:t>
            </a:r>
          </a:p>
          <a:p>
            <a:pPr marL="0" indent="0" algn="l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most commonly used planes are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midsagittal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coronal,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transverse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5" y="3928057"/>
            <a:ext cx="9581882" cy="248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30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قالب تصميم قائد السحاب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13665197_TF03460508" id="{D64820BA-EF1B-4DA2-9726-8072FF99B16E}" vid="{103D5CFB-071A-4448-940C-F58D9C8E9297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40262f94-9f35-4ac3-9a90-690165a166b7"/>
    <ds:schemaRef ds:uri="a4f35948-e619-41b3-aa29-22878b09cfd2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شرائح تصميم قائد السحاب</Template>
  <TotalTime>619</TotalTime>
  <Words>307</Words>
  <Application>Microsoft Office PowerPoint</Application>
  <PresentationFormat>Custom</PresentationFormat>
  <Paragraphs>90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قالب تصميم قائد السحاب</vt:lpstr>
      <vt:lpstr>  Medical Terminology    BODY STRUCTURE              lec. 3    Dr. Lamees Abd ALRaheem        M.B.CH.B   F.I.C.M.S </vt:lpstr>
      <vt:lpstr> levels of organization </vt:lpstr>
      <vt:lpstr>Roots related to Cellular Structure:</vt:lpstr>
      <vt:lpstr>Body Cavities: The body has two major cavities:  the dorsal cavity (posterior) and the ventral cavity (anterior)</vt:lpstr>
      <vt:lpstr>NEW ROOTS RELATED TO BODY CAVITIES:</vt:lpstr>
      <vt:lpstr>BODY QUADRANTS:</vt:lpstr>
      <vt:lpstr>PowerPoint Presentation</vt:lpstr>
      <vt:lpstr>NEW ROOTS RELATED TO Regions of the Body:</vt:lpstr>
      <vt:lpstr>Planes of the Body</vt:lpstr>
      <vt:lpstr>Planes of the Body</vt:lpstr>
      <vt:lpstr>DIRECTIONAL ADJECTIVES:</vt:lpstr>
      <vt:lpstr>PowerPoint Presentation</vt:lpstr>
      <vt:lpstr>PowerPoint Presentation</vt:lpstr>
      <vt:lpstr>PowerPoint Presentation</vt:lpstr>
      <vt:lpstr>Abbreviations</vt:lpstr>
      <vt:lpstr>PowerPoint Presentation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ALMadar</dc:creator>
  <cp:lastModifiedBy>ALMadar</cp:lastModifiedBy>
  <cp:revision>61</cp:revision>
  <dcterms:created xsi:type="dcterms:W3CDTF">2024-04-15T19:13:08Z</dcterms:created>
  <dcterms:modified xsi:type="dcterms:W3CDTF">2024-05-01T16:42:29Z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