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</p:sldIdLst>
  <p:sldSz cx="9144000" cy="6858000" type="screen4x3"/>
  <p:notesSz cx="9144000" cy="6858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190"/>
              </a:lnSpc>
            </a:pPr>
            <a:r>
              <a:rPr spc="-10" dirty="0"/>
              <a:t>Copyright</a:t>
            </a:r>
            <a:r>
              <a:rPr spc="20" dirty="0"/>
              <a:t> </a:t>
            </a:r>
            <a:r>
              <a:rPr spc="-5" dirty="0"/>
              <a:t>©</a:t>
            </a:r>
            <a:r>
              <a:rPr spc="15" dirty="0"/>
              <a:t> </a:t>
            </a:r>
            <a:r>
              <a:rPr dirty="0"/>
              <a:t>2003</a:t>
            </a:r>
            <a:r>
              <a:rPr spc="-20" dirty="0"/>
              <a:t> </a:t>
            </a:r>
            <a:r>
              <a:rPr spc="-5" dirty="0"/>
              <a:t>Pearson</a:t>
            </a:r>
            <a:r>
              <a:rPr spc="10" dirty="0"/>
              <a:t> </a:t>
            </a:r>
            <a:r>
              <a:rPr spc="-5" dirty="0"/>
              <a:t>Education,</a:t>
            </a:r>
            <a:r>
              <a:rPr spc="10" dirty="0"/>
              <a:t> </a:t>
            </a:r>
            <a:r>
              <a:rPr spc="-5" dirty="0"/>
              <a:t>Inc.</a:t>
            </a:r>
            <a:r>
              <a:rPr spc="20" dirty="0"/>
              <a:t> </a:t>
            </a:r>
            <a:r>
              <a:rPr spc="-5" dirty="0"/>
              <a:t>publishing</a:t>
            </a:r>
            <a:r>
              <a:rPr spc="20" dirty="0"/>
              <a:t> </a:t>
            </a:r>
            <a:r>
              <a:rPr spc="-5" dirty="0"/>
              <a:t>as Benjamin</a:t>
            </a:r>
            <a:r>
              <a:rPr spc="20" dirty="0"/>
              <a:t> </a:t>
            </a:r>
            <a:r>
              <a:rPr spc="-10" dirty="0"/>
              <a:t>Cummings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1">
                <a:solidFill>
                  <a:srgbClr val="000099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Slide</a:t>
            </a:r>
            <a:r>
              <a:rPr spc="-30" dirty="0"/>
              <a:t> </a:t>
            </a:r>
            <a:r>
              <a:rPr spc="-5" dirty="0"/>
              <a:t>9.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000099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190"/>
              </a:lnSpc>
            </a:pPr>
            <a:r>
              <a:rPr spc="-10" dirty="0"/>
              <a:t>Copyright</a:t>
            </a:r>
            <a:r>
              <a:rPr spc="20" dirty="0"/>
              <a:t> </a:t>
            </a:r>
            <a:r>
              <a:rPr spc="-5" dirty="0"/>
              <a:t>©</a:t>
            </a:r>
            <a:r>
              <a:rPr spc="15" dirty="0"/>
              <a:t> </a:t>
            </a:r>
            <a:r>
              <a:rPr dirty="0"/>
              <a:t>2003</a:t>
            </a:r>
            <a:r>
              <a:rPr spc="-20" dirty="0"/>
              <a:t> </a:t>
            </a:r>
            <a:r>
              <a:rPr spc="-5" dirty="0"/>
              <a:t>Pearson</a:t>
            </a:r>
            <a:r>
              <a:rPr spc="10" dirty="0"/>
              <a:t> </a:t>
            </a:r>
            <a:r>
              <a:rPr spc="-5" dirty="0"/>
              <a:t>Education,</a:t>
            </a:r>
            <a:r>
              <a:rPr spc="10" dirty="0"/>
              <a:t> </a:t>
            </a:r>
            <a:r>
              <a:rPr spc="-5" dirty="0"/>
              <a:t>Inc.</a:t>
            </a:r>
            <a:r>
              <a:rPr spc="20" dirty="0"/>
              <a:t> </a:t>
            </a:r>
            <a:r>
              <a:rPr spc="-5" dirty="0"/>
              <a:t>publishing</a:t>
            </a:r>
            <a:r>
              <a:rPr spc="20" dirty="0"/>
              <a:t> </a:t>
            </a:r>
            <a:r>
              <a:rPr spc="-5" dirty="0"/>
              <a:t>as Benjamin</a:t>
            </a:r>
            <a:r>
              <a:rPr spc="20" dirty="0"/>
              <a:t> </a:t>
            </a:r>
            <a:r>
              <a:rPr spc="-10" dirty="0"/>
              <a:t>Cummings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1">
                <a:solidFill>
                  <a:srgbClr val="000099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Slide</a:t>
            </a:r>
            <a:r>
              <a:rPr spc="-30" dirty="0"/>
              <a:t> </a:t>
            </a:r>
            <a:r>
              <a:rPr spc="-5" dirty="0"/>
              <a:t>9.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000099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190"/>
              </a:lnSpc>
            </a:pPr>
            <a:r>
              <a:rPr spc="-10" dirty="0"/>
              <a:t>Copyright</a:t>
            </a:r>
            <a:r>
              <a:rPr spc="20" dirty="0"/>
              <a:t> </a:t>
            </a:r>
            <a:r>
              <a:rPr spc="-5" dirty="0"/>
              <a:t>©</a:t>
            </a:r>
            <a:r>
              <a:rPr spc="15" dirty="0"/>
              <a:t> </a:t>
            </a:r>
            <a:r>
              <a:rPr dirty="0"/>
              <a:t>2003</a:t>
            </a:r>
            <a:r>
              <a:rPr spc="-20" dirty="0"/>
              <a:t> </a:t>
            </a:r>
            <a:r>
              <a:rPr spc="-5" dirty="0"/>
              <a:t>Pearson</a:t>
            </a:r>
            <a:r>
              <a:rPr spc="10" dirty="0"/>
              <a:t> </a:t>
            </a:r>
            <a:r>
              <a:rPr spc="-5" dirty="0"/>
              <a:t>Education,</a:t>
            </a:r>
            <a:r>
              <a:rPr spc="10" dirty="0"/>
              <a:t> </a:t>
            </a:r>
            <a:r>
              <a:rPr spc="-5" dirty="0"/>
              <a:t>Inc.</a:t>
            </a:r>
            <a:r>
              <a:rPr spc="20" dirty="0"/>
              <a:t> </a:t>
            </a:r>
            <a:r>
              <a:rPr spc="-5" dirty="0"/>
              <a:t>publishing</a:t>
            </a:r>
            <a:r>
              <a:rPr spc="20" dirty="0"/>
              <a:t> </a:t>
            </a:r>
            <a:r>
              <a:rPr spc="-5" dirty="0"/>
              <a:t>as Benjamin</a:t>
            </a:r>
            <a:r>
              <a:rPr spc="20" dirty="0"/>
              <a:t> </a:t>
            </a:r>
            <a:r>
              <a:rPr spc="-10" dirty="0"/>
              <a:t>Cummings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1">
                <a:solidFill>
                  <a:srgbClr val="000099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Slide</a:t>
            </a:r>
            <a:r>
              <a:rPr spc="-30" dirty="0"/>
              <a:t> </a:t>
            </a:r>
            <a:r>
              <a:rPr spc="-5" dirty="0"/>
              <a:t>9.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000099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190"/>
              </a:lnSpc>
            </a:pPr>
            <a:r>
              <a:rPr spc="-10" dirty="0"/>
              <a:t>Copyright</a:t>
            </a:r>
            <a:r>
              <a:rPr spc="20" dirty="0"/>
              <a:t> </a:t>
            </a:r>
            <a:r>
              <a:rPr spc="-5" dirty="0"/>
              <a:t>©</a:t>
            </a:r>
            <a:r>
              <a:rPr spc="15" dirty="0"/>
              <a:t> </a:t>
            </a:r>
            <a:r>
              <a:rPr dirty="0"/>
              <a:t>2003</a:t>
            </a:r>
            <a:r>
              <a:rPr spc="-20" dirty="0"/>
              <a:t> </a:t>
            </a:r>
            <a:r>
              <a:rPr spc="-5" dirty="0"/>
              <a:t>Pearson</a:t>
            </a:r>
            <a:r>
              <a:rPr spc="10" dirty="0"/>
              <a:t> </a:t>
            </a:r>
            <a:r>
              <a:rPr spc="-5" dirty="0"/>
              <a:t>Education,</a:t>
            </a:r>
            <a:r>
              <a:rPr spc="10" dirty="0"/>
              <a:t> </a:t>
            </a:r>
            <a:r>
              <a:rPr spc="-5" dirty="0"/>
              <a:t>Inc.</a:t>
            </a:r>
            <a:r>
              <a:rPr spc="20" dirty="0"/>
              <a:t> </a:t>
            </a:r>
            <a:r>
              <a:rPr spc="-5" dirty="0"/>
              <a:t>publishing</a:t>
            </a:r>
            <a:r>
              <a:rPr spc="20" dirty="0"/>
              <a:t> </a:t>
            </a:r>
            <a:r>
              <a:rPr spc="-5" dirty="0"/>
              <a:t>as Benjamin</a:t>
            </a:r>
            <a:r>
              <a:rPr spc="20" dirty="0"/>
              <a:t> </a:t>
            </a:r>
            <a:r>
              <a:rPr spc="-10" dirty="0"/>
              <a:t>Cummings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1">
                <a:solidFill>
                  <a:srgbClr val="000099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Slide</a:t>
            </a:r>
            <a:r>
              <a:rPr spc="-30" dirty="0"/>
              <a:t> </a:t>
            </a:r>
            <a:r>
              <a:rPr spc="-5" dirty="0"/>
              <a:t>9.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190"/>
              </a:lnSpc>
            </a:pPr>
            <a:r>
              <a:rPr spc="-10" dirty="0"/>
              <a:t>Copyright</a:t>
            </a:r>
            <a:r>
              <a:rPr spc="20" dirty="0"/>
              <a:t> </a:t>
            </a:r>
            <a:r>
              <a:rPr spc="-5" dirty="0"/>
              <a:t>©</a:t>
            </a:r>
            <a:r>
              <a:rPr spc="15" dirty="0"/>
              <a:t> </a:t>
            </a:r>
            <a:r>
              <a:rPr dirty="0"/>
              <a:t>2003</a:t>
            </a:r>
            <a:r>
              <a:rPr spc="-20" dirty="0"/>
              <a:t> </a:t>
            </a:r>
            <a:r>
              <a:rPr spc="-5" dirty="0"/>
              <a:t>Pearson</a:t>
            </a:r>
            <a:r>
              <a:rPr spc="10" dirty="0"/>
              <a:t> </a:t>
            </a:r>
            <a:r>
              <a:rPr spc="-5" dirty="0"/>
              <a:t>Education,</a:t>
            </a:r>
            <a:r>
              <a:rPr spc="10" dirty="0"/>
              <a:t> </a:t>
            </a:r>
            <a:r>
              <a:rPr spc="-5" dirty="0"/>
              <a:t>Inc.</a:t>
            </a:r>
            <a:r>
              <a:rPr spc="20" dirty="0"/>
              <a:t> </a:t>
            </a:r>
            <a:r>
              <a:rPr spc="-5" dirty="0"/>
              <a:t>publishing</a:t>
            </a:r>
            <a:r>
              <a:rPr spc="20" dirty="0"/>
              <a:t> </a:t>
            </a:r>
            <a:r>
              <a:rPr spc="-5" dirty="0"/>
              <a:t>as Benjamin</a:t>
            </a:r>
            <a:r>
              <a:rPr spc="20" dirty="0"/>
              <a:t> </a:t>
            </a:r>
            <a:r>
              <a:rPr spc="-10" dirty="0"/>
              <a:t>Cummings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1">
                <a:solidFill>
                  <a:srgbClr val="000099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Slide</a:t>
            </a:r>
            <a:r>
              <a:rPr spc="-30" dirty="0"/>
              <a:t> </a:t>
            </a:r>
            <a:r>
              <a:rPr spc="-5" dirty="0"/>
              <a:t>9.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9740" y="263093"/>
            <a:ext cx="8224519" cy="1183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000099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9740" y="1714626"/>
            <a:ext cx="8224519" cy="43567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83540" y="6504590"/>
            <a:ext cx="4003040" cy="1657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190"/>
              </a:lnSpc>
            </a:pPr>
            <a:r>
              <a:rPr spc="-10" dirty="0"/>
              <a:t>Copyright</a:t>
            </a:r>
            <a:r>
              <a:rPr spc="20" dirty="0"/>
              <a:t> </a:t>
            </a:r>
            <a:r>
              <a:rPr spc="-5" dirty="0"/>
              <a:t>©</a:t>
            </a:r>
            <a:r>
              <a:rPr spc="15" dirty="0"/>
              <a:t> </a:t>
            </a:r>
            <a:r>
              <a:rPr dirty="0"/>
              <a:t>2003</a:t>
            </a:r>
            <a:r>
              <a:rPr spc="-20" dirty="0"/>
              <a:t> </a:t>
            </a:r>
            <a:r>
              <a:rPr spc="-5" dirty="0"/>
              <a:t>Pearson</a:t>
            </a:r>
            <a:r>
              <a:rPr spc="10" dirty="0"/>
              <a:t> </a:t>
            </a:r>
            <a:r>
              <a:rPr spc="-5" dirty="0"/>
              <a:t>Education,</a:t>
            </a:r>
            <a:r>
              <a:rPr spc="10" dirty="0"/>
              <a:t> </a:t>
            </a:r>
            <a:r>
              <a:rPr spc="-5" dirty="0"/>
              <a:t>Inc.</a:t>
            </a:r>
            <a:r>
              <a:rPr spc="20" dirty="0"/>
              <a:t> </a:t>
            </a:r>
            <a:r>
              <a:rPr spc="-5" dirty="0"/>
              <a:t>publishing</a:t>
            </a:r>
            <a:r>
              <a:rPr spc="20" dirty="0"/>
              <a:t> </a:t>
            </a:r>
            <a:r>
              <a:rPr spc="-5" dirty="0"/>
              <a:t>as Benjamin</a:t>
            </a:r>
            <a:r>
              <a:rPr spc="20" dirty="0"/>
              <a:t> </a:t>
            </a:r>
            <a:r>
              <a:rPr spc="-10" dirty="0"/>
              <a:t>Cummings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113014" y="6429648"/>
            <a:ext cx="824229" cy="2108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1">
                <a:solidFill>
                  <a:srgbClr val="000099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Slide</a:t>
            </a:r>
            <a:r>
              <a:rPr spc="-30" dirty="0"/>
              <a:t> </a:t>
            </a:r>
            <a:r>
              <a:rPr spc="-5" dirty="0"/>
              <a:t>9.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jp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8536" y="468247"/>
            <a:ext cx="5138928" cy="52191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516191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The</a:t>
            </a:r>
            <a:r>
              <a:rPr spc="-25" dirty="0"/>
              <a:t> </a:t>
            </a:r>
            <a:r>
              <a:rPr spc="-5" dirty="0"/>
              <a:t>Endocrine</a:t>
            </a:r>
            <a:r>
              <a:rPr spc="-10" dirty="0"/>
              <a:t> </a:t>
            </a:r>
            <a:r>
              <a:rPr spc="-5" dirty="0"/>
              <a:t>System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59740" y="964844"/>
            <a:ext cx="7828915" cy="5336540"/>
          </a:xfrm>
          <a:prstGeom prst="rect">
            <a:avLst/>
          </a:prstGeom>
        </p:spPr>
        <p:txBody>
          <a:bodyPr vert="horz" wrap="square" lIns="0" tIns="16827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32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Second messenger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system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 the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body</a:t>
            </a:r>
            <a:endParaRPr sz="3400">
              <a:latin typeface="Arial MT"/>
              <a:cs typeface="Arial MT"/>
            </a:endParaRPr>
          </a:p>
          <a:p>
            <a:pPr marL="355600" marR="250825" indent="-342900">
              <a:lnSpc>
                <a:spcPct val="80000"/>
              </a:lnSpc>
              <a:spcBef>
                <a:spcPts val="204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Uses chemical messages</a:t>
            </a:r>
            <a:r>
              <a:rPr sz="3400" spc="1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(hormones)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that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are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released into</a:t>
            </a:r>
            <a:r>
              <a:rPr sz="3400" dirty="0">
                <a:latin typeface="Arial MT"/>
                <a:cs typeface="Arial MT"/>
              </a:rPr>
              <a:t> the </a:t>
            </a:r>
            <a:r>
              <a:rPr sz="3400" spc="-5" dirty="0">
                <a:latin typeface="Arial MT"/>
                <a:cs typeface="Arial MT"/>
              </a:rPr>
              <a:t>blood</a:t>
            </a:r>
            <a:endParaRPr sz="3400">
              <a:latin typeface="Arial MT"/>
              <a:cs typeface="Arial MT"/>
            </a:endParaRPr>
          </a:p>
          <a:p>
            <a:pPr marL="355600" marR="1349375" indent="-342900">
              <a:lnSpc>
                <a:spcPct val="70000"/>
              </a:lnSpc>
              <a:spcBef>
                <a:spcPts val="210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Hormones control several major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processes</a:t>
            </a:r>
            <a:endParaRPr sz="34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690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spc="-5" dirty="0">
                <a:latin typeface="Arial MT"/>
                <a:cs typeface="Arial MT"/>
              </a:rPr>
              <a:t>Reproduction</a:t>
            </a:r>
            <a:endParaRPr sz="30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360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spc="-5" dirty="0">
                <a:latin typeface="Arial MT"/>
                <a:cs typeface="Arial MT"/>
              </a:rPr>
              <a:t>Growth and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development</a:t>
            </a:r>
            <a:endParaRPr sz="30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360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dirty="0">
                <a:latin typeface="Arial MT"/>
                <a:cs typeface="Arial MT"/>
              </a:rPr>
              <a:t>Mobilization</a:t>
            </a:r>
            <a:r>
              <a:rPr sz="3000" spc="-6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of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body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defenses</a:t>
            </a:r>
            <a:endParaRPr sz="30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365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dirty="0">
                <a:latin typeface="Arial MT"/>
                <a:cs typeface="Arial MT"/>
              </a:rPr>
              <a:t>Maintenance</a:t>
            </a:r>
            <a:r>
              <a:rPr sz="3000" spc="-4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of</a:t>
            </a:r>
            <a:r>
              <a:rPr sz="3000" spc="-5" dirty="0">
                <a:latin typeface="Arial MT"/>
                <a:cs typeface="Arial MT"/>
              </a:rPr>
              <a:t> much of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homeostasis</a:t>
            </a:r>
            <a:endParaRPr sz="30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359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spc="-5" dirty="0">
                <a:latin typeface="Arial MT"/>
                <a:cs typeface="Arial MT"/>
              </a:rPr>
              <a:t>Regulation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of </a:t>
            </a:r>
            <a:r>
              <a:rPr sz="3000" spc="-5" dirty="0">
                <a:latin typeface="Arial MT"/>
                <a:cs typeface="Arial MT"/>
              </a:rPr>
              <a:t>metabolism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2323" y="468247"/>
            <a:ext cx="6438757" cy="42577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646303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Control</a:t>
            </a:r>
            <a:r>
              <a:rPr spc="5" dirty="0"/>
              <a:t> </a:t>
            </a:r>
            <a:r>
              <a:rPr spc="-5" dirty="0"/>
              <a:t>of</a:t>
            </a:r>
            <a:r>
              <a:rPr spc="-20" dirty="0"/>
              <a:t> </a:t>
            </a:r>
            <a:r>
              <a:rPr spc="-5" dirty="0"/>
              <a:t>Hormone</a:t>
            </a:r>
            <a:r>
              <a:rPr spc="10" dirty="0"/>
              <a:t> </a:t>
            </a:r>
            <a:r>
              <a:rPr spc="-5" dirty="0"/>
              <a:t>Release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59740" y="1764918"/>
            <a:ext cx="8016875" cy="3860165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355600" marR="1347470" indent="-342900">
              <a:lnSpc>
                <a:spcPts val="3670"/>
              </a:lnSpc>
              <a:spcBef>
                <a:spcPts val="56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Hormone</a:t>
            </a:r>
            <a:r>
              <a:rPr sz="3400" spc="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levels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the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blood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are 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maintained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by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negative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feedback</a:t>
            </a:r>
            <a:endParaRPr sz="3400">
              <a:latin typeface="Arial MT"/>
              <a:cs typeface="Arial MT"/>
            </a:endParaRPr>
          </a:p>
          <a:p>
            <a:pPr marL="355600" marR="193040" indent="-342900">
              <a:lnSpc>
                <a:spcPts val="3670"/>
              </a:lnSpc>
              <a:spcBef>
                <a:spcPts val="204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A</a:t>
            </a:r>
            <a:r>
              <a:rPr sz="3400" spc="-19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stimulus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or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low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hormone</a:t>
            </a:r>
            <a:r>
              <a:rPr sz="3400" spc="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levels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the </a:t>
            </a:r>
            <a:r>
              <a:rPr sz="3400" spc="-92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blood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triggers</a:t>
            </a:r>
            <a:r>
              <a:rPr sz="3400" spc="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the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release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more 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hormone</a:t>
            </a:r>
            <a:endParaRPr sz="3400">
              <a:latin typeface="Arial MT"/>
              <a:cs typeface="Arial MT"/>
            </a:endParaRPr>
          </a:p>
          <a:p>
            <a:pPr marL="355600" marR="5080" indent="-342900">
              <a:lnSpc>
                <a:spcPts val="3670"/>
              </a:lnSpc>
              <a:spcBef>
                <a:spcPts val="205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Hormone</a:t>
            </a:r>
            <a:r>
              <a:rPr sz="3400" spc="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release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stops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once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 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appropriate</a:t>
            </a:r>
            <a:r>
              <a:rPr sz="3400" spc="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level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the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blood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is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reached</a:t>
            </a:r>
            <a:endParaRPr sz="3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8495" y="407287"/>
            <a:ext cx="7193280" cy="1391285"/>
            <a:chOff x="158495" y="407287"/>
            <a:chExt cx="7193280" cy="13912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6037" y="407287"/>
              <a:ext cx="6845644" cy="42577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495" y="676656"/>
              <a:ext cx="2272284" cy="1121664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>
              <a:lnSpc>
                <a:spcPts val="4320"/>
              </a:lnSpc>
              <a:spcBef>
                <a:spcPts val="640"/>
              </a:spcBef>
            </a:pPr>
            <a:r>
              <a:rPr spc="-5" dirty="0"/>
              <a:t>Hormonal</a:t>
            </a:r>
            <a:r>
              <a:rPr spc="30" dirty="0"/>
              <a:t> </a:t>
            </a:r>
            <a:r>
              <a:rPr spc="-5" dirty="0"/>
              <a:t>Stimuli of Endocrine </a:t>
            </a:r>
            <a:r>
              <a:rPr spc="-1100" dirty="0"/>
              <a:t> </a:t>
            </a:r>
            <a:r>
              <a:rPr spc="-5" dirty="0"/>
              <a:t>Glands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-12700" y="0"/>
            <a:ext cx="9080500" cy="6337300"/>
            <a:chOff x="-12700" y="0"/>
            <a:chExt cx="9080500" cy="6337300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10200" y="1143000"/>
              <a:ext cx="2544826" cy="5181600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459740" y="2714370"/>
            <a:ext cx="3699510" cy="1476375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355600" marR="5080" indent="-342900">
              <a:lnSpc>
                <a:spcPts val="3670"/>
              </a:lnSpc>
              <a:spcBef>
                <a:spcPts val="56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Endocrine</a:t>
            </a:r>
            <a:r>
              <a:rPr sz="3400" spc="-8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glands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are activated by 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other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hormones</a:t>
            </a:r>
            <a:endParaRPr sz="34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457827" y="6079642"/>
            <a:ext cx="795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9.2a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8495" y="468247"/>
            <a:ext cx="6910070" cy="1452245"/>
            <a:chOff x="158495" y="468247"/>
            <a:chExt cx="6910070" cy="14522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6039" y="468247"/>
              <a:ext cx="6562174" cy="42577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495" y="798575"/>
              <a:ext cx="2272284" cy="1121664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660273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Humoral</a:t>
            </a:r>
            <a:r>
              <a:rPr spc="15" dirty="0"/>
              <a:t> </a:t>
            </a:r>
            <a:r>
              <a:rPr spc="-5" dirty="0"/>
              <a:t>Stimuli</a:t>
            </a:r>
            <a:r>
              <a:rPr spc="-15" dirty="0"/>
              <a:t> </a:t>
            </a:r>
            <a:r>
              <a:rPr spc="-5" dirty="0"/>
              <a:t>of</a:t>
            </a:r>
            <a:r>
              <a:rPr dirty="0"/>
              <a:t> </a:t>
            </a:r>
            <a:r>
              <a:rPr spc="-5" dirty="0"/>
              <a:t>Endocrine </a:t>
            </a:r>
            <a:r>
              <a:rPr spc="-1095" dirty="0"/>
              <a:t> </a:t>
            </a:r>
            <a:r>
              <a:rPr spc="-5" dirty="0"/>
              <a:t>Glands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-12700" y="0"/>
            <a:ext cx="9080500" cy="6328410"/>
            <a:chOff x="-12700" y="0"/>
            <a:chExt cx="9080500" cy="6328410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10200" y="1216759"/>
              <a:ext cx="2362200" cy="5098620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459740" y="2714370"/>
            <a:ext cx="3604895" cy="1942464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355600" marR="5080" indent="-342900">
              <a:lnSpc>
                <a:spcPct val="90000"/>
              </a:lnSpc>
              <a:spcBef>
                <a:spcPts val="50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10" dirty="0">
                <a:latin typeface="Arial MT"/>
                <a:cs typeface="Arial MT"/>
              </a:rPr>
              <a:t>Changing</a:t>
            </a:r>
            <a:r>
              <a:rPr sz="3400" spc="-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blood </a:t>
            </a:r>
            <a:r>
              <a:rPr sz="3400" spc="-5" dirty="0">
                <a:latin typeface="Arial MT"/>
                <a:cs typeface="Arial MT"/>
              </a:rPr>
              <a:t> levels of certain 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ions stimulate 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hormone</a:t>
            </a:r>
            <a:r>
              <a:rPr sz="3400" spc="-7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release</a:t>
            </a:r>
            <a:endParaRPr sz="34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457827" y="6094078"/>
            <a:ext cx="79565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9.2b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6029" y="468247"/>
            <a:ext cx="7892675" cy="42577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793051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Neural</a:t>
            </a:r>
            <a:r>
              <a:rPr spc="15" dirty="0"/>
              <a:t> </a:t>
            </a:r>
            <a:r>
              <a:rPr spc="-5" dirty="0"/>
              <a:t>Stimuli of</a:t>
            </a:r>
            <a:r>
              <a:rPr spc="10" dirty="0"/>
              <a:t> </a:t>
            </a:r>
            <a:r>
              <a:rPr spc="-5" dirty="0"/>
              <a:t>Endocrine</a:t>
            </a:r>
            <a:r>
              <a:rPr spc="5" dirty="0"/>
              <a:t> </a:t>
            </a:r>
            <a:r>
              <a:rPr spc="-5" dirty="0"/>
              <a:t>Glands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6337300"/>
            <a:chOff x="-12700" y="0"/>
            <a:chExt cx="9080500" cy="63373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10200" y="1143000"/>
              <a:ext cx="2438400" cy="518160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59740" y="2028266"/>
            <a:ext cx="4324985" cy="360172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355600" marR="412750" indent="-342900">
              <a:lnSpc>
                <a:spcPts val="3670"/>
              </a:lnSpc>
              <a:spcBef>
                <a:spcPts val="56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Nerve impulses 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stimulate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hormone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release</a:t>
            </a:r>
            <a:endParaRPr sz="3400">
              <a:latin typeface="Arial MT"/>
              <a:cs typeface="Arial MT"/>
            </a:endParaRPr>
          </a:p>
          <a:p>
            <a:pPr marL="355600" marR="5080" indent="-342900">
              <a:lnSpc>
                <a:spcPct val="90000"/>
              </a:lnSpc>
              <a:spcBef>
                <a:spcPts val="199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Most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are </a:t>
            </a:r>
            <a:r>
              <a:rPr sz="3400" spc="-10" dirty="0">
                <a:latin typeface="Arial MT"/>
                <a:cs typeface="Arial MT"/>
              </a:rPr>
              <a:t>under </a:t>
            </a:r>
            <a:r>
              <a:rPr sz="3400" spc="-5" dirty="0">
                <a:latin typeface="Arial MT"/>
                <a:cs typeface="Arial MT"/>
              </a:rPr>
              <a:t> control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the 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sympathetic</a:t>
            </a:r>
            <a:r>
              <a:rPr sz="3400" spc="-4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nervous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system</a:t>
            </a:r>
            <a:endParaRPr sz="34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66971" y="6079642"/>
            <a:ext cx="7874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9.2c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2978" y="403859"/>
            <a:ext cx="7874393" cy="49834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266141"/>
            <a:ext cx="7910195" cy="605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dirty="0"/>
              <a:t>Location</a:t>
            </a:r>
            <a:r>
              <a:rPr sz="3800" spc="-35" dirty="0"/>
              <a:t> </a:t>
            </a:r>
            <a:r>
              <a:rPr sz="3800" dirty="0"/>
              <a:t>of</a:t>
            </a:r>
            <a:r>
              <a:rPr sz="3800" spc="-30" dirty="0"/>
              <a:t> </a:t>
            </a:r>
            <a:r>
              <a:rPr sz="3800" spc="-5" dirty="0"/>
              <a:t>Major</a:t>
            </a:r>
            <a:r>
              <a:rPr sz="3800" spc="-10" dirty="0"/>
              <a:t> </a:t>
            </a:r>
            <a:r>
              <a:rPr sz="3800" dirty="0"/>
              <a:t>Endrocrine</a:t>
            </a:r>
            <a:r>
              <a:rPr sz="3800" spc="-45" dirty="0"/>
              <a:t> </a:t>
            </a:r>
            <a:r>
              <a:rPr sz="3800" dirty="0"/>
              <a:t>Organs</a:t>
            </a:r>
            <a:endParaRPr sz="3800"/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6489700"/>
            <a:chOff x="-12700" y="0"/>
            <a:chExt cx="9080500" cy="64897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14600" y="990600"/>
              <a:ext cx="4257675" cy="548640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2599689" y="6155842"/>
            <a:ext cx="710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6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9.3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5835" y="468247"/>
            <a:ext cx="3299725" cy="52191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33559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Pituitary</a:t>
            </a:r>
            <a:r>
              <a:rPr spc="-40" dirty="0"/>
              <a:t> </a:t>
            </a:r>
            <a:r>
              <a:rPr spc="-5" dirty="0"/>
              <a:t>Gland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59740" y="1515135"/>
            <a:ext cx="8067675" cy="3941445"/>
          </a:xfrm>
          <a:prstGeom prst="rect">
            <a:avLst/>
          </a:prstGeom>
        </p:spPr>
        <p:txBody>
          <a:bodyPr vert="horz" wrap="square" lIns="0" tIns="16827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32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Size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grape</a:t>
            </a:r>
            <a:endParaRPr sz="34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123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10" dirty="0">
                <a:latin typeface="Arial MT"/>
                <a:cs typeface="Arial MT"/>
              </a:rPr>
              <a:t>Hangs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by a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stalk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from</a:t>
            </a:r>
            <a:r>
              <a:rPr sz="3400" spc="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the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hypothalamus</a:t>
            </a:r>
            <a:endParaRPr sz="34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122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Protected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by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the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sphenoid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bone</a:t>
            </a:r>
            <a:endParaRPr sz="34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123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Has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two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functional </a:t>
            </a:r>
            <a:r>
              <a:rPr sz="3400" spc="-10" dirty="0">
                <a:latin typeface="Arial MT"/>
                <a:cs typeface="Arial MT"/>
              </a:rPr>
              <a:t>lobes</a:t>
            </a:r>
            <a:endParaRPr sz="34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1320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spc="-5" dirty="0">
                <a:latin typeface="Arial MT"/>
                <a:cs typeface="Arial MT"/>
              </a:rPr>
              <a:t>Anterior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pituitary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– </a:t>
            </a:r>
            <a:r>
              <a:rPr sz="3000" spc="-5" dirty="0">
                <a:latin typeface="Arial MT"/>
                <a:cs typeface="Arial MT"/>
              </a:rPr>
              <a:t>glandular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tissue</a:t>
            </a:r>
            <a:endParaRPr sz="30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1085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spc="-5" dirty="0">
                <a:latin typeface="Arial MT"/>
                <a:cs typeface="Arial MT"/>
              </a:rPr>
              <a:t>Posterior pituitary </a:t>
            </a:r>
            <a:r>
              <a:rPr sz="3000" dirty="0">
                <a:latin typeface="Arial MT"/>
                <a:cs typeface="Arial MT"/>
              </a:rPr>
              <a:t>–</a:t>
            </a:r>
            <a:r>
              <a:rPr sz="3000" spc="-5" dirty="0">
                <a:latin typeface="Arial MT"/>
                <a:cs typeface="Arial MT"/>
              </a:rPr>
              <a:t> nervous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tissue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5904" y="468247"/>
            <a:ext cx="7652126" cy="52191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767905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Hormones</a:t>
            </a:r>
            <a:r>
              <a:rPr spc="30" dirty="0"/>
              <a:t> </a:t>
            </a:r>
            <a:r>
              <a:rPr spc="-5" dirty="0"/>
              <a:t>of</a:t>
            </a:r>
            <a:r>
              <a:rPr dirty="0"/>
              <a:t> </a:t>
            </a:r>
            <a:r>
              <a:rPr spc="-5" dirty="0"/>
              <a:t>the</a:t>
            </a:r>
            <a:r>
              <a:rPr dirty="0"/>
              <a:t> </a:t>
            </a:r>
            <a:r>
              <a:rPr spc="-5" dirty="0"/>
              <a:t>Anterior</a:t>
            </a:r>
            <a:r>
              <a:rPr spc="25" dirty="0"/>
              <a:t> </a:t>
            </a:r>
            <a:r>
              <a:rPr spc="-5" dirty="0"/>
              <a:t>Pituitary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59740" y="872012"/>
            <a:ext cx="7504430" cy="5556885"/>
          </a:xfrm>
          <a:prstGeom prst="rect">
            <a:avLst/>
          </a:prstGeom>
        </p:spPr>
        <p:txBody>
          <a:bodyPr vert="horz" wrap="square" lIns="0" tIns="201930" rIns="0" bIns="0" rtlCol="0">
            <a:spAutoFit/>
          </a:bodyPr>
          <a:lstStyle/>
          <a:p>
            <a:pPr marL="342900" marR="1291590" indent="-342900" algn="r">
              <a:lnSpc>
                <a:spcPct val="100000"/>
              </a:lnSpc>
              <a:spcBef>
                <a:spcPts val="1590"/>
              </a:spcBef>
              <a:buClr>
                <a:srgbClr val="FF6600"/>
              </a:buClr>
              <a:buFont typeface="Symbol"/>
              <a:buChar char=""/>
              <a:tabLst>
                <a:tab pos="342900" algn="l"/>
              </a:tabLst>
            </a:pPr>
            <a:r>
              <a:rPr sz="3400" spc="-5" dirty="0">
                <a:latin typeface="Arial MT"/>
                <a:cs typeface="Arial MT"/>
              </a:rPr>
              <a:t>Six anterior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pituitary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hormones</a:t>
            </a:r>
            <a:endParaRPr sz="3400">
              <a:latin typeface="Arial MT"/>
              <a:cs typeface="Arial MT"/>
            </a:endParaRPr>
          </a:p>
          <a:p>
            <a:pPr marL="230504" marR="1258570" lvl="1" indent="-230504" algn="r">
              <a:lnSpc>
                <a:spcPct val="100000"/>
              </a:lnSpc>
              <a:spcBef>
                <a:spcPts val="1325"/>
              </a:spcBef>
              <a:buClr>
                <a:srgbClr val="FF6600"/>
              </a:buClr>
              <a:buFont typeface="Symbol"/>
              <a:buChar char=""/>
              <a:tabLst>
                <a:tab pos="230504" algn="l"/>
              </a:tabLst>
            </a:pPr>
            <a:r>
              <a:rPr sz="3000" spc="-60" dirty="0">
                <a:latin typeface="Arial MT"/>
                <a:cs typeface="Arial MT"/>
              </a:rPr>
              <a:t>Two</a:t>
            </a:r>
            <a:r>
              <a:rPr sz="3000" spc="10" dirty="0">
                <a:latin typeface="Arial MT"/>
                <a:cs typeface="Arial MT"/>
              </a:rPr>
              <a:t> </a:t>
            </a:r>
            <a:r>
              <a:rPr sz="3000" spc="-15" dirty="0">
                <a:latin typeface="Arial MT"/>
                <a:cs typeface="Arial MT"/>
              </a:rPr>
              <a:t>affect</a:t>
            </a:r>
            <a:r>
              <a:rPr sz="3000" spc="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non-endocrine targets</a:t>
            </a:r>
            <a:endParaRPr sz="3000">
              <a:latin typeface="Arial MT"/>
              <a:cs typeface="Arial MT"/>
            </a:endParaRPr>
          </a:p>
          <a:p>
            <a:pPr marL="699770" marR="406400" lvl="1" indent="-230504">
              <a:lnSpc>
                <a:spcPct val="80000"/>
              </a:lnSpc>
              <a:spcBef>
                <a:spcPts val="1800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dirty="0">
                <a:latin typeface="Arial MT"/>
                <a:cs typeface="Arial MT"/>
              </a:rPr>
              <a:t>Four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stimulate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other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endocrine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glands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(tropic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hormones)</a:t>
            </a:r>
            <a:endParaRPr sz="3000">
              <a:latin typeface="Arial MT"/>
              <a:cs typeface="Arial MT"/>
            </a:endParaRPr>
          </a:p>
          <a:p>
            <a:pPr marL="355600" marR="40640" indent="-342900">
              <a:lnSpc>
                <a:spcPts val="3270"/>
              </a:lnSpc>
              <a:spcBef>
                <a:spcPts val="1764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Characteristics</a:t>
            </a:r>
            <a:r>
              <a:rPr sz="3400" spc="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all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anterior</a:t>
            </a:r>
            <a:r>
              <a:rPr sz="3400" spc="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pituitary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hormones</a:t>
            </a:r>
            <a:endParaRPr sz="34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1345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spc="-5" dirty="0">
                <a:latin typeface="Arial MT"/>
                <a:cs typeface="Arial MT"/>
              </a:rPr>
              <a:t>Proteins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(or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peptides)</a:t>
            </a:r>
            <a:endParaRPr sz="30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1085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dirty="0">
                <a:latin typeface="Arial MT"/>
                <a:cs typeface="Arial MT"/>
              </a:rPr>
              <a:t>Act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through second-messenger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systems</a:t>
            </a:r>
            <a:endParaRPr sz="3000">
              <a:latin typeface="Arial MT"/>
              <a:cs typeface="Arial MT"/>
            </a:endParaRPr>
          </a:p>
          <a:p>
            <a:pPr marL="699770" marR="368935" lvl="1" indent="-230504">
              <a:lnSpc>
                <a:spcPct val="80000"/>
              </a:lnSpc>
              <a:spcBef>
                <a:spcPts val="1800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dirty="0">
                <a:latin typeface="Arial MT"/>
                <a:cs typeface="Arial MT"/>
              </a:rPr>
              <a:t>Regulated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by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hormonal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stimuli,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mostly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negative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feedback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5904" y="468247"/>
            <a:ext cx="7652126" cy="52191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767905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Hormones</a:t>
            </a:r>
            <a:r>
              <a:rPr spc="30" dirty="0"/>
              <a:t> </a:t>
            </a:r>
            <a:r>
              <a:rPr spc="-5" dirty="0"/>
              <a:t>of</a:t>
            </a:r>
            <a:r>
              <a:rPr dirty="0"/>
              <a:t> </a:t>
            </a:r>
            <a:r>
              <a:rPr spc="-5" dirty="0"/>
              <a:t>the</a:t>
            </a:r>
            <a:r>
              <a:rPr dirty="0"/>
              <a:t> </a:t>
            </a:r>
            <a:r>
              <a:rPr spc="-5" dirty="0"/>
              <a:t>Anterior</a:t>
            </a:r>
            <a:r>
              <a:rPr spc="25" dirty="0"/>
              <a:t> </a:t>
            </a:r>
            <a:r>
              <a:rPr spc="-5" dirty="0"/>
              <a:t>Pituitary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6032500"/>
            <a:chOff x="-12700" y="0"/>
            <a:chExt cx="9080500" cy="60325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1500" y="1219200"/>
              <a:ext cx="8001000" cy="480060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612140" y="6125667"/>
            <a:ext cx="710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6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9.4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2251" y="468247"/>
            <a:ext cx="5111496" cy="52649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513588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Growth</a:t>
            </a:r>
            <a:r>
              <a:rPr spc="-15" dirty="0"/>
              <a:t> </a:t>
            </a:r>
            <a:r>
              <a:rPr spc="-5" dirty="0"/>
              <a:t>Hormone</a:t>
            </a:r>
            <a:r>
              <a:rPr spc="-10" dirty="0"/>
              <a:t> </a:t>
            </a:r>
            <a:r>
              <a:rPr spc="-5" dirty="0"/>
              <a:t>(GH)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59740" y="1526818"/>
            <a:ext cx="7609840" cy="4326890"/>
          </a:xfrm>
          <a:prstGeom prst="rect">
            <a:avLst/>
          </a:prstGeom>
        </p:spPr>
        <p:txBody>
          <a:bodyPr vert="horz" wrap="square" lIns="0" tIns="21971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73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10" dirty="0">
                <a:latin typeface="Arial MT"/>
                <a:cs typeface="Arial MT"/>
              </a:rPr>
              <a:t>General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metabolic hormone</a:t>
            </a:r>
            <a:endParaRPr sz="3400">
              <a:latin typeface="Arial MT"/>
              <a:cs typeface="Arial MT"/>
            </a:endParaRPr>
          </a:p>
          <a:p>
            <a:pPr marL="355600" marR="5080" indent="-342900">
              <a:lnSpc>
                <a:spcPts val="3679"/>
              </a:lnSpc>
              <a:spcBef>
                <a:spcPts val="209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Major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effects</a:t>
            </a:r>
            <a:r>
              <a:rPr sz="3400" spc="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are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directed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to</a:t>
            </a:r>
            <a:r>
              <a:rPr sz="3400" spc="-5" dirty="0">
                <a:latin typeface="Arial MT"/>
                <a:cs typeface="Arial MT"/>
              </a:rPr>
              <a:t> growth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skeletal muscles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and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long bones</a:t>
            </a:r>
            <a:endParaRPr sz="3400">
              <a:latin typeface="Arial MT"/>
              <a:cs typeface="Arial MT"/>
            </a:endParaRPr>
          </a:p>
          <a:p>
            <a:pPr marL="355600" marR="555625" indent="-342900">
              <a:lnSpc>
                <a:spcPts val="3670"/>
              </a:lnSpc>
              <a:spcBef>
                <a:spcPts val="203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10" dirty="0">
                <a:latin typeface="Arial MT"/>
                <a:cs typeface="Arial MT"/>
              </a:rPr>
              <a:t>Causes</a:t>
            </a:r>
            <a:r>
              <a:rPr sz="3400" spc="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amino acids to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be built into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proteins</a:t>
            </a:r>
            <a:endParaRPr sz="3400">
              <a:latin typeface="Arial MT"/>
              <a:cs typeface="Arial MT"/>
            </a:endParaRPr>
          </a:p>
          <a:p>
            <a:pPr marL="355600" marR="311150" indent="-342900">
              <a:lnSpc>
                <a:spcPts val="3670"/>
              </a:lnSpc>
              <a:spcBef>
                <a:spcPts val="204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10" dirty="0">
                <a:latin typeface="Arial MT"/>
                <a:cs typeface="Arial MT"/>
              </a:rPr>
              <a:t>Causes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fats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to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be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broken</a:t>
            </a:r>
            <a:r>
              <a:rPr sz="3400" spc="1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down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for</a:t>
            </a:r>
            <a:r>
              <a:rPr sz="3400" spc="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source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energy</a:t>
            </a:r>
            <a:endParaRPr sz="3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8495" y="407287"/>
            <a:ext cx="8422005" cy="1391285"/>
            <a:chOff x="158495" y="407287"/>
            <a:chExt cx="8422005" cy="13912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0539" y="407287"/>
              <a:ext cx="8069580" cy="52191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495" y="676656"/>
              <a:ext cx="3003804" cy="1121664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>
              <a:lnSpc>
                <a:spcPts val="4320"/>
              </a:lnSpc>
              <a:spcBef>
                <a:spcPts val="640"/>
              </a:spcBef>
            </a:pPr>
            <a:r>
              <a:rPr spc="-5" dirty="0"/>
              <a:t>Functions</a:t>
            </a:r>
            <a:r>
              <a:rPr spc="25" dirty="0"/>
              <a:t> </a:t>
            </a:r>
            <a:r>
              <a:rPr spc="-5" dirty="0"/>
              <a:t>of</a:t>
            </a:r>
            <a:r>
              <a:rPr spc="5" dirty="0"/>
              <a:t> </a:t>
            </a:r>
            <a:r>
              <a:rPr spc="-5" dirty="0"/>
              <a:t>Other</a:t>
            </a:r>
            <a:r>
              <a:rPr spc="5" dirty="0"/>
              <a:t> </a:t>
            </a:r>
            <a:r>
              <a:rPr spc="-5" dirty="0"/>
              <a:t>Anterior</a:t>
            </a:r>
            <a:r>
              <a:rPr spc="25" dirty="0"/>
              <a:t> </a:t>
            </a:r>
            <a:r>
              <a:rPr spc="-5" dirty="0"/>
              <a:t>Pituitary </a:t>
            </a:r>
            <a:r>
              <a:rPr spc="-1095" dirty="0"/>
              <a:t> </a:t>
            </a:r>
            <a:r>
              <a:rPr spc="-5" dirty="0"/>
              <a:t>Hormones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59740" y="1335402"/>
            <a:ext cx="8013065" cy="5034280"/>
          </a:xfrm>
          <a:prstGeom prst="rect">
            <a:avLst/>
          </a:prstGeom>
        </p:spPr>
        <p:txBody>
          <a:bodyPr vert="horz" wrap="square" lIns="0" tIns="2025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59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Prolactin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(PRL)</a:t>
            </a:r>
            <a:endParaRPr sz="3400">
              <a:latin typeface="Arial MT"/>
              <a:cs typeface="Arial MT"/>
            </a:endParaRPr>
          </a:p>
          <a:p>
            <a:pPr marL="699770" marR="387350" lvl="1" indent="-230504">
              <a:lnSpc>
                <a:spcPts val="2880"/>
              </a:lnSpc>
              <a:spcBef>
                <a:spcPts val="2020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dirty="0">
                <a:latin typeface="Arial MT"/>
                <a:cs typeface="Arial MT"/>
              </a:rPr>
              <a:t>Stimulates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and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maintains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milk</a:t>
            </a:r>
            <a:r>
              <a:rPr sz="3000" spc="-5" dirty="0">
                <a:latin typeface="Arial MT"/>
                <a:cs typeface="Arial MT"/>
              </a:rPr>
              <a:t> production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following</a:t>
            </a:r>
            <a:r>
              <a:rPr sz="3000" spc="-4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childbirth</a:t>
            </a:r>
            <a:endParaRPr sz="30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805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spc="-5" dirty="0">
                <a:latin typeface="Arial MT"/>
                <a:cs typeface="Arial MT"/>
              </a:rPr>
              <a:t>Function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males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is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unknown</a:t>
            </a:r>
            <a:endParaRPr sz="30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Adrenocorticotropic</a:t>
            </a:r>
            <a:r>
              <a:rPr sz="3400" spc="3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hormone</a:t>
            </a:r>
            <a:r>
              <a:rPr sz="3400" spc="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(ACTH)</a:t>
            </a:r>
            <a:endParaRPr sz="3400">
              <a:latin typeface="Arial MT"/>
              <a:cs typeface="Arial MT"/>
            </a:endParaRPr>
          </a:p>
          <a:p>
            <a:pPr marL="699770" marR="112395" lvl="1" indent="-230504">
              <a:lnSpc>
                <a:spcPts val="2880"/>
              </a:lnSpc>
              <a:spcBef>
                <a:spcPts val="1960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dirty="0">
                <a:latin typeface="Arial MT"/>
                <a:cs typeface="Arial MT"/>
              </a:rPr>
              <a:t>Regulates</a:t>
            </a:r>
            <a:r>
              <a:rPr sz="3000" spc="-4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endocrine</a:t>
            </a:r>
            <a:r>
              <a:rPr sz="3000" spc="-4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activity</a:t>
            </a:r>
            <a:r>
              <a:rPr sz="3000" spc="-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of</a:t>
            </a:r>
            <a:r>
              <a:rPr sz="3000" spc="-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the</a:t>
            </a:r>
            <a:r>
              <a:rPr sz="3000" spc="-5" dirty="0">
                <a:latin typeface="Arial MT"/>
                <a:cs typeface="Arial MT"/>
              </a:rPr>
              <a:t> adrenal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cortex</a:t>
            </a:r>
            <a:endParaRPr sz="30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65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Thyroid-stimulating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hormone</a:t>
            </a:r>
            <a:r>
              <a:rPr sz="3400" spc="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(TSH)</a:t>
            </a:r>
            <a:endParaRPr sz="34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965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spc="-5" dirty="0">
                <a:latin typeface="Arial MT"/>
                <a:cs typeface="Arial MT"/>
              </a:rPr>
              <a:t>Influences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growth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and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activity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of the </a:t>
            </a:r>
            <a:r>
              <a:rPr sz="3000" spc="-5" dirty="0">
                <a:latin typeface="Arial MT"/>
                <a:cs typeface="Arial MT"/>
              </a:rPr>
              <a:t>thyroid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6073" y="468247"/>
            <a:ext cx="4349294" cy="42577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437388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Hormone</a:t>
            </a:r>
            <a:r>
              <a:rPr spc="-20" dirty="0"/>
              <a:t> </a:t>
            </a:r>
            <a:r>
              <a:rPr spc="-5" dirty="0"/>
              <a:t>Overview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59740" y="1824050"/>
            <a:ext cx="8026400" cy="3808729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355600" marR="178435" indent="-342900">
              <a:lnSpc>
                <a:spcPts val="3260"/>
              </a:lnSpc>
              <a:spcBef>
                <a:spcPts val="89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Hormones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are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produced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by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specialized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cells</a:t>
            </a:r>
            <a:endParaRPr sz="3400">
              <a:latin typeface="Arial MT"/>
              <a:cs typeface="Arial MT"/>
            </a:endParaRPr>
          </a:p>
          <a:p>
            <a:pPr marL="355600" marR="2313940" indent="-342900">
              <a:lnSpc>
                <a:spcPts val="3270"/>
              </a:lnSpc>
              <a:spcBef>
                <a:spcPts val="2039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Cells secrete hormones into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extracellular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fluids</a:t>
            </a:r>
            <a:endParaRPr sz="34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124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Blood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transfers</a:t>
            </a:r>
            <a:r>
              <a:rPr sz="3400" spc="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hormones</a:t>
            </a:r>
            <a:r>
              <a:rPr sz="3400" spc="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to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target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sites</a:t>
            </a:r>
            <a:endParaRPr sz="3400">
              <a:latin typeface="Arial MT"/>
              <a:cs typeface="Arial MT"/>
            </a:endParaRPr>
          </a:p>
          <a:p>
            <a:pPr marL="355600" marR="106680" indent="-342900">
              <a:lnSpc>
                <a:spcPts val="3270"/>
              </a:lnSpc>
              <a:spcBef>
                <a:spcPts val="201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These hormones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regulate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the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activity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of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other</a:t>
            </a:r>
            <a:r>
              <a:rPr sz="3400" spc="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cells</a:t>
            </a:r>
            <a:endParaRPr sz="3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8495" y="407287"/>
            <a:ext cx="8422005" cy="1391285"/>
            <a:chOff x="158495" y="407287"/>
            <a:chExt cx="8422005" cy="13912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0539" y="407287"/>
              <a:ext cx="8069580" cy="52191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495" y="676656"/>
              <a:ext cx="3003804" cy="1121664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>
              <a:lnSpc>
                <a:spcPts val="4320"/>
              </a:lnSpc>
              <a:spcBef>
                <a:spcPts val="640"/>
              </a:spcBef>
            </a:pPr>
            <a:r>
              <a:rPr spc="-5" dirty="0"/>
              <a:t>Functions</a:t>
            </a:r>
            <a:r>
              <a:rPr spc="25" dirty="0"/>
              <a:t> </a:t>
            </a:r>
            <a:r>
              <a:rPr spc="-5" dirty="0"/>
              <a:t>of</a:t>
            </a:r>
            <a:r>
              <a:rPr spc="5" dirty="0"/>
              <a:t> </a:t>
            </a:r>
            <a:r>
              <a:rPr spc="-5" dirty="0"/>
              <a:t>Other</a:t>
            </a:r>
            <a:r>
              <a:rPr spc="5" dirty="0"/>
              <a:t> </a:t>
            </a:r>
            <a:r>
              <a:rPr spc="-5" dirty="0"/>
              <a:t>Anterior</a:t>
            </a:r>
            <a:r>
              <a:rPr spc="25" dirty="0"/>
              <a:t> </a:t>
            </a:r>
            <a:r>
              <a:rPr spc="-5" dirty="0"/>
              <a:t>Pituitary </a:t>
            </a:r>
            <a:r>
              <a:rPr spc="-1095" dirty="0"/>
              <a:t> </a:t>
            </a:r>
            <a:r>
              <a:rPr spc="-5" dirty="0"/>
              <a:t>Hormones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9" name="object 9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59740" y="1785950"/>
            <a:ext cx="7608570" cy="4200525"/>
          </a:xfrm>
          <a:prstGeom prst="rect">
            <a:avLst/>
          </a:prstGeom>
        </p:spPr>
        <p:txBody>
          <a:bodyPr vert="horz" wrap="square" lIns="0" tIns="2546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200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Gonadotropic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hormones</a:t>
            </a:r>
            <a:endParaRPr sz="34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1685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dirty="0">
                <a:latin typeface="Arial MT"/>
                <a:cs typeface="Arial MT"/>
              </a:rPr>
              <a:t>Regulate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hormonal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activity</a:t>
            </a:r>
            <a:r>
              <a:rPr sz="3000" spc="-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of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the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gonads</a:t>
            </a:r>
            <a:endParaRPr sz="3000">
              <a:latin typeface="Arial MT"/>
              <a:cs typeface="Arial MT"/>
            </a:endParaRPr>
          </a:p>
          <a:p>
            <a:pPr marL="1042669" lvl="2" indent="-229235">
              <a:lnSpc>
                <a:spcPct val="100000"/>
              </a:lnSpc>
              <a:spcBef>
                <a:spcPts val="1440"/>
              </a:spcBef>
              <a:buClr>
                <a:srgbClr val="FF6600"/>
              </a:buClr>
              <a:buFont typeface="Symbol"/>
              <a:buChar char=""/>
              <a:tabLst>
                <a:tab pos="1043305" algn="l"/>
              </a:tabLst>
            </a:pPr>
            <a:r>
              <a:rPr sz="3000" spc="-5" dirty="0">
                <a:latin typeface="Arial MT"/>
                <a:cs typeface="Arial MT"/>
              </a:rPr>
              <a:t>Follicle-stimulating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hormone (FSH)</a:t>
            </a:r>
            <a:endParaRPr sz="3000">
              <a:latin typeface="Arial MT"/>
              <a:cs typeface="Arial MT"/>
            </a:endParaRPr>
          </a:p>
          <a:p>
            <a:pPr marL="1377950" marR="598170" lvl="3" indent="-220979">
              <a:lnSpc>
                <a:spcPts val="3240"/>
              </a:lnSpc>
              <a:spcBef>
                <a:spcPts val="1850"/>
              </a:spcBef>
              <a:buClr>
                <a:srgbClr val="FF6600"/>
              </a:buClr>
              <a:buFont typeface="Symbol"/>
              <a:buChar char=""/>
              <a:tabLst>
                <a:tab pos="1378585" algn="l"/>
              </a:tabLst>
            </a:pPr>
            <a:r>
              <a:rPr sz="3000" dirty="0">
                <a:latin typeface="Arial MT"/>
                <a:cs typeface="Arial MT"/>
              </a:rPr>
              <a:t>Stimulates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follicle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development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ovaries</a:t>
            </a:r>
            <a:endParaRPr sz="3000">
              <a:latin typeface="Arial MT"/>
              <a:cs typeface="Arial MT"/>
            </a:endParaRPr>
          </a:p>
          <a:p>
            <a:pPr marL="1377950" marR="595630" lvl="3" indent="-220979">
              <a:lnSpc>
                <a:spcPts val="3240"/>
              </a:lnSpc>
              <a:spcBef>
                <a:spcPts val="1800"/>
              </a:spcBef>
              <a:buClr>
                <a:srgbClr val="FF6600"/>
              </a:buClr>
              <a:buFont typeface="Symbol"/>
              <a:buChar char=""/>
              <a:tabLst>
                <a:tab pos="1378585" algn="l"/>
              </a:tabLst>
            </a:pPr>
            <a:r>
              <a:rPr sz="3000" dirty="0">
                <a:latin typeface="Arial MT"/>
                <a:cs typeface="Arial MT"/>
              </a:rPr>
              <a:t>Stimulates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sperm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development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in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testes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8495" y="407287"/>
            <a:ext cx="8422005" cy="1391285"/>
            <a:chOff x="158495" y="407287"/>
            <a:chExt cx="8422005" cy="13912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0539" y="407287"/>
              <a:ext cx="8069580" cy="52191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495" y="676656"/>
              <a:ext cx="3003804" cy="1121664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>
              <a:lnSpc>
                <a:spcPts val="4320"/>
              </a:lnSpc>
              <a:spcBef>
                <a:spcPts val="640"/>
              </a:spcBef>
            </a:pPr>
            <a:r>
              <a:rPr spc="-5" dirty="0"/>
              <a:t>Functions</a:t>
            </a:r>
            <a:r>
              <a:rPr spc="25" dirty="0"/>
              <a:t> </a:t>
            </a:r>
            <a:r>
              <a:rPr spc="-5" dirty="0"/>
              <a:t>of</a:t>
            </a:r>
            <a:r>
              <a:rPr spc="5" dirty="0"/>
              <a:t> </a:t>
            </a:r>
            <a:r>
              <a:rPr spc="-5" dirty="0"/>
              <a:t>Other</a:t>
            </a:r>
            <a:r>
              <a:rPr spc="5" dirty="0"/>
              <a:t> </a:t>
            </a:r>
            <a:r>
              <a:rPr spc="-5" dirty="0"/>
              <a:t>Anterior</a:t>
            </a:r>
            <a:r>
              <a:rPr spc="25" dirty="0"/>
              <a:t> </a:t>
            </a:r>
            <a:r>
              <a:rPr spc="-5" dirty="0"/>
              <a:t>Pituitary </a:t>
            </a:r>
            <a:r>
              <a:rPr spc="-1095" dirty="0"/>
              <a:t> </a:t>
            </a:r>
            <a:r>
              <a:rPr spc="-5" dirty="0"/>
              <a:t>Hormones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9" name="object 9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59740" y="1535100"/>
            <a:ext cx="8121650" cy="4619625"/>
          </a:xfrm>
          <a:prstGeom prst="rect">
            <a:avLst/>
          </a:prstGeom>
        </p:spPr>
        <p:txBody>
          <a:bodyPr vert="horz" wrap="square" lIns="0" tIns="202565" rIns="0" bIns="0" rtlCol="0">
            <a:spAutoFit/>
          </a:bodyPr>
          <a:lstStyle/>
          <a:p>
            <a:pPr marL="294640" indent="-281940">
              <a:lnSpc>
                <a:spcPct val="100000"/>
              </a:lnSpc>
              <a:spcBef>
                <a:spcPts val="1595"/>
              </a:spcBef>
              <a:buClr>
                <a:srgbClr val="FF6600"/>
              </a:buClr>
              <a:buFont typeface="Symbol"/>
              <a:buChar char=""/>
              <a:tabLst>
                <a:tab pos="294640" algn="l"/>
              </a:tabLst>
            </a:pPr>
            <a:r>
              <a:rPr sz="3400" spc="-5" dirty="0">
                <a:latin typeface="Arial MT"/>
                <a:cs typeface="Arial MT"/>
              </a:rPr>
              <a:t>Gonadotropic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hormones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(continued)</a:t>
            </a:r>
            <a:endParaRPr sz="3400">
              <a:latin typeface="Arial MT"/>
              <a:cs typeface="Arial MT"/>
            </a:endParaRPr>
          </a:p>
          <a:p>
            <a:pPr marL="1105535" lvl="1" indent="-229235">
              <a:lnSpc>
                <a:spcPct val="100000"/>
              </a:lnSpc>
              <a:spcBef>
                <a:spcPts val="1325"/>
              </a:spcBef>
              <a:buClr>
                <a:srgbClr val="FF6600"/>
              </a:buClr>
              <a:buFont typeface="Symbol"/>
              <a:buChar char=""/>
              <a:tabLst>
                <a:tab pos="1106170" algn="l"/>
              </a:tabLst>
            </a:pPr>
            <a:r>
              <a:rPr sz="3000" spc="-5" dirty="0">
                <a:latin typeface="Arial MT"/>
                <a:cs typeface="Arial MT"/>
              </a:rPr>
              <a:t>Luteinizing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hormone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(LH)</a:t>
            </a:r>
            <a:endParaRPr sz="3000">
              <a:latin typeface="Arial MT"/>
              <a:cs typeface="Arial MT"/>
            </a:endParaRPr>
          </a:p>
          <a:p>
            <a:pPr marL="1440815" lvl="2" indent="-221615">
              <a:lnSpc>
                <a:spcPct val="100000"/>
              </a:lnSpc>
              <a:spcBef>
                <a:spcPts val="1135"/>
              </a:spcBef>
              <a:buClr>
                <a:srgbClr val="FF6600"/>
              </a:buClr>
              <a:buFont typeface="Symbol"/>
              <a:buChar char=""/>
              <a:tabLst>
                <a:tab pos="1441450" algn="l"/>
              </a:tabLst>
            </a:pPr>
            <a:r>
              <a:rPr sz="2800" spc="-15" dirty="0">
                <a:latin typeface="Arial MT"/>
                <a:cs typeface="Arial MT"/>
              </a:rPr>
              <a:t>Triggers </a:t>
            </a:r>
            <a:r>
              <a:rPr sz="2800" spc="-5" dirty="0">
                <a:latin typeface="Arial MT"/>
                <a:cs typeface="Arial MT"/>
              </a:rPr>
              <a:t>ovulation</a:t>
            </a:r>
            <a:endParaRPr sz="2800">
              <a:latin typeface="Arial MT"/>
              <a:cs typeface="Arial MT"/>
            </a:endParaRPr>
          </a:p>
          <a:p>
            <a:pPr marL="1440815" marR="597535" lvl="2" indent="-220979">
              <a:lnSpc>
                <a:spcPct val="80000"/>
              </a:lnSpc>
              <a:spcBef>
                <a:spcPts val="1685"/>
              </a:spcBef>
              <a:buClr>
                <a:srgbClr val="FF6600"/>
              </a:buClr>
              <a:buFont typeface="Symbol"/>
              <a:buChar char=""/>
              <a:tabLst>
                <a:tab pos="1441450" algn="l"/>
              </a:tabLst>
            </a:pPr>
            <a:r>
              <a:rPr sz="2800" spc="-5" dirty="0">
                <a:latin typeface="Arial MT"/>
                <a:cs typeface="Arial MT"/>
              </a:rPr>
              <a:t>Causes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ruptured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follicle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to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become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the </a:t>
            </a:r>
            <a:r>
              <a:rPr sz="2800" spc="-76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corpus</a:t>
            </a:r>
            <a:r>
              <a:rPr sz="2800" dirty="0">
                <a:latin typeface="Arial MT"/>
                <a:cs typeface="Arial MT"/>
              </a:rPr>
              <a:t> luteum</a:t>
            </a:r>
            <a:endParaRPr sz="2800">
              <a:latin typeface="Arial MT"/>
              <a:cs typeface="Arial MT"/>
            </a:endParaRPr>
          </a:p>
          <a:p>
            <a:pPr marL="1440815" marR="816610" lvl="2" indent="-220979">
              <a:lnSpc>
                <a:spcPct val="80000"/>
              </a:lnSpc>
              <a:spcBef>
                <a:spcPts val="1680"/>
              </a:spcBef>
              <a:buClr>
                <a:srgbClr val="FF6600"/>
              </a:buClr>
              <a:buFont typeface="Symbol"/>
              <a:buChar char=""/>
              <a:tabLst>
                <a:tab pos="1441450" algn="l"/>
              </a:tabLst>
            </a:pPr>
            <a:r>
              <a:rPr sz="2800" spc="-5" dirty="0">
                <a:latin typeface="Arial MT"/>
                <a:cs typeface="Arial MT"/>
              </a:rPr>
              <a:t>Stimulates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testosterone </a:t>
            </a:r>
            <a:r>
              <a:rPr sz="2800" spc="-5" dirty="0">
                <a:latin typeface="Arial MT"/>
                <a:cs typeface="Arial MT"/>
              </a:rPr>
              <a:t>production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in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males</a:t>
            </a:r>
            <a:endParaRPr sz="2800">
              <a:latin typeface="Arial MT"/>
              <a:cs typeface="Arial MT"/>
            </a:endParaRPr>
          </a:p>
          <a:p>
            <a:pPr marL="1794510" marR="5080" lvl="3" indent="-241300">
              <a:lnSpc>
                <a:spcPts val="2690"/>
              </a:lnSpc>
              <a:spcBef>
                <a:spcPts val="1655"/>
              </a:spcBef>
              <a:buClr>
                <a:srgbClr val="FF6600"/>
              </a:buClr>
              <a:buFont typeface="Symbol"/>
              <a:buChar char=""/>
              <a:tabLst>
                <a:tab pos="1794510" algn="l"/>
              </a:tabLst>
            </a:pPr>
            <a:r>
              <a:rPr sz="2800" spc="-5" dirty="0">
                <a:latin typeface="Arial MT"/>
                <a:cs typeface="Arial MT"/>
              </a:rPr>
              <a:t>Referred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to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as</a:t>
            </a:r>
            <a:r>
              <a:rPr sz="2800" dirty="0">
                <a:latin typeface="Arial MT"/>
                <a:cs typeface="Arial MT"/>
              </a:rPr>
              <a:t> interstitial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cell-stimulating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hormone</a:t>
            </a:r>
            <a:r>
              <a:rPr sz="2800" spc="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(ICSH)</a:t>
            </a:r>
            <a:endParaRPr sz="2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8495" y="128015"/>
            <a:ext cx="6341745" cy="1670685"/>
            <a:chOff x="158495" y="128015"/>
            <a:chExt cx="6341745" cy="16706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5767" y="416443"/>
              <a:ext cx="1832314" cy="51276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35123" y="128015"/>
              <a:ext cx="833627" cy="112166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46019" y="128015"/>
              <a:ext cx="4053839" cy="112166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8495" y="676656"/>
              <a:ext cx="3456432" cy="1121664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>
              <a:lnSpc>
                <a:spcPts val="4320"/>
              </a:lnSpc>
              <a:spcBef>
                <a:spcPts val="640"/>
              </a:spcBef>
            </a:pPr>
            <a:r>
              <a:rPr spc="-5" dirty="0"/>
              <a:t>Pituitary - Hypothalamus </a:t>
            </a:r>
            <a:r>
              <a:rPr spc="-1100" dirty="0"/>
              <a:t> </a:t>
            </a:r>
            <a:r>
              <a:rPr spc="-5" dirty="0"/>
              <a:t>Relationship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9" name="object 9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59740" y="1700275"/>
            <a:ext cx="7609840" cy="4378325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355600" marR="147955" indent="-342900">
              <a:lnSpc>
                <a:spcPts val="3270"/>
              </a:lnSpc>
              <a:spcBef>
                <a:spcPts val="88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Release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hormones</a:t>
            </a:r>
            <a:r>
              <a:rPr sz="3400" spc="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is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controlled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by </a:t>
            </a:r>
            <a:r>
              <a:rPr sz="3400" spc="-9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releasing and inhibiting hormones 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produced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by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the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hypothalamus</a:t>
            </a:r>
            <a:endParaRPr sz="3400">
              <a:latin typeface="Arial MT"/>
              <a:cs typeface="Arial MT"/>
            </a:endParaRPr>
          </a:p>
          <a:p>
            <a:pPr marL="355600" marR="5080" indent="-342900">
              <a:lnSpc>
                <a:spcPct val="80000"/>
              </a:lnSpc>
              <a:spcBef>
                <a:spcPts val="205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Hypothlamus produces two hormones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that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are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transorted</a:t>
            </a:r>
            <a:r>
              <a:rPr sz="3400" spc="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to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neurosecretory 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cells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of</a:t>
            </a:r>
            <a:r>
              <a:rPr sz="3400" spc="-5" dirty="0">
                <a:latin typeface="Arial MT"/>
                <a:cs typeface="Arial MT"/>
              </a:rPr>
              <a:t> the posterior</a:t>
            </a:r>
            <a:r>
              <a:rPr sz="3400" spc="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pituitary</a:t>
            </a:r>
            <a:endParaRPr sz="3400">
              <a:latin typeface="Arial MT"/>
              <a:cs typeface="Arial MT"/>
            </a:endParaRPr>
          </a:p>
          <a:p>
            <a:pPr marL="355600" marR="191770" indent="-342900">
              <a:lnSpc>
                <a:spcPct val="80000"/>
              </a:lnSpc>
              <a:spcBef>
                <a:spcPts val="2039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The poterior</a:t>
            </a:r>
            <a:r>
              <a:rPr sz="3400" spc="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pituitary</a:t>
            </a:r>
            <a:r>
              <a:rPr sz="3400" spc="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is not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strictly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 </a:t>
            </a:r>
            <a:r>
              <a:rPr sz="3400" spc="-9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endocrine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gland,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but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does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release 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hormones</a:t>
            </a:r>
            <a:endParaRPr sz="3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5968" y="468247"/>
            <a:ext cx="7904987" cy="52191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79324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Hormones</a:t>
            </a:r>
            <a:r>
              <a:rPr spc="30" dirty="0"/>
              <a:t> </a:t>
            </a:r>
            <a:r>
              <a:rPr spc="-5" dirty="0"/>
              <a:t>of</a:t>
            </a:r>
            <a:r>
              <a:rPr dirty="0"/>
              <a:t> </a:t>
            </a:r>
            <a:r>
              <a:rPr spc="-5" dirty="0"/>
              <a:t>the</a:t>
            </a:r>
            <a:r>
              <a:rPr dirty="0"/>
              <a:t> </a:t>
            </a:r>
            <a:r>
              <a:rPr spc="-5" dirty="0"/>
              <a:t>Posterior</a:t>
            </a:r>
            <a:r>
              <a:rPr spc="25" dirty="0"/>
              <a:t> </a:t>
            </a:r>
            <a:r>
              <a:rPr spc="-5" dirty="0"/>
              <a:t>Pituitary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59740" y="1146426"/>
            <a:ext cx="8035290" cy="4913630"/>
          </a:xfrm>
          <a:prstGeom prst="rect">
            <a:avLst/>
          </a:prstGeom>
        </p:spPr>
        <p:txBody>
          <a:bodyPr vert="horz" wrap="square" lIns="0" tIns="2025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59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Oxytocin</a:t>
            </a:r>
            <a:endParaRPr sz="3400">
              <a:latin typeface="Arial MT"/>
              <a:cs typeface="Arial MT"/>
            </a:endParaRPr>
          </a:p>
          <a:p>
            <a:pPr marL="699770" marR="5080" lvl="1" indent="-230504">
              <a:lnSpc>
                <a:spcPts val="2880"/>
              </a:lnSpc>
              <a:spcBef>
                <a:spcPts val="2020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dirty="0">
                <a:latin typeface="Arial MT"/>
                <a:cs typeface="Arial MT"/>
              </a:rPr>
              <a:t>Stimulates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contractions </a:t>
            </a:r>
            <a:r>
              <a:rPr sz="3000" dirty="0">
                <a:latin typeface="Arial MT"/>
                <a:cs typeface="Arial MT"/>
              </a:rPr>
              <a:t>of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the</a:t>
            </a:r>
            <a:r>
              <a:rPr sz="3000" spc="-5" dirty="0">
                <a:latin typeface="Arial MT"/>
                <a:cs typeface="Arial MT"/>
              </a:rPr>
              <a:t> uterus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during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labor</a:t>
            </a:r>
            <a:endParaRPr sz="30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1105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spc="-5" dirty="0">
                <a:latin typeface="Arial MT"/>
                <a:cs typeface="Arial MT"/>
              </a:rPr>
              <a:t>Causes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milk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ejection</a:t>
            </a:r>
            <a:endParaRPr sz="30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98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Antidiuretic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hormone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(ADH)</a:t>
            </a:r>
            <a:endParaRPr sz="34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1325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spc="-5" dirty="0">
                <a:latin typeface="Arial MT"/>
                <a:cs typeface="Arial MT"/>
              </a:rPr>
              <a:t>Can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inhibit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urine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production</a:t>
            </a:r>
            <a:endParaRPr sz="3000">
              <a:latin typeface="Arial MT"/>
              <a:cs typeface="Arial MT"/>
            </a:endParaRPr>
          </a:p>
          <a:p>
            <a:pPr marL="699770" marR="238125" lvl="1" indent="-230504">
              <a:lnSpc>
                <a:spcPts val="2880"/>
              </a:lnSpc>
              <a:spcBef>
                <a:spcPts val="1775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dirty="0">
                <a:latin typeface="Arial MT"/>
                <a:cs typeface="Arial MT"/>
              </a:rPr>
              <a:t>In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large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amounts,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causes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vasoconstriction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leading </a:t>
            </a:r>
            <a:r>
              <a:rPr sz="3000" spc="-10" dirty="0">
                <a:latin typeface="Arial MT"/>
                <a:cs typeface="Arial MT"/>
              </a:rPr>
              <a:t>to </a:t>
            </a:r>
            <a:r>
              <a:rPr sz="3000" spc="-5" dirty="0">
                <a:latin typeface="Arial MT"/>
                <a:cs typeface="Arial MT"/>
              </a:rPr>
              <a:t>increased blood pressure 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(vasopressin)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5968" y="468247"/>
            <a:ext cx="7904987" cy="52191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79324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Hormones</a:t>
            </a:r>
            <a:r>
              <a:rPr spc="30" dirty="0"/>
              <a:t> </a:t>
            </a:r>
            <a:r>
              <a:rPr spc="-5" dirty="0"/>
              <a:t>of</a:t>
            </a:r>
            <a:r>
              <a:rPr dirty="0"/>
              <a:t> </a:t>
            </a:r>
            <a:r>
              <a:rPr spc="-5" dirty="0"/>
              <a:t>the</a:t>
            </a:r>
            <a:r>
              <a:rPr dirty="0"/>
              <a:t> </a:t>
            </a:r>
            <a:r>
              <a:rPr spc="-5" dirty="0"/>
              <a:t>Posterior</a:t>
            </a:r>
            <a:r>
              <a:rPr spc="25" dirty="0"/>
              <a:t> </a:t>
            </a:r>
            <a:r>
              <a:rPr spc="-5" dirty="0"/>
              <a:t>Pituitary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-12700" y="0"/>
            <a:ext cx="9080500" cy="6413500"/>
            <a:chOff x="-12700" y="0"/>
            <a:chExt cx="9080500" cy="6413500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43200" y="1143000"/>
              <a:ext cx="3759015" cy="5257800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679194" y="6125667"/>
            <a:ext cx="710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6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9.5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8409" y="468247"/>
            <a:ext cx="3185423" cy="52191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32143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Thyroid</a:t>
            </a:r>
            <a:r>
              <a:rPr spc="-50" dirty="0"/>
              <a:t> </a:t>
            </a:r>
            <a:r>
              <a:rPr spc="-5" dirty="0"/>
              <a:t>Gland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59740" y="1688905"/>
            <a:ext cx="7853045" cy="3681095"/>
          </a:xfrm>
          <a:prstGeom prst="rect">
            <a:avLst/>
          </a:prstGeom>
        </p:spPr>
        <p:txBody>
          <a:bodyPr vert="horz" wrap="square" lIns="0" tIns="16764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32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10" dirty="0">
                <a:latin typeface="Arial MT"/>
                <a:cs typeface="Arial MT"/>
              </a:rPr>
              <a:t>Found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at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the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base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the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throat</a:t>
            </a:r>
            <a:endParaRPr sz="3400">
              <a:latin typeface="Arial MT"/>
              <a:cs typeface="Arial MT"/>
            </a:endParaRPr>
          </a:p>
          <a:p>
            <a:pPr marL="355600" marR="5080" indent="-342900">
              <a:lnSpc>
                <a:spcPts val="3260"/>
              </a:lnSpc>
              <a:spcBef>
                <a:spcPts val="202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Consists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 two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lobes and a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connecting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isthmus</a:t>
            </a:r>
            <a:endParaRPr sz="34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125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Produces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two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hormones</a:t>
            </a:r>
            <a:endParaRPr sz="34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1325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spc="-5" dirty="0">
                <a:latin typeface="Arial MT"/>
                <a:cs typeface="Arial MT"/>
              </a:rPr>
              <a:t>Thyroid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hormone</a:t>
            </a:r>
            <a:endParaRPr sz="30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1080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dirty="0">
                <a:latin typeface="Arial MT"/>
                <a:cs typeface="Arial MT"/>
              </a:rPr>
              <a:t>Calcitonin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8409" y="468247"/>
            <a:ext cx="3185423" cy="52191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32143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Thyroid</a:t>
            </a:r>
            <a:r>
              <a:rPr spc="-50" dirty="0"/>
              <a:t> </a:t>
            </a:r>
            <a:r>
              <a:rPr spc="-5" dirty="0"/>
              <a:t>Gland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1700" y="1752600"/>
            <a:ext cx="7267194" cy="435927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840739" y="5851042"/>
            <a:ext cx="710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6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9.6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8429" y="477403"/>
            <a:ext cx="3935183" cy="5127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39465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Thyroid</a:t>
            </a:r>
            <a:r>
              <a:rPr spc="-60" dirty="0"/>
              <a:t> </a:t>
            </a:r>
            <a:r>
              <a:rPr spc="-5" dirty="0"/>
              <a:t>Hormone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34340" y="1555130"/>
            <a:ext cx="7796530" cy="4077970"/>
          </a:xfrm>
          <a:prstGeom prst="rect">
            <a:avLst/>
          </a:prstGeom>
        </p:spPr>
        <p:txBody>
          <a:bodyPr vert="horz" wrap="square" lIns="0" tIns="220345" rIns="0" bIns="0" rtlCol="0">
            <a:spAutoFit/>
          </a:bodyPr>
          <a:lstStyle/>
          <a:p>
            <a:pPr marL="381000" indent="-342900">
              <a:lnSpc>
                <a:spcPct val="100000"/>
              </a:lnSpc>
              <a:spcBef>
                <a:spcPts val="1735"/>
              </a:spcBef>
              <a:buClr>
                <a:srgbClr val="FF6600"/>
              </a:buClr>
              <a:buFont typeface="Symbol"/>
              <a:buChar char=""/>
              <a:tabLst>
                <a:tab pos="381000" algn="l"/>
              </a:tabLst>
            </a:pPr>
            <a:r>
              <a:rPr sz="3400" spc="-5" dirty="0">
                <a:latin typeface="Arial MT"/>
                <a:cs typeface="Arial MT"/>
              </a:rPr>
              <a:t>Major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metabolic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hormone</a:t>
            </a:r>
            <a:endParaRPr sz="3400">
              <a:latin typeface="Arial MT"/>
              <a:cs typeface="Arial MT"/>
            </a:endParaRPr>
          </a:p>
          <a:p>
            <a:pPr marL="381000" marR="1385570" indent="-342900">
              <a:lnSpc>
                <a:spcPts val="3670"/>
              </a:lnSpc>
              <a:spcBef>
                <a:spcPts val="2095"/>
              </a:spcBef>
              <a:buClr>
                <a:srgbClr val="FF6600"/>
              </a:buClr>
              <a:buFont typeface="Symbol"/>
              <a:buChar char=""/>
              <a:tabLst>
                <a:tab pos="381000" algn="l"/>
              </a:tabLst>
            </a:pPr>
            <a:r>
              <a:rPr sz="3400" spc="-5" dirty="0">
                <a:latin typeface="Arial MT"/>
                <a:cs typeface="Arial MT"/>
              </a:rPr>
              <a:t>Composed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two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active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iodine-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containing hormones</a:t>
            </a:r>
            <a:endParaRPr sz="3400">
              <a:latin typeface="Arial MT"/>
              <a:cs typeface="Arial MT"/>
            </a:endParaRPr>
          </a:p>
          <a:p>
            <a:pPr marL="725170" marR="1017269" lvl="1" indent="-230504">
              <a:lnSpc>
                <a:spcPts val="3240"/>
              </a:lnSpc>
              <a:spcBef>
                <a:spcPts val="2039"/>
              </a:spcBef>
              <a:buClr>
                <a:srgbClr val="FF6600"/>
              </a:buClr>
              <a:buFont typeface="Symbol"/>
              <a:buChar char=""/>
              <a:tabLst>
                <a:tab pos="725805" algn="l"/>
              </a:tabLst>
            </a:pPr>
            <a:r>
              <a:rPr sz="3000" spc="-5" dirty="0">
                <a:latin typeface="Arial MT"/>
                <a:cs typeface="Arial MT"/>
              </a:rPr>
              <a:t>Thyroxine </a:t>
            </a:r>
            <a:r>
              <a:rPr sz="3000" dirty="0">
                <a:latin typeface="Arial MT"/>
                <a:cs typeface="Arial MT"/>
              </a:rPr>
              <a:t>(T</a:t>
            </a:r>
            <a:r>
              <a:rPr sz="3000" baseline="-20833" dirty="0">
                <a:latin typeface="Arial MT"/>
                <a:cs typeface="Arial MT"/>
              </a:rPr>
              <a:t>4</a:t>
            </a:r>
            <a:r>
              <a:rPr sz="3000" dirty="0">
                <a:latin typeface="Arial MT"/>
                <a:cs typeface="Arial MT"/>
              </a:rPr>
              <a:t>) – </a:t>
            </a:r>
            <a:r>
              <a:rPr sz="3000" spc="-5" dirty="0">
                <a:latin typeface="Arial MT"/>
                <a:cs typeface="Arial MT"/>
              </a:rPr>
              <a:t>secreted by thyroid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follicles</a:t>
            </a:r>
            <a:endParaRPr sz="3000">
              <a:latin typeface="Arial MT"/>
              <a:cs typeface="Arial MT"/>
            </a:endParaRPr>
          </a:p>
          <a:p>
            <a:pPr marL="725170" marR="30480" lvl="1" indent="-230504">
              <a:lnSpc>
                <a:spcPts val="3240"/>
              </a:lnSpc>
              <a:spcBef>
                <a:spcPts val="1805"/>
              </a:spcBef>
              <a:buClr>
                <a:srgbClr val="FF6600"/>
              </a:buClr>
              <a:buFont typeface="Symbol"/>
              <a:buChar char=""/>
              <a:tabLst>
                <a:tab pos="725805" algn="l"/>
              </a:tabLst>
            </a:pPr>
            <a:r>
              <a:rPr sz="3000" spc="-10" dirty="0">
                <a:latin typeface="Arial MT"/>
                <a:cs typeface="Arial MT"/>
              </a:rPr>
              <a:t>Triiodothyronine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(T</a:t>
            </a:r>
            <a:r>
              <a:rPr sz="3000" spc="-7" baseline="-20833" dirty="0">
                <a:latin typeface="Arial MT"/>
                <a:cs typeface="Arial MT"/>
              </a:rPr>
              <a:t>3</a:t>
            </a:r>
            <a:r>
              <a:rPr sz="3000" spc="-5" dirty="0">
                <a:latin typeface="Arial MT"/>
                <a:cs typeface="Arial MT"/>
              </a:rPr>
              <a:t>)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– </a:t>
            </a:r>
            <a:r>
              <a:rPr sz="3000" spc="-5" dirty="0">
                <a:latin typeface="Arial MT"/>
                <a:cs typeface="Arial MT"/>
              </a:rPr>
              <a:t>conversion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of</a:t>
            </a:r>
            <a:r>
              <a:rPr sz="3000" spc="-6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T</a:t>
            </a:r>
            <a:r>
              <a:rPr sz="3000" baseline="-20833" dirty="0">
                <a:latin typeface="Arial MT"/>
                <a:cs typeface="Arial MT"/>
              </a:rPr>
              <a:t>4</a:t>
            </a:r>
            <a:r>
              <a:rPr sz="3000" spc="419" baseline="-20833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at </a:t>
            </a:r>
            <a:r>
              <a:rPr sz="3000" spc="-8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target </a:t>
            </a:r>
            <a:r>
              <a:rPr sz="3000" dirty="0">
                <a:latin typeface="Arial MT"/>
                <a:cs typeface="Arial MT"/>
              </a:rPr>
              <a:t>tissues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2076" y="468247"/>
            <a:ext cx="2216252" cy="42577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22548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Calcitonin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6102350"/>
            <a:chOff x="-12700" y="0"/>
            <a:chExt cx="9080500" cy="610235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19676" y="1295400"/>
              <a:ext cx="4419279" cy="479425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383540" y="1343913"/>
            <a:ext cx="4003040" cy="5383139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431800" marR="133985" indent="-342900">
              <a:lnSpc>
                <a:spcPct val="90000"/>
              </a:lnSpc>
              <a:spcBef>
                <a:spcPts val="484"/>
              </a:spcBef>
              <a:buClr>
                <a:srgbClr val="FF6600"/>
              </a:buClr>
              <a:buFont typeface="Symbol"/>
              <a:buChar char=""/>
              <a:tabLst>
                <a:tab pos="431165" algn="l"/>
                <a:tab pos="431800" algn="l"/>
              </a:tabLst>
            </a:pPr>
            <a:r>
              <a:rPr sz="3200" dirty="0">
                <a:latin typeface="Arial MT"/>
                <a:cs typeface="Arial MT"/>
              </a:rPr>
              <a:t>Decreases </a:t>
            </a:r>
            <a:r>
              <a:rPr sz="3200" spc="-5" dirty="0">
                <a:latin typeface="Arial MT"/>
                <a:cs typeface="Arial MT"/>
              </a:rPr>
              <a:t>blood </a:t>
            </a:r>
            <a:r>
              <a:rPr sz="3200" dirty="0">
                <a:latin typeface="Arial MT"/>
                <a:cs typeface="Arial MT"/>
              </a:rPr>
              <a:t> calcium levels by </a:t>
            </a:r>
            <a:r>
              <a:rPr sz="3200" spc="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causing its </a:t>
            </a:r>
            <a:r>
              <a:rPr sz="3200" spc="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deposition</a:t>
            </a:r>
            <a:r>
              <a:rPr sz="3200" spc="-3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on</a:t>
            </a:r>
            <a:r>
              <a:rPr sz="3200" spc="-4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bone</a:t>
            </a:r>
            <a:endParaRPr sz="3200" dirty="0">
              <a:latin typeface="Arial MT"/>
              <a:cs typeface="Arial MT"/>
            </a:endParaRPr>
          </a:p>
          <a:p>
            <a:pPr marL="431800" marR="899160" indent="-342900">
              <a:lnSpc>
                <a:spcPct val="90000"/>
              </a:lnSpc>
              <a:spcBef>
                <a:spcPts val="1920"/>
              </a:spcBef>
              <a:buClr>
                <a:srgbClr val="FF6600"/>
              </a:buClr>
              <a:buFont typeface="Symbol"/>
              <a:buChar char=""/>
              <a:tabLst>
                <a:tab pos="431165" algn="l"/>
                <a:tab pos="431800" algn="l"/>
              </a:tabLst>
            </a:pPr>
            <a:r>
              <a:rPr sz="3200" spc="-5" dirty="0">
                <a:latin typeface="Arial MT"/>
                <a:cs typeface="Arial MT"/>
              </a:rPr>
              <a:t>Antagonistic</a:t>
            </a:r>
            <a:r>
              <a:rPr sz="3200" spc="-6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to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parathyroid </a:t>
            </a:r>
            <a:r>
              <a:rPr sz="320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hormone</a:t>
            </a:r>
            <a:endParaRPr sz="3200" dirty="0">
              <a:latin typeface="Arial MT"/>
              <a:cs typeface="Arial MT"/>
            </a:endParaRPr>
          </a:p>
          <a:p>
            <a:pPr marL="431800" marR="878205" indent="-342900" algn="just">
              <a:lnSpc>
                <a:spcPts val="3460"/>
              </a:lnSpc>
              <a:spcBef>
                <a:spcPts val="1970"/>
              </a:spcBef>
              <a:buClr>
                <a:srgbClr val="FF6600"/>
              </a:buClr>
              <a:buFont typeface="Symbol"/>
              <a:buChar char=""/>
              <a:tabLst>
                <a:tab pos="431800" algn="l"/>
              </a:tabLst>
            </a:pPr>
            <a:r>
              <a:rPr sz="3200" dirty="0">
                <a:latin typeface="Arial MT"/>
                <a:cs typeface="Arial MT"/>
              </a:rPr>
              <a:t>Produced</a:t>
            </a:r>
            <a:r>
              <a:rPr sz="3200" spc="-7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by</a:t>
            </a:r>
            <a:r>
              <a:rPr sz="3200" spc="-5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C </a:t>
            </a:r>
            <a:r>
              <a:rPr sz="3200" spc="-88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(parafollicular) </a:t>
            </a:r>
            <a:r>
              <a:rPr sz="3200" spc="-88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cells</a:t>
            </a:r>
          </a:p>
          <a:p>
            <a:pPr marL="12700">
              <a:lnSpc>
                <a:spcPct val="100000"/>
              </a:lnSpc>
              <a:spcBef>
                <a:spcPts val="1670"/>
              </a:spcBef>
            </a:pPr>
            <a:r>
              <a:rPr sz="1000" spc="-10" dirty="0">
                <a:latin typeface="Times New Roman"/>
                <a:cs typeface="Times New Roman"/>
              </a:rPr>
              <a:t>Copyright</a:t>
            </a:r>
            <a:r>
              <a:rPr sz="1000" spc="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©</a:t>
            </a:r>
            <a:r>
              <a:rPr sz="1000" spc="1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Pearson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Education,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Inc.</a:t>
            </a:r>
            <a:r>
              <a:rPr sz="1000" spc="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publishing</a:t>
            </a:r>
            <a:r>
              <a:rPr sz="1000" spc="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as Benjamin</a:t>
            </a:r>
            <a:r>
              <a:rPr sz="1000" spc="20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Cumming</a:t>
            </a:r>
            <a:endParaRPr sz="10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75428" y="6278067"/>
            <a:ext cx="710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6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9.9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6073" y="468247"/>
            <a:ext cx="4335574" cy="52191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437388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Parathyroid</a:t>
            </a:r>
            <a:r>
              <a:rPr spc="-20" dirty="0"/>
              <a:t> </a:t>
            </a:r>
            <a:r>
              <a:rPr spc="-5" dirty="0"/>
              <a:t>Glands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59740" y="1570990"/>
            <a:ext cx="7422515" cy="4510405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355600" marR="331470" indent="-342900">
              <a:lnSpc>
                <a:spcPts val="3679"/>
              </a:lnSpc>
              <a:spcBef>
                <a:spcPts val="55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35" dirty="0">
                <a:latin typeface="Arial MT"/>
                <a:cs typeface="Arial MT"/>
              </a:rPr>
              <a:t>Tiny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masses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on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the posterior</a:t>
            </a:r>
            <a:r>
              <a:rPr sz="3400" spc="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the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thyroid</a:t>
            </a:r>
            <a:endParaRPr sz="34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157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Secrete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parathyroid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hormone</a:t>
            </a:r>
            <a:endParaRPr sz="3400">
              <a:latin typeface="Arial MT"/>
              <a:cs typeface="Arial MT"/>
            </a:endParaRPr>
          </a:p>
          <a:p>
            <a:pPr marL="699770" marR="5080" lvl="1" indent="-230504">
              <a:lnSpc>
                <a:spcPts val="3240"/>
              </a:lnSpc>
              <a:spcBef>
                <a:spcPts val="2095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dirty="0">
                <a:latin typeface="Arial MT"/>
                <a:cs typeface="Arial MT"/>
              </a:rPr>
              <a:t>Stimulate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osterclasts </a:t>
            </a:r>
            <a:r>
              <a:rPr sz="3000" dirty="0">
                <a:latin typeface="Arial MT"/>
                <a:cs typeface="Arial MT"/>
              </a:rPr>
              <a:t>to </a:t>
            </a:r>
            <a:r>
              <a:rPr sz="3000" spc="-5" dirty="0">
                <a:latin typeface="Arial MT"/>
                <a:cs typeface="Arial MT"/>
              </a:rPr>
              <a:t>remove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calcium </a:t>
            </a:r>
            <a:r>
              <a:rPr sz="3000" spc="-8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from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bone</a:t>
            </a:r>
            <a:endParaRPr sz="3000">
              <a:latin typeface="Arial MT"/>
              <a:cs typeface="Arial MT"/>
            </a:endParaRPr>
          </a:p>
          <a:p>
            <a:pPr marL="699770" marR="411480" lvl="1" indent="-230504">
              <a:lnSpc>
                <a:spcPts val="3240"/>
              </a:lnSpc>
              <a:spcBef>
                <a:spcPts val="1800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spc="-5" dirty="0">
                <a:latin typeface="Arial MT"/>
                <a:cs typeface="Arial MT"/>
              </a:rPr>
              <a:t>Stimulate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the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kidneys and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intestine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to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absorb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more</a:t>
            </a:r>
            <a:r>
              <a:rPr sz="3000" dirty="0">
                <a:latin typeface="Arial MT"/>
                <a:cs typeface="Arial MT"/>
              </a:rPr>
              <a:t> calcium</a:t>
            </a:r>
            <a:endParaRPr sz="30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1395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dirty="0">
                <a:latin typeface="Arial MT"/>
                <a:cs typeface="Arial MT"/>
              </a:rPr>
              <a:t>Raise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calcium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levels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the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blood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8536" y="468247"/>
            <a:ext cx="6364224" cy="52191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637413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The</a:t>
            </a:r>
            <a:r>
              <a:rPr spc="-15" dirty="0"/>
              <a:t> </a:t>
            </a:r>
            <a:r>
              <a:rPr spc="-5" dirty="0"/>
              <a:t>Chemistry</a:t>
            </a:r>
            <a:r>
              <a:rPr spc="5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spc="-5" dirty="0"/>
              <a:t>Hormones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59740" y="1328345"/>
            <a:ext cx="7013575" cy="4624070"/>
          </a:xfrm>
          <a:prstGeom prst="rect">
            <a:avLst/>
          </a:prstGeom>
        </p:spPr>
        <p:txBody>
          <a:bodyPr vert="horz" wrap="square" lIns="0" tIns="2546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200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Amino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acid-based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hormones</a:t>
            </a:r>
            <a:endParaRPr sz="34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1685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spc="-5" dirty="0">
                <a:latin typeface="Arial MT"/>
                <a:cs typeface="Arial MT"/>
              </a:rPr>
              <a:t>Proteins</a:t>
            </a:r>
            <a:endParaRPr sz="30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1440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spc="-5" dirty="0">
                <a:latin typeface="Arial MT"/>
                <a:cs typeface="Arial MT"/>
              </a:rPr>
              <a:t>Peptides</a:t>
            </a:r>
            <a:endParaRPr sz="30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1445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dirty="0">
                <a:latin typeface="Arial MT"/>
                <a:cs typeface="Arial MT"/>
              </a:rPr>
              <a:t>Amines</a:t>
            </a:r>
            <a:endParaRPr sz="30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138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Steroids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– made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from</a:t>
            </a:r>
            <a:r>
              <a:rPr sz="3400" spc="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cholesterol</a:t>
            </a:r>
            <a:endParaRPr sz="3400">
              <a:latin typeface="Arial MT"/>
              <a:cs typeface="Arial MT"/>
            </a:endParaRPr>
          </a:p>
          <a:p>
            <a:pPr marL="355600" marR="5080" indent="-342900">
              <a:lnSpc>
                <a:spcPts val="3670"/>
              </a:lnSpc>
              <a:spcBef>
                <a:spcPts val="210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Prostaglandins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– made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from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highly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active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lipids</a:t>
            </a:r>
            <a:endParaRPr sz="3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391" y="468247"/>
            <a:ext cx="3525012" cy="42577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3526154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Adrenal</a:t>
            </a:r>
            <a:r>
              <a:rPr spc="-45" dirty="0"/>
              <a:t> </a:t>
            </a:r>
            <a:r>
              <a:rPr spc="-5" dirty="0"/>
              <a:t>Glands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59740" y="1785950"/>
            <a:ext cx="7330440" cy="3202940"/>
          </a:xfrm>
          <a:prstGeom prst="rect">
            <a:avLst/>
          </a:prstGeom>
        </p:spPr>
        <p:txBody>
          <a:bodyPr vert="horz" wrap="square" lIns="0" tIns="2546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200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70" dirty="0">
                <a:latin typeface="Arial MT"/>
                <a:cs typeface="Arial MT"/>
              </a:rPr>
              <a:t>Two</a:t>
            </a:r>
            <a:r>
              <a:rPr sz="3400" spc="-4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glands</a:t>
            </a:r>
            <a:endParaRPr sz="3400">
              <a:latin typeface="Arial MT"/>
              <a:cs typeface="Arial MT"/>
            </a:endParaRPr>
          </a:p>
          <a:p>
            <a:pPr marL="699770" marR="5080" lvl="1" indent="-230504">
              <a:lnSpc>
                <a:spcPts val="3240"/>
              </a:lnSpc>
              <a:spcBef>
                <a:spcPts val="2090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spc="-5" dirty="0">
                <a:latin typeface="Arial MT"/>
                <a:cs typeface="Arial MT"/>
              </a:rPr>
              <a:t>Cortex </a:t>
            </a:r>
            <a:r>
              <a:rPr sz="3000" dirty="0">
                <a:latin typeface="Arial MT"/>
                <a:cs typeface="Arial MT"/>
              </a:rPr>
              <a:t>– </a:t>
            </a:r>
            <a:r>
              <a:rPr sz="3000" spc="-5" dirty="0">
                <a:latin typeface="Arial MT"/>
                <a:cs typeface="Arial MT"/>
              </a:rPr>
              <a:t>outer glandular region in three </a:t>
            </a:r>
            <a:r>
              <a:rPr sz="3000" spc="-8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layers</a:t>
            </a:r>
            <a:endParaRPr sz="30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1395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spc="-5" dirty="0">
                <a:latin typeface="Arial MT"/>
                <a:cs typeface="Arial MT"/>
              </a:rPr>
              <a:t>Medulla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– </a:t>
            </a:r>
            <a:r>
              <a:rPr sz="3000" spc="-5" dirty="0">
                <a:latin typeface="Arial MT"/>
                <a:cs typeface="Arial MT"/>
              </a:rPr>
              <a:t>inner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neural tissue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region</a:t>
            </a:r>
            <a:endParaRPr sz="30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139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Sits </a:t>
            </a:r>
            <a:r>
              <a:rPr sz="3400" spc="-15" dirty="0">
                <a:latin typeface="Arial MT"/>
                <a:cs typeface="Arial MT"/>
              </a:rPr>
              <a:t>on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top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the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kidneys</a:t>
            </a:r>
            <a:endParaRPr sz="3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5968" y="468247"/>
            <a:ext cx="7283195" cy="42577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73113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Hormones</a:t>
            </a:r>
            <a:r>
              <a:rPr spc="25" dirty="0"/>
              <a:t> </a:t>
            </a:r>
            <a:r>
              <a:rPr spc="-5" dirty="0"/>
              <a:t>of the Adrenal</a:t>
            </a:r>
            <a:r>
              <a:rPr spc="15" dirty="0"/>
              <a:t> </a:t>
            </a:r>
            <a:r>
              <a:rPr spc="-5" dirty="0"/>
              <a:t>Cortex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59740" y="1146426"/>
            <a:ext cx="7871459" cy="4834255"/>
          </a:xfrm>
          <a:prstGeom prst="rect">
            <a:avLst/>
          </a:prstGeom>
        </p:spPr>
        <p:txBody>
          <a:bodyPr vert="horz" wrap="square" lIns="0" tIns="2025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59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Mineralocorticoids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(mainly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aldosterone)</a:t>
            </a:r>
            <a:endParaRPr sz="34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1325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dirty="0">
                <a:latin typeface="Arial MT"/>
                <a:cs typeface="Arial MT"/>
              </a:rPr>
              <a:t>Produced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in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outer adrenal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cortex</a:t>
            </a:r>
            <a:endParaRPr sz="3000">
              <a:latin typeface="Arial MT"/>
              <a:cs typeface="Arial MT"/>
            </a:endParaRPr>
          </a:p>
          <a:p>
            <a:pPr marL="699770" marR="271145" lvl="1" indent="-230504">
              <a:lnSpc>
                <a:spcPct val="80000"/>
              </a:lnSpc>
              <a:spcBef>
                <a:spcPts val="1800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dirty="0">
                <a:latin typeface="Arial MT"/>
                <a:cs typeface="Arial MT"/>
              </a:rPr>
              <a:t>Regulate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mineral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content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in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blood,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30" dirty="0">
                <a:latin typeface="Arial MT"/>
                <a:cs typeface="Arial MT"/>
              </a:rPr>
              <a:t>water,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and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electrolyte balance</a:t>
            </a:r>
            <a:endParaRPr sz="30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1080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spc="-60" dirty="0">
                <a:latin typeface="Arial MT"/>
                <a:cs typeface="Arial MT"/>
              </a:rPr>
              <a:t>Target</a:t>
            </a:r>
            <a:r>
              <a:rPr sz="3000" spc="-5" dirty="0">
                <a:latin typeface="Arial MT"/>
                <a:cs typeface="Arial MT"/>
              </a:rPr>
              <a:t> organ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is </a:t>
            </a:r>
            <a:r>
              <a:rPr sz="3000" dirty="0">
                <a:latin typeface="Arial MT"/>
                <a:cs typeface="Arial MT"/>
              </a:rPr>
              <a:t>the </a:t>
            </a:r>
            <a:r>
              <a:rPr sz="3000" spc="-5" dirty="0">
                <a:latin typeface="Arial MT"/>
                <a:cs typeface="Arial MT"/>
              </a:rPr>
              <a:t>kidney</a:t>
            </a:r>
            <a:endParaRPr sz="3000">
              <a:latin typeface="Arial MT"/>
              <a:cs typeface="Arial MT"/>
            </a:endParaRPr>
          </a:p>
          <a:p>
            <a:pPr marL="699770" marR="1304290" lvl="1" indent="-230504">
              <a:lnSpc>
                <a:spcPts val="2880"/>
              </a:lnSpc>
              <a:spcBef>
                <a:spcPts val="1780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spc="-5" dirty="0">
                <a:latin typeface="Arial MT"/>
                <a:cs typeface="Arial MT"/>
              </a:rPr>
              <a:t>Production stimulated by renin and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aldosterone</a:t>
            </a:r>
            <a:endParaRPr sz="3000">
              <a:latin typeface="Arial MT"/>
              <a:cs typeface="Arial MT"/>
            </a:endParaRPr>
          </a:p>
          <a:p>
            <a:pPr marL="699770" marR="608965" lvl="1" indent="-230504">
              <a:lnSpc>
                <a:spcPct val="80000"/>
              </a:lnSpc>
              <a:spcBef>
                <a:spcPts val="1825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spc="-5" dirty="0">
                <a:latin typeface="Arial MT"/>
                <a:cs typeface="Arial MT"/>
              </a:rPr>
              <a:t>Production inhibited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by</a:t>
            </a:r>
            <a:r>
              <a:rPr sz="3000" spc="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atrial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natriuretic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peptide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5968" y="468247"/>
            <a:ext cx="7283195" cy="42577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73113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Hormones</a:t>
            </a:r>
            <a:r>
              <a:rPr spc="25" dirty="0"/>
              <a:t> </a:t>
            </a:r>
            <a:r>
              <a:rPr spc="-5" dirty="0"/>
              <a:t>of the Adrenal</a:t>
            </a:r>
            <a:r>
              <a:rPr spc="15" dirty="0"/>
              <a:t> </a:t>
            </a:r>
            <a:r>
              <a:rPr spc="-5" dirty="0"/>
              <a:t>Cortex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-12700" y="0"/>
            <a:ext cx="9080500" cy="6337300"/>
            <a:chOff x="-12700" y="0"/>
            <a:chExt cx="9080500" cy="6337300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31900" y="1292225"/>
              <a:ext cx="6921500" cy="5032375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298194" y="6079642"/>
            <a:ext cx="795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9.10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5968" y="468247"/>
            <a:ext cx="7283195" cy="42577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73113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Hormones</a:t>
            </a:r>
            <a:r>
              <a:rPr spc="25" dirty="0"/>
              <a:t> </a:t>
            </a:r>
            <a:r>
              <a:rPr spc="-5" dirty="0"/>
              <a:t>of the Adrenal</a:t>
            </a:r>
            <a:r>
              <a:rPr spc="15" dirty="0"/>
              <a:t> </a:t>
            </a:r>
            <a:r>
              <a:rPr spc="-5" dirty="0"/>
              <a:t>Cortex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59740" y="1629917"/>
            <a:ext cx="7993380" cy="442468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355600" marR="5080" indent="-342900">
              <a:lnSpc>
                <a:spcPts val="3670"/>
              </a:lnSpc>
              <a:spcBef>
                <a:spcPts val="56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Glucocorticoids</a:t>
            </a:r>
            <a:r>
              <a:rPr sz="3400" spc="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(including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cortisone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and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cortisol)</a:t>
            </a:r>
            <a:endParaRPr sz="3400">
              <a:latin typeface="Arial MT"/>
              <a:cs typeface="Arial MT"/>
            </a:endParaRPr>
          </a:p>
          <a:p>
            <a:pPr marL="699770" marR="29845" lvl="1" indent="-230504">
              <a:lnSpc>
                <a:spcPts val="3240"/>
              </a:lnSpc>
              <a:spcBef>
                <a:spcPts val="2039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spc="-5" dirty="0">
                <a:latin typeface="Arial MT"/>
                <a:cs typeface="Arial MT"/>
              </a:rPr>
              <a:t>Produced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the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middle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layer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of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the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adrenal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cortex</a:t>
            </a:r>
            <a:endParaRPr sz="30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1395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spc="-5" dirty="0">
                <a:latin typeface="Arial MT"/>
                <a:cs typeface="Arial MT"/>
              </a:rPr>
              <a:t>Promote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normal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metabolism</a:t>
            </a:r>
            <a:endParaRPr sz="30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1440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dirty="0">
                <a:latin typeface="Arial MT"/>
                <a:cs typeface="Arial MT"/>
              </a:rPr>
              <a:t>Help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resist</a:t>
            </a:r>
            <a:r>
              <a:rPr sz="3000" spc="-5" dirty="0">
                <a:latin typeface="Arial MT"/>
                <a:cs typeface="Arial MT"/>
              </a:rPr>
              <a:t> long-term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stressors</a:t>
            </a:r>
            <a:endParaRPr sz="3000">
              <a:latin typeface="Arial MT"/>
              <a:cs typeface="Arial MT"/>
            </a:endParaRPr>
          </a:p>
          <a:p>
            <a:pPr marL="699770" marR="393065" lvl="1" indent="-230504">
              <a:lnSpc>
                <a:spcPts val="3240"/>
              </a:lnSpc>
              <a:spcBef>
                <a:spcPts val="1850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dirty="0">
                <a:latin typeface="Arial MT"/>
                <a:cs typeface="Arial MT"/>
              </a:rPr>
              <a:t>Released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response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to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increased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blood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levels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of</a:t>
            </a:r>
            <a:r>
              <a:rPr sz="3000" spc="-16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ACTH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5968" y="468247"/>
            <a:ext cx="7283195" cy="42577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73113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Hormones</a:t>
            </a:r>
            <a:r>
              <a:rPr spc="25" dirty="0"/>
              <a:t> </a:t>
            </a:r>
            <a:r>
              <a:rPr spc="-5" dirty="0"/>
              <a:t>of the Adrenal</a:t>
            </a:r>
            <a:r>
              <a:rPr spc="15" dirty="0"/>
              <a:t> </a:t>
            </a:r>
            <a:r>
              <a:rPr spc="-5" dirty="0"/>
              <a:t>Cortex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59740" y="1846275"/>
            <a:ext cx="7694295" cy="2920365"/>
          </a:xfrm>
          <a:prstGeom prst="rect">
            <a:avLst/>
          </a:prstGeom>
        </p:spPr>
        <p:txBody>
          <a:bodyPr vert="horz" wrap="square" lIns="0" tIns="2546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200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Sex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hormones</a:t>
            </a:r>
            <a:endParaRPr sz="3400">
              <a:latin typeface="Arial MT"/>
              <a:cs typeface="Arial MT"/>
            </a:endParaRPr>
          </a:p>
          <a:p>
            <a:pPr marL="699770" marR="5080" lvl="1" indent="-230504">
              <a:lnSpc>
                <a:spcPts val="3240"/>
              </a:lnSpc>
              <a:spcBef>
                <a:spcPts val="2090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spc="-5" dirty="0">
                <a:latin typeface="Arial MT"/>
                <a:cs typeface="Arial MT"/>
              </a:rPr>
              <a:t>Produced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the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inner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layer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of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the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adrenal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cortex</a:t>
            </a:r>
            <a:endParaRPr sz="3000">
              <a:latin typeface="Arial MT"/>
              <a:cs typeface="Arial MT"/>
            </a:endParaRPr>
          </a:p>
          <a:p>
            <a:pPr marL="699770" marR="598170" lvl="1" indent="-230504">
              <a:lnSpc>
                <a:spcPts val="3240"/>
              </a:lnSpc>
              <a:spcBef>
                <a:spcPts val="1805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spc="-5" dirty="0">
                <a:latin typeface="Arial MT"/>
                <a:cs typeface="Arial MT"/>
              </a:rPr>
              <a:t>Androgens (male) and some estrogen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(female)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6032" y="468247"/>
            <a:ext cx="7549769" cy="42119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75926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Hormones</a:t>
            </a:r>
            <a:r>
              <a:rPr spc="20" dirty="0"/>
              <a:t> </a:t>
            </a:r>
            <a:r>
              <a:rPr spc="-5" dirty="0"/>
              <a:t>of</a:t>
            </a:r>
            <a:r>
              <a:rPr spc="-10" dirty="0"/>
              <a:t> </a:t>
            </a:r>
            <a:r>
              <a:rPr spc="-5" dirty="0"/>
              <a:t>the Adrenal</a:t>
            </a:r>
            <a:r>
              <a:rPr spc="10" dirty="0"/>
              <a:t> </a:t>
            </a:r>
            <a:r>
              <a:rPr spc="-5" dirty="0"/>
              <a:t>Medulla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59740" y="1850517"/>
            <a:ext cx="7470140" cy="348234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355600" marR="1089025" indent="-342900">
              <a:lnSpc>
                <a:spcPts val="3670"/>
              </a:lnSpc>
              <a:spcBef>
                <a:spcPts val="56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Produces two similar hormones </a:t>
            </a:r>
            <a:r>
              <a:rPr sz="3400" spc="-9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(catecholamines)</a:t>
            </a:r>
            <a:endParaRPr sz="34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1635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dirty="0">
                <a:latin typeface="Arial MT"/>
                <a:cs typeface="Arial MT"/>
              </a:rPr>
              <a:t>Epinephrine</a:t>
            </a:r>
            <a:endParaRPr sz="30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1440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spc="-5" dirty="0">
                <a:latin typeface="Arial MT"/>
                <a:cs typeface="Arial MT"/>
              </a:rPr>
              <a:t>Norepinephrine</a:t>
            </a:r>
            <a:endParaRPr sz="3000">
              <a:latin typeface="Arial MT"/>
              <a:cs typeface="Arial MT"/>
            </a:endParaRPr>
          </a:p>
          <a:p>
            <a:pPr marL="355600" marR="5080" indent="-342900">
              <a:lnSpc>
                <a:spcPts val="3670"/>
              </a:lnSpc>
              <a:spcBef>
                <a:spcPts val="185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These hormones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prepare</a:t>
            </a:r>
            <a:r>
              <a:rPr sz="3400" spc="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the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body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to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deal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with short-term</a:t>
            </a:r>
            <a:r>
              <a:rPr sz="3400" spc="4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stress</a:t>
            </a:r>
            <a:endParaRPr sz="340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xfrm>
            <a:off x="8113014" y="6429648"/>
            <a:ext cx="824229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endParaRPr spc="-5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88976" y="457579"/>
            <a:ext cx="8369934" cy="1308735"/>
            <a:chOff x="188976" y="457579"/>
            <a:chExt cx="8369934" cy="13087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4389" y="457579"/>
              <a:ext cx="8054469" cy="47162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8976" y="754380"/>
              <a:ext cx="6902196" cy="1011936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5183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Roles</a:t>
            </a:r>
            <a:r>
              <a:rPr sz="3600" spc="-15" dirty="0"/>
              <a:t> </a:t>
            </a:r>
            <a:r>
              <a:rPr sz="3600" dirty="0"/>
              <a:t>of</a:t>
            </a:r>
            <a:r>
              <a:rPr sz="3600" spc="-30" dirty="0"/>
              <a:t> </a:t>
            </a:r>
            <a:r>
              <a:rPr sz="3600" spc="-5" dirty="0"/>
              <a:t>the</a:t>
            </a:r>
            <a:r>
              <a:rPr sz="3600" spc="-15" dirty="0"/>
              <a:t> </a:t>
            </a:r>
            <a:r>
              <a:rPr sz="3600" dirty="0"/>
              <a:t>Hypothalamus</a:t>
            </a:r>
            <a:r>
              <a:rPr sz="3600" spc="-45" dirty="0"/>
              <a:t> </a:t>
            </a:r>
            <a:r>
              <a:rPr sz="3600" dirty="0"/>
              <a:t>and</a:t>
            </a:r>
            <a:r>
              <a:rPr sz="3600" spc="-15" dirty="0"/>
              <a:t> </a:t>
            </a:r>
            <a:r>
              <a:rPr sz="3600" dirty="0"/>
              <a:t>Adrenal </a:t>
            </a:r>
            <a:r>
              <a:rPr sz="3600" spc="-985" dirty="0"/>
              <a:t> </a:t>
            </a:r>
            <a:r>
              <a:rPr sz="3600" spc="-5" dirty="0"/>
              <a:t>Glands in</a:t>
            </a:r>
            <a:r>
              <a:rPr sz="3600" dirty="0"/>
              <a:t> </a:t>
            </a:r>
            <a:r>
              <a:rPr sz="3600" spc="-10" dirty="0"/>
              <a:t>the</a:t>
            </a:r>
            <a:r>
              <a:rPr sz="3600" dirty="0"/>
              <a:t> Stress </a:t>
            </a:r>
            <a:r>
              <a:rPr sz="3600" spc="-5" dirty="0"/>
              <a:t>Response</a:t>
            </a:r>
            <a:endParaRPr sz="3600"/>
          </a:p>
        </p:txBody>
      </p:sp>
      <p:grpSp>
        <p:nvGrpSpPr>
          <p:cNvPr id="6" name="object 6"/>
          <p:cNvGrpSpPr/>
          <p:nvPr/>
        </p:nvGrpSpPr>
        <p:grpSpPr>
          <a:xfrm>
            <a:off x="-12700" y="0"/>
            <a:ext cx="9080500" cy="6356350"/>
            <a:chOff x="-12700" y="0"/>
            <a:chExt cx="9080500" cy="6356350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000" y="1643126"/>
              <a:ext cx="6578600" cy="4700524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7928609" y="6125667"/>
            <a:ext cx="795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9.12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5968" y="477403"/>
            <a:ext cx="3717035" cy="41203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375221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Pancreatic</a:t>
            </a:r>
            <a:r>
              <a:rPr spc="-25" dirty="0"/>
              <a:t> </a:t>
            </a:r>
            <a:r>
              <a:rPr spc="-5" dirty="0"/>
              <a:t>Islets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83540" y="1180363"/>
            <a:ext cx="7557770" cy="5487670"/>
          </a:xfrm>
          <a:prstGeom prst="rect">
            <a:avLst/>
          </a:prstGeom>
        </p:spPr>
        <p:txBody>
          <a:bodyPr vert="horz" wrap="square" lIns="0" tIns="220345" rIns="0" bIns="0" rtlCol="0">
            <a:spAutoFit/>
          </a:bodyPr>
          <a:lstStyle/>
          <a:p>
            <a:pPr marL="431800" indent="-342900">
              <a:lnSpc>
                <a:spcPct val="100000"/>
              </a:lnSpc>
              <a:spcBef>
                <a:spcPts val="1735"/>
              </a:spcBef>
              <a:buClr>
                <a:srgbClr val="FF6600"/>
              </a:buClr>
              <a:buFont typeface="Symbol"/>
              <a:buChar char=""/>
              <a:tabLst>
                <a:tab pos="431800" algn="l"/>
              </a:tabLst>
            </a:pPr>
            <a:r>
              <a:rPr sz="3400" spc="-5" dirty="0">
                <a:latin typeface="Arial MT"/>
                <a:cs typeface="Arial MT"/>
              </a:rPr>
              <a:t>The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pancreas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is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mixed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gland</a:t>
            </a:r>
            <a:endParaRPr sz="3400" dirty="0">
              <a:latin typeface="Arial MT"/>
              <a:cs typeface="Arial MT"/>
            </a:endParaRPr>
          </a:p>
          <a:p>
            <a:pPr marL="431800" marR="498475" indent="-342900">
              <a:lnSpc>
                <a:spcPts val="3670"/>
              </a:lnSpc>
              <a:spcBef>
                <a:spcPts val="2095"/>
              </a:spcBef>
              <a:buClr>
                <a:srgbClr val="FF6600"/>
              </a:buClr>
              <a:buFont typeface="Symbol"/>
              <a:buChar char=""/>
              <a:tabLst>
                <a:tab pos="431800" algn="l"/>
              </a:tabLst>
            </a:pPr>
            <a:r>
              <a:rPr sz="3400" spc="-5" dirty="0">
                <a:latin typeface="Arial MT"/>
                <a:cs typeface="Arial MT"/>
              </a:rPr>
              <a:t>The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islets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of </a:t>
            </a:r>
            <a:r>
              <a:rPr sz="3400" spc="-5" dirty="0">
                <a:latin typeface="Arial MT"/>
                <a:cs typeface="Arial MT"/>
              </a:rPr>
              <a:t>the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pancreas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produce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hormones</a:t>
            </a:r>
            <a:endParaRPr sz="3400" dirty="0">
              <a:latin typeface="Arial MT"/>
              <a:cs typeface="Arial MT"/>
            </a:endParaRPr>
          </a:p>
          <a:p>
            <a:pPr marL="775970" marR="5080" lvl="1" indent="-230504">
              <a:lnSpc>
                <a:spcPts val="3240"/>
              </a:lnSpc>
              <a:spcBef>
                <a:spcPts val="2045"/>
              </a:spcBef>
              <a:buClr>
                <a:srgbClr val="FF6600"/>
              </a:buClr>
              <a:buFont typeface="Symbol"/>
              <a:buChar char=""/>
              <a:tabLst>
                <a:tab pos="776605" algn="l"/>
              </a:tabLst>
            </a:pPr>
            <a:r>
              <a:rPr sz="3000" dirty="0">
                <a:latin typeface="Arial MT"/>
                <a:cs typeface="Arial MT"/>
              </a:rPr>
              <a:t>Insulin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–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allows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glucose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to</a:t>
            </a:r>
            <a:r>
              <a:rPr sz="3000" spc="-5" dirty="0">
                <a:latin typeface="Arial MT"/>
                <a:cs typeface="Arial MT"/>
              </a:rPr>
              <a:t> cross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plasma </a:t>
            </a:r>
            <a:r>
              <a:rPr sz="3000" spc="-8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membranes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into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from</a:t>
            </a:r>
            <a:r>
              <a:rPr sz="3000" spc="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beta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cells</a:t>
            </a:r>
          </a:p>
          <a:p>
            <a:pPr marL="775970" marR="217170" lvl="1" indent="-230504">
              <a:lnSpc>
                <a:spcPts val="3240"/>
              </a:lnSpc>
              <a:spcBef>
                <a:spcPts val="1800"/>
              </a:spcBef>
              <a:buClr>
                <a:srgbClr val="FF6600"/>
              </a:buClr>
              <a:buFont typeface="Symbol"/>
              <a:buChar char=""/>
              <a:tabLst>
                <a:tab pos="776605" algn="l"/>
              </a:tabLst>
            </a:pPr>
            <a:r>
              <a:rPr sz="3000" spc="-5" dirty="0">
                <a:latin typeface="Arial MT"/>
                <a:cs typeface="Arial MT"/>
              </a:rPr>
              <a:t>Glucagon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–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allows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glucose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to </a:t>
            </a:r>
            <a:r>
              <a:rPr sz="3000" spc="-5" dirty="0">
                <a:latin typeface="Arial MT"/>
                <a:cs typeface="Arial MT"/>
              </a:rPr>
              <a:t>enter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the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blood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from</a:t>
            </a:r>
            <a:r>
              <a:rPr sz="3000" spc="1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alpha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cells</a:t>
            </a:r>
          </a:p>
          <a:p>
            <a:pPr marL="775970" marR="469265" lvl="1" indent="-230504">
              <a:lnSpc>
                <a:spcPts val="3240"/>
              </a:lnSpc>
              <a:spcBef>
                <a:spcPts val="1800"/>
              </a:spcBef>
              <a:buClr>
                <a:srgbClr val="FF6600"/>
              </a:buClr>
              <a:buFont typeface="Symbol"/>
              <a:buChar char=""/>
              <a:tabLst>
                <a:tab pos="776605" algn="l"/>
              </a:tabLst>
            </a:pPr>
            <a:r>
              <a:rPr sz="3000" spc="-5" dirty="0">
                <a:latin typeface="Arial MT"/>
                <a:cs typeface="Arial MT"/>
              </a:rPr>
              <a:t>These hormones are antagonists </a:t>
            </a:r>
            <a:r>
              <a:rPr sz="3000" dirty="0">
                <a:latin typeface="Arial MT"/>
                <a:cs typeface="Arial MT"/>
              </a:rPr>
              <a:t>that </a:t>
            </a:r>
            <a:r>
              <a:rPr sz="3000" spc="-8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maintain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blood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sugar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homeostasis</a:t>
            </a:r>
            <a:endParaRPr sz="30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575"/>
              </a:spcBef>
            </a:pPr>
            <a:r>
              <a:rPr sz="1000" spc="-10" dirty="0">
                <a:latin typeface="Times New Roman"/>
                <a:cs typeface="Times New Roman"/>
              </a:rPr>
              <a:t>Copyright</a:t>
            </a:r>
            <a:r>
              <a:rPr sz="1000" spc="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©</a:t>
            </a:r>
            <a:r>
              <a:rPr sz="1000" spc="1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Pearson</a:t>
            </a:r>
            <a:r>
              <a:rPr sz="1000" spc="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Education,</a:t>
            </a:r>
            <a:r>
              <a:rPr sz="1000" spc="1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Inc.</a:t>
            </a:r>
            <a:r>
              <a:rPr sz="1000" spc="1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publishing</a:t>
            </a:r>
            <a:r>
              <a:rPr sz="1000" spc="2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as</a:t>
            </a:r>
            <a:r>
              <a:rPr sz="100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Benjamin</a:t>
            </a:r>
            <a:r>
              <a:rPr sz="1000" spc="15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Cummings</a:t>
            </a:r>
            <a:endParaRPr sz="1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5968" y="477403"/>
            <a:ext cx="3717035" cy="41203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375221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Pancreatic</a:t>
            </a:r>
            <a:r>
              <a:rPr spc="-25" dirty="0"/>
              <a:t> </a:t>
            </a:r>
            <a:r>
              <a:rPr spc="-5" dirty="0"/>
              <a:t>Islets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8727" y="2139519"/>
            <a:ext cx="8036293" cy="370565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688340" y="5820867"/>
            <a:ext cx="795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9.13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8291" y="443863"/>
            <a:ext cx="7048605" cy="42133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5577"/>
            <a:ext cx="706374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/>
              <a:t>Pancreatic</a:t>
            </a:r>
            <a:r>
              <a:rPr sz="3200" spc="-20" dirty="0"/>
              <a:t> </a:t>
            </a:r>
            <a:r>
              <a:rPr sz="3200" spc="-5" dirty="0"/>
              <a:t>Hormones</a:t>
            </a:r>
            <a:r>
              <a:rPr sz="3200" spc="-25" dirty="0"/>
              <a:t> </a:t>
            </a:r>
            <a:r>
              <a:rPr sz="3200" spc="-5" dirty="0"/>
              <a:t>and Blood</a:t>
            </a:r>
            <a:r>
              <a:rPr sz="3200" spc="-10" dirty="0"/>
              <a:t> </a:t>
            </a:r>
            <a:r>
              <a:rPr sz="3200" spc="-5" dirty="0"/>
              <a:t>Sugar</a:t>
            </a:r>
            <a:endParaRPr sz="3200"/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6489700"/>
            <a:chOff x="-12700" y="0"/>
            <a:chExt cx="9080500" cy="64897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6400" y="857250"/>
              <a:ext cx="6019800" cy="561975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764540" y="6155842"/>
            <a:ext cx="795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9.14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5900" y="468247"/>
            <a:ext cx="7176649" cy="42119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72275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Mechanisms</a:t>
            </a:r>
            <a:r>
              <a:rPr spc="30" dirty="0"/>
              <a:t> </a:t>
            </a:r>
            <a:r>
              <a:rPr spc="-5" dirty="0"/>
              <a:t>of </a:t>
            </a:r>
            <a:r>
              <a:rPr spc="-10" dirty="0"/>
              <a:t>Hormone</a:t>
            </a:r>
            <a:r>
              <a:rPr spc="35" dirty="0"/>
              <a:t> </a:t>
            </a:r>
            <a:r>
              <a:rPr spc="-5" dirty="0"/>
              <a:t>Action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59740" y="2028266"/>
            <a:ext cx="8039734" cy="3394075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355600" marR="222250" indent="-342900">
              <a:lnSpc>
                <a:spcPts val="3670"/>
              </a:lnSpc>
              <a:spcBef>
                <a:spcPts val="56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Hormones</a:t>
            </a:r>
            <a:r>
              <a:rPr sz="3400" spc="15" dirty="0">
                <a:latin typeface="Arial MT"/>
                <a:cs typeface="Arial MT"/>
              </a:rPr>
              <a:t> </a:t>
            </a:r>
            <a:r>
              <a:rPr sz="3400" spc="-15" dirty="0">
                <a:latin typeface="Arial MT"/>
                <a:cs typeface="Arial MT"/>
              </a:rPr>
              <a:t>affect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only certain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tissues or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organs</a:t>
            </a:r>
            <a:r>
              <a:rPr sz="3400" spc="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(target</a:t>
            </a:r>
            <a:r>
              <a:rPr sz="3400" spc="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cells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or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organs)</a:t>
            </a:r>
            <a:endParaRPr sz="3400">
              <a:latin typeface="Arial MT"/>
              <a:cs typeface="Arial MT"/>
            </a:endParaRPr>
          </a:p>
          <a:p>
            <a:pPr marL="355600" marR="384175" indent="-342900">
              <a:lnSpc>
                <a:spcPts val="3670"/>
              </a:lnSpc>
              <a:spcBef>
                <a:spcPts val="204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70" dirty="0">
                <a:latin typeface="Arial MT"/>
                <a:cs typeface="Arial MT"/>
              </a:rPr>
              <a:t>Target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cells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must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have specific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protein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receptors</a:t>
            </a:r>
            <a:endParaRPr sz="3400">
              <a:latin typeface="Arial MT"/>
              <a:cs typeface="Arial MT"/>
            </a:endParaRPr>
          </a:p>
          <a:p>
            <a:pPr marL="355600" marR="5080" indent="-342900">
              <a:lnSpc>
                <a:spcPts val="3670"/>
              </a:lnSpc>
              <a:spcBef>
                <a:spcPts val="204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Hormone binding influences the working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the</a:t>
            </a:r>
            <a:r>
              <a:rPr sz="3400" dirty="0">
                <a:latin typeface="Arial MT"/>
                <a:cs typeface="Arial MT"/>
              </a:rPr>
              <a:t> cells</a:t>
            </a:r>
            <a:endParaRPr sz="3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5968" y="468247"/>
            <a:ext cx="2875788" cy="42577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293306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Pineal</a:t>
            </a:r>
            <a:r>
              <a:rPr spc="-55" dirty="0"/>
              <a:t> </a:t>
            </a:r>
            <a:r>
              <a:rPr spc="-5" dirty="0"/>
              <a:t>Gland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59740" y="1744069"/>
            <a:ext cx="7877809" cy="3898265"/>
          </a:xfrm>
          <a:prstGeom prst="rect">
            <a:avLst/>
          </a:prstGeom>
        </p:spPr>
        <p:txBody>
          <a:bodyPr vert="horz" wrap="square" lIns="0" tIns="27241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214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Found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on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the</a:t>
            </a:r>
            <a:r>
              <a:rPr sz="3400" dirty="0">
                <a:latin typeface="Arial MT"/>
                <a:cs typeface="Arial MT"/>
              </a:rPr>
              <a:t> third</a:t>
            </a:r>
            <a:r>
              <a:rPr sz="3400" spc="-5" dirty="0">
                <a:latin typeface="Arial MT"/>
                <a:cs typeface="Arial MT"/>
              </a:rPr>
              <a:t> ventricle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the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brain</a:t>
            </a:r>
            <a:endParaRPr sz="34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204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Secretes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melatonin</a:t>
            </a:r>
            <a:endParaRPr sz="3400">
              <a:latin typeface="Arial MT"/>
              <a:cs typeface="Arial MT"/>
            </a:endParaRPr>
          </a:p>
          <a:p>
            <a:pPr marL="699770" marR="7620" lvl="1" indent="-230504">
              <a:lnSpc>
                <a:spcPct val="100000"/>
              </a:lnSpc>
              <a:spcBef>
                <a:spcPts val="2045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spc="-5" dirty="0">
                <a:latin typeface="Arial MT"/>
                <a:cs typeface="Arial MT"/>
              </a:rPr>
              <a:t>Helps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establish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the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body’s</a:t>
            </a:r>
            <a:r>
              <a:rPr sz="3000" spc="-4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wake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and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sleep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cycles</a:t>
            </a:r>
            <a:endParaRPr sz="3000">
              <a:latin typeface="Arial MT"/>
              <a:cs typeface="Arial MT"/>
            </a:endParaRPr>
          </a:p>
          <a:p>
            <a:pPr marL="699770" marR="588010" lvl="1" indent="-230504">
              <a:lnSpc>
                <a:spcPct val="100000"/>
              </a:lnSpc>
              <a:spcBef>
                <a:spcPts val="1800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dirty="0">
                <a:latin typeface="Arial MT"/>
                <a:cs typeface="Arial MT"/>
              </a:rPr>
              <a:t>May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have other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as-yet-unsubstantiated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functions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8536" y="477403"/>
            <a:ext cx="1819656" cy="5127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18300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Thy</a:t>
            </a:r>
            <a:r>
              <a:rPr spc="-20" dirty="0"/>
              <a:t>m</a:t>
            </a:r>
            <a:r>
              <a:rPr spc="-5" dirty="0"/>
              <a:t>us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59740" y="1744142"/>
            <a:ext cx="8072755" cy="3267075"/>
          </a:xfrm>
          <a:prstGeom prst="rect">
            <a:avLst/>
          </a:prstGeom>
        </p:spPr>
        <p:txBody>
          <a:bodyPr vert="horz" wrap="square" lIns="0" tIns="16827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32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Located posterior</a:t>
            </a:r>
            <a:r>
              <a:rPr sz="3400" spc="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to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the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sternum</a:t>
            </a:r>
            <a:endParaRPr sz="34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122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Largest</a:t>
            </a:r>
            <a:r>
              <a:rPr sz="3400" spc="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infants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and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children</a:t>
            </a:r>
            <a:endParaRPr sz="34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122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Produces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thymosin</a:t>
            </a:r>
            <a:endParaRPr sz="34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1325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spc="-5" dirty="0">
                <a:latin typeface="Arial MT"/>
                <a:cs typeface="Arial MT"/>
              </a:rPr>
              <a:t>Matures some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types </a:t>
            </a:r>
            <a:r>
              <a:rPr sz="3000" dirty="0">
                <a:latin typeface="Arial MT"/>
                <a:cs typeface="Arial MT"/>
              </a:rPr>
              <a:t>of white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blood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cells</a:t>
            </a:r>
            <a:endParaRPr sz="30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1080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spc="-5" dirty="0">
                <a:latin typeface="Arial MT"/>
                <a:cs typeface="Arial MT"/>
              </a:rPr>
              <a:t>Important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developing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the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immune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system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5884" y="468247"/>
            <a:ext cx="5635915" cy="42577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56718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Hormones</a:t>
            </a:r>
            <a:r>
              <a:rPr spc="15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spc="-5" dirty="0"/>
              <a:t>the</a:t>
            </a:r>
            <a:r>
              <a:rPr spc="-10" dirty="0"/>
              <a:t> </a:t>
            </a:r>
            <a:r>
              <a:rPr spc="-5" dirty="0"/>
              <a:t>Ovaries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59740" y="1014576"/>
            <a:ext cx="8240395" cy="4937760"/>
          </a:xfrm>
          <a:prstGeom prst="rect">
            <a:avLst/>
          </a:prstGeom>
        </p:spPr>
        <p:txBody>
          <a:bodyPr vert="horz" wrap="square" lIns="0" tIns="21209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67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Estrogens</a:t>
            </a:r>
            <a:endParaRPr sz="34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1350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2900" dirty="0">
                <a:latin typeface="Arial MT"/>
                <a:cs typeface="Arial MT"/>
              </a:rPr>
              <a:t>Produced</a:t>
            </a:r>
            <a:r>
              <a:rPr sz="2900" spc="-4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by</a:t>
            </a:r>
            <a:r>
              <a:rPr sz="2900" spc="-1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Graafian</a:t>
            </a:r>
            <a:r>
              <a:rPr sz="2900" spc="-4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follicles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or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the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placenta</a:t>
            </a:r>
            <a:endParaRPr sz="2900">
              <a:latin typeface="Arial MT"/>
              <a:cs typeface="Arial MT"/>
            </a:endParaRPr>
          </a:p>
          <a:p>
            <a:pPr marL="699770" marR="779780" lvl="1" indent="-230504">
              <a:lnSpc>
                <a:spcPct val="80000"/>
              </a:lnSpc>
              <a:spcBef>
                <a:spcPts val="1745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2900" dirty="0">
                <a:latin typeface="Arial MT"/>
                <a:cs typeface="Arial MT"/>
              </a:rPr>
              <a:t>Stimulates</a:t>
            </a:r>
            <a:r>
              <a:rPr sz="2900" spc="-4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the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development</a:t>
            </a:r>
            <a:r>
              <a:rPr sz="2900" spc="-6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of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secondary </a:t>
            </a:r>
            <a:r>
              <a:rPr sz="2900" spc="-79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female</a:t>
            </a:r>
            <a:r>
              <a:rPr sz="2900" spc="-4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characteristics</a:t>
            </a:r>
            <a:endParaRPr sz="29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1040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2900" dirty="0">
                <a:latin typeface="Arial MT"/>
                <a:cs typeface="Arial MT"/>
              </a:rPr>
              <a:t>Matures</a:t>
            </a:r>
            <a:r>
              <a:rPr sz="2900" spc="-5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female</a:t>
            </a:r>
            <a:r>
              <a:rPr sz="2900" spc="-4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reproductive</a:t>
            </a:r>
            <a:r>
              <a:rPr sz="2900" spc="-5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organs</a:t>
            </a:r>
            <a:endParaRPr sz="2900">
              <a:latin typeface="Arial MT"/>
              <a:cs typeface="Arial MT"/>
            </a:endParaRPr>
          </a:p>
          <a:p>
            <a:pPr marL="699770" marR="5080" lvl="1" indent="-230504">
              <a:lnSpc>
                <a:spcPts val="2780"/>
              </a:lnSpc>
              <a:spcBef>
                <a:spcPts val="1725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2900" dirty="0">
                <a:latin typeface="Arial MT"/>
                <a:cs typeface="Arial MT"/>
              </a:rPr>
              <a:t>Helps</a:t>
            </a:r>
            <a:r>
              <a:rPr sz="2900" spc="-3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prepare</a:t>
            </a:r>
            <a:r>
              <a:rPr sz="2900" spc="-4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the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uterus</a:t>
            </a:r>
            <a:r>
              <a:rPr sz="2900" spc="-3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to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receive</a:t>
            </a:r>
            <a:r>
              <a:rPr sz="2900" spc="-3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a</a:t>
            </a:r>
            <a:r>
              <a:rPr sz="2900" spc="-1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fertilized </a:t>
            </a:r>
            <a:r>
              <a:rPr sz="2900" spc="-795" dirty="0">
                <a:latin typeface="Arial MT"/>
                <a:cs typeface="Arial MT"/>
              </a:rPr>
              <a:t> </a:t>
            </a:r>
            <a:r>
              <a:rPr sz="2900" spc="5" dirty="0">
                <a:latin typeface="Arial MT"/>
                <a:cs typeface="Arial MT"/>
              </a:rPr>
              <a:t>egg</a:t>
            </a:r>
            <a:endParaRPr sz="29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1070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2900" dirty="0">
                <a:latin typeface="Arial MT"/>
                <a:cs typeface="Arial MT"/>
              </a:rPr>
              <a:t>Helps</a:t>
            </a:r>
            <a:r>
              <a:rPr sz="2900" spc="-4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maintain</a:t>
            </a:r>
            <a:r>
              <a:rPr sz="2900" spc="-4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pregnancy</a:t>
            </a:r>
            <a:endParaRPr sz="29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1045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2900" dirty="0">
                <a:latin typeface="Arial MT"/>
                <a:cs typeface="Arial MT"/>
              </a:rPr>
              <a:t>Prepares</a:t>
            </a:r>
            <a:r>
              <a:rPr sz="2900" spc="-5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the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breasts</a:t>
            </a:r>
            <a:r>
              <a:rPr sz="2900" spc="-6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to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produce</a:t>
            </a:r>
            <a:r>
              <a:rPr sz="2900" spc="-4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milk</a:t>
            </a:r>
            <a:endParaRPr sz="2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5884" y="468247"/>
            <a:ext cx="5635915" cy="42577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56718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Hormones</a:t>
            </a:r>
            <a:r>
              <a:rPr spc="15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spc="-5" dirty="0"/>
              <a:t>the</a:t>
            </a:r>
            <a:r>
              <a:rPr spc="-10" dirty="0"/>
              <a:t> </a:t>
            </a:r>
            <a:r>
              <a:rPr spc="-5" dirty="0"/>
              <a:t>Ovaries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59740" y="1709750"/>
            <a:ext cx="7606665" cy="3560445"/>
          </a:xfrm>
          <a:prstGeom prst="rect">
            <a:avLst/>
          </a:prstGeom>
        </p:spPr>
        <p:txBody>
          <a:bodyPr vert="horz" wrap="square" lIns="0" tIns="2546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200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Progesterone</a:t>
            </a:r>
            <a:endParaRPr sz="34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1685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spc="-5" dirty="0">
                <a:latin typeface="Arial MT"/>
                <a:cs typeface="Arial MT"/>
              </a:rPr>
              <a:t>Produced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by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the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corpus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luteum</a:t>
            </a:r>
            <a:endParaRPr sz="3000">
              <a:latin typeface="Arial MT"/>
              <a:cs typeface="Arial MT"/>
            </a:endParaRPr>
          </a:p>
          <a:p>
            <a:pPr marL="699770" marR="720090" lvl="1" indent="-230504">
              <a:lnSpc>
                <a:spcPts val="3240"/>
              </a:lnSpc>
              <a:spcBef>
                <a:spcPts val="1845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dirty="0">
                <a:latin typeface="Arial MT"/>
                <a:cs typeface="Arial MT"/>
              </a:rPr>
              <a:t>Acts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with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estrogen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to bring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about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the </a:t>
            </a:r>
            <a:r>
              <a:rPr sz="3000" spc="-8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menstrual cycle</a:t>
            </a:r>
            <a:endParaRPr sz="3000">
              <a:latin typeface="Arial MT"/>
              <a:cs typeface="Arial MT"/>
            </a:endParaRPr>
          </a:p>
          <a:p>
            <a:pPr marL="699770" marR="5080" lvl="1" indent="-230504">
              <a:lnSpc>
                <a:spcPts val="3240"/>
              </a:lnSpc>
              <a:spcBef>
                <a:spcPts val="1805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dirty="0">
                <a:latin typeface="Arial MT"/>
                <a:cs typeface="Arial MT"/>
              </a:rPr>
              <a:t>Helps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</a:t>
            </a:r>
            <a:r>
              <a:rPr sz="3000" dirty="0">
                <a:latin typeface="Arial MT"/>
                <a:cs typeface="Arial MT"/>
              </a:rPr>
              <a:t> the </a:t>
            </a:r>
            <a:r>
              <a:rPr sz="3000" spc="-5" dirty="0">
                <a:latin typeface="Arial MT"/>
                <a:cs typeface="Arial MT"/>
              </a:rPr>
              <a:t>implantation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of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an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embryo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 uterus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6055" y="468247"/>
            <a:ext cx="5410030" cy="42119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54463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Hormones</a:t>
            </a:r>
            <a:r>
              <a:rPr spc="15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spc="-5" dirty="0"/>
              <a:t>the</a:t>
            </a:r>
            <a:r>
              <a:rPr spc="-15" dirty="0"/>
              <a:t> </a:t>
            </a:r>
            <a:r>
              <a:rPr spc="-5" dirty="0"/>
              <a:t>Testes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59740" y="1096721"/>
            <a:ext cx="7775575" cy="526669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355600" marR="118110" indent="-342900">
              <a:lnSpc>
                <a:spcPts val="3260"/>
              </a:lnSpc>
              <a:spcBef>
                <a:spcPts val="89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Interstitial</a:t>
            </a:r>
            <a:r>
              <a:rPr sz="3400" spc="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cells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testes</a:t>
            </a:r>
            <a:r>
              <a:rPr sz="3400" spc="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are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hormone-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producing</a:t>
            </a:r>
            <a:endParaRPr sz="34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125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Produce several</a:t>
            </a:r>
            <a:r>
              <a:rPr sz="3400" spc="-10" dirty="0">
                <a:latin typeface="Arial MT"/>
                <a:cs typeface="Arial MT"/>
              </a:rPr>
              <a:t> androgens</a:t>
            </a:r>
            <a:endParaRPr sz="3400">
              <a:latin typeface="Arial MT"/>
              <a:cs typeface="Arial MT"/>
            </a:endParaRPr>
          </a:p>
          <a:p>
            <a:pPr marL="355600" marR="815340" indent="-342900">
              <a:lnSpc>
                <a:spcPct val="80000"/>
              </a:lnSpc>
              <a:spcBef>
                <a:spcPts val="204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35" dirty="0">
                <a:latin typeface="Arial MT"/>
                <a:cs typeface="Arial MT"/>
              </a:rPr>
              <a:t>Testosterone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the most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important </a:t>
            </a:r>
            <a:r>
              <a:rPr sz="3400" spc="-92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androgen</a:t>
            </a:r>
            <a:endParaRPr sz="3400">
              <a:latin typeface="Arial MT"/>
              <a:cs typeface="Arial MT"/>
            </a:endParaRPr>
          </a:p>
          <a:p>
            <a:pPr marL="699770" marR="5080" lvl="1" indent="-230504">
              <a:lnSpc>
                <a:spcPts val="2880"/>
              </a:lnSpc>
              <a:spcBef>
                <a:spcPts val="2020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spc="-5" dirty="0">
                <a:latin typeface="Arial MT"/>
                <a:cs typeface="Arial MT"/>
              </a:rPr>
              <a:t>Responsible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for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adult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male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secondary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sex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characteristics</a:t>
            </a:r>
            <a:endParaRPr sz="3000">
              <a:latin typeface="Arial MT"/>
              <a:cs typeface="Arial MT"/>
            </a:endParaRPr>
          </a:p>
          <a:p>
            <a:pPr marL="699770" marR="192405" lvl="1" indent="-230504">
              <a:lnSpc>
                <a:spcPts val="2880"/>
              </a:lnSpc>
              <a:spcBef>
                <a:spcPts val="1800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spc="-5" dirty="0">
                <a:latin typeface="Arial MT"/>
                <a:cs typeface="Arial MT"/>
              </a:rPr>
              <a:t>Promotes </a:t>
            </a:r>
            <a:r>
              <a:rPr sz="3000" dirty="0">
                <a:latin typeface="Arial MT"/>
                <a:cs typeface="Arial MT"/>
              </a:rPr>
              <a:t>growth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and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maturation</a:t>
            </a:r>
            <a:r>
              <a:rPr sz="3000" dirty="0">
                <a:latin typeface="Arial MT"/>
                <a:cs typeface="Arial MT"/>
              </a:rPr>
              <a:t> of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male </a:t>
            </a:r>
            <a:r>
              <a:rPr sz="3000" spc="-8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reproductive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system</a:t>
            </a:r>
            <a:endParaRPr sz="30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1105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3000" dirty="0">
                <a:latin typeface="Arial MT"/>
                <a:cs typeface="Arial MT"/>
              </a:rPr>
              <a:t>Required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for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sperm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cell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production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8495" y="188976"/>
            <a:ext cx="8658225" cy="1731645"/>
            <a:chOff x="158495" y="188976"/>
            <a:chExt cx="8658225" cy="17316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2374" y="468247"/>
              <a:ext cx="3498861" cy="42577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56075" y="188976"/>
              <a:ext cx="833627" cy="112166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25240" y="188976"/>
              <a:ext cx="4991100" cy="112166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8495" y="798576"/>
              <a:ext cx="3317748" cy="1121664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787717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Other</a:t>
            </a:r>
            <a:r>
              <a:rPr dirty="0"/>
              <a:t> </a:t>
            </a:r>
            <a:r>
              <a:rPr spc="-5" dirty="0"/>
              <a:t>Hormone-Producing</a:t>
            </a:r>
            <a:r>
              <a:rPr spc="55" dirty="0"/>
              <a:t> </a:t>
            </a:r>
            <a:r>
              <a:rPr spc="-5" dirty="0"/>
              <a:t>Tissues </a:t>
            </a:r>
            <a:r>
              <a:rPr spc="-1095" dirty="0"/>
              <a:t> </a:t>
            </a:r>
            <a:r>
              <a:rPr spc="-5" dirty="0"/>
              <a:t>and</a:t>
            </a:r>
            <a:r>
              <a:rPr spc="-10" dirty="0"/>
              <a:t> </a:t>
            </a:r>
            <a:r>
              <a:rPr spc="-5" dirty="0"/>
              <a:t>Organs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9" name="object 9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59740" y="1973097"/>
            <a:ext cx="6678295" cy="3808729"/>
          </a:xfrm>
          <a:prstGeom prst="rect">
            <a:avLst/>
          </a:prstGeom>
        </p:spPr>
        <p:txBody>
          <a:bodyPr vert="horz" wrap="square" lIns="0" tIns="16827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32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Parts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the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small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intestine</a:t>
            </a:r>
            <a:endParaRPr sz="34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122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Parts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the stomach</a:t>
            </a:r>
            <a:endParaRPr sz="34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123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Kidneys</a:t>
            </a:r>
            <a:endParaRPr sz="34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122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10" dirty="0">
                <a:latin typeface="Arial MT"/>
                <a:cs typeface="Arial MT"/>
              </a:rPr>
              <a:t>Heart</a:t>
            </a:r>
            <a:endParaRPr sz="3400">
              <a:latin typeface="Arial MT"/>
              <a:cs typeface="Arial MT"/>
            </a:endParaRPr>
          </a:p>
          <a:p>
            <a:pPr marL="355600" marR="5080" indent="-342900">
              <a:lnSpc>
                <a:spcPts val="3270"/>
              </a:lnSpc>
              <a:spcBef>
                <a:spcPts val="201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Many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other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areas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have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scattered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endocrine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cells</a:t>
            </a:r>
            <a:endParaRPr sz="3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5906" y="468247"/>
            <a:ext cx="7889869" cy="42119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79311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Endocrine</a:t>
            </a:r>
            <a:r>
              <a:rPr spc="15" dirty="0"/>
              <a:t> </a:t>
            </a:r>
            <a:r>
              <a:rPr spc="-5" dirty="0"/>
              <a:t>Function</a:t>
            </a:r>
            <a:r>
              <a:rPr spc="10" dirty="0"/>
              <a:t> </a:t>
            </a:r>
            <a:r>
              <a:rPr spc="-5" dirty="0"/>
              <a:t>of</a:t>
            </a:r>
            <a:r>
              <a:rPr dirty="0"/>
              <a:t> </a:t>
            </a:r>
            <a:r>
              <a:rPr spc="-5" dirty="0"/>
              <a:t>the Placenta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59740" y="1950466"/>
            <a:ext cx="7753350" cy="3394075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355600" marR="215900" indent="-342900">
              <a:lnSpc>
                <a:spcPts val="3679"/>
              </a:lnSpc>
              <a:spcBef>
                <a:spcPts val="55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Produces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hormones</a:t>
            </a:r>
            <a:r>
              <a:rPr sz="3400" spc="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that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maintain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the </a:t>
            </a:r>
            <a:r>
              <a:rPr sz="3400" spc="-92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pregnancy</a:t>
            </a:r>
            <a:endParaRPr sz="3400">
              <a:latin typeface="Arial MT"/>
              <a:cs typeface="Arial MT"/>
            </a:endParaRPr>
          </a:p>
          <a:p>
            <a:pPr marL="355600" marR="912494" indent="-342900">
              <a:lnSpc>
                <a:spcPts val="3670"/>
              </a:lnSpc>
              <a:spcBef>
                <a:spcPts val="203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Some hormones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play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part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the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delivery of</a:t>
            </a:r>
            <a:r>
              <a:rPr sz="3400" spc="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the baby</a:t>
            </a:r>
            <a:endParaRPr sz="3400">
              <a:latin typeface="Arial MT"/>
              <a:cs typeface="Arial MT"/>
            </a:endParaRPr>
          </a:p>
          <a:p>
            <a:pPr marL="355600" marR="5080" indent="-342900">
              <a:lnSpc>
                <a:spcPts val="3670"/>
              </a:lnSpc>
              <a:spcBef>
                <a:spcPts val="204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Produces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HCG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addition to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estrogen,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progesterone,</a:t>
            </a:r>
            <a:r>
              <a:rPr sz="3400" spc="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and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other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hormones</a:t>
            </a:r>
            <a:endParaRPr sz="3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8495" y="407287"/>
            <a:ext cx="7085330" cy="1391285"/>
            <a:chOff x="158495" y="407287"/>
            <a:chExt cx="7085330" cy="13912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5897" y="407287"/>
              <a:ext cx="6737769" cy="51733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495" y="676656"/>
              <a:ext cx="4786884" cy="1121664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>
              <a:lnSpc>
                <a:spcPts val="4320"/>
              </a:lnSpc>
              <a:spcBef>
                <a:spcPts val="640"/>
              </a:spcBef>
            </a:pPr>
            <a:r>
              <a:rPr spc="-5" dirty="0"/>
              <a:t>Developmental</a:t>
            </a:r>
            <a:r>
              <a:rPr spc="30" dirty="0"/>
              <a:t> </a:t>
            </a:r>
            <a:r>
              <a:rPr spc="-5" dirty="0"/>
              <a:t>Aspects</a:t>
            </a:r>
            <a:r>
              <a:rPr spc="-15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dirty="0"/>
              <a:t>the </a:t>
            </a:r>
            <a:r>
              <a:rPr spc="-1095" dirty="0"/>
              <a:t> </a:t>
            </a:r>
            <a:r>
              <a:rPr spc="-5" dirty="0"/>
              <a:t>Endocrine</a:t>
            </a:r>
            <a:r>
              <a:rPr spc="15" dirty="0"/>
              <a:t> </a:t>
            </a:r>
            <a:r>
              <a:rPr spc="-5" dirty="0"/>
              <a:t>System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59740" y="1714626"/>
            <a:ext cx="8201025" cy="4356735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355600" marR="17145" indent="-342900">
              <a:lnSpc>
                <a:spcPct val="80000"/>
              </a:lnSpc>
              <a:spcBef>
                <a:spcPts val="91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Most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endocrine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organs operate</a:t>
            </a:r>
            <a:r>
              <a:rPr sz="3400" spc="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smoothly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until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old age</a:t>
            </a:r>
            <a:endParaRPr sz="3400">
              <a:latin typeface="Arial MT"/>
              <a:cs typeface="Arial MT"/>
            </a:endParaRPr>
          </a:p>
          <a:p>
            <a:pPr marL="699770" marR="1171575" lvl="1" indent="-230504">
              <a:lnSpc>
                <a:spcPct val="80000"/>
              </a:lnSpc>
              <a:spcBef>
                <a:spcPts val="2050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2900" dirty="0">
                <a:latin typeface="Arial MT"/>
                <a:cs typeface="Arial MT"/>
              </a:rPr>
              <a:t>Menopause</a:t>
            </a:r>
            <a:r>
              <a:rPr sz="2900" spc="-6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is</a:t>
            </a:r>
            <a:r>
              <a:rPr sz="2900" spc="-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brought</a:t>
            </a:r>
            <a:r>
              <a:rPr sz="2900" spc="-5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about</a:t>
            </a:r>
            <a:r>
              <a:rPr sz="2900" spc="-5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by</a:t>
            </a:r>
            <a:r>
              <a:rPr sz="2900" spc="-1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lack</a:t>
            </a:r>
            <a:r>
              <a:rPr sz="2900" spc="-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of </a:t>
            </a:r>
            <a:r>
              <a:rPr sz="2900" spc="-79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efficiency</a:t>
            </a:r>
            <a:r>
              <a:rPr sz="2900" spc="-4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of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the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ovaries</a:t>
            </a:r>
            <a:endParaRPr sz="2900">
              <a:latin typeface="Arial MT"/>
              <a:cs typeface="Arial MT"/>
            </a:endParaRPr>
          </a:p>
          <a:p>
            <a:pPr marL="699770" marR="348615" lvl="1" indent="-230504">
              <a:lnSpc>
                <a:spcPts val="2790"/>
              </a:lnSpc>
              <a:spcBef>
                <a:spcPts val="1715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2900" dirty="0">
                <a:latin typeface="Arial MT"/>
                <a:cs typeface="Arial MT"/>
              </a:rPr>
              <a:t>Problems</a:t>
            </a:r>
            <a:r>
              <a:rPr sz="2900" spc="-4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associated</a:t>
            </a:r>
            <a:r>
              <a:rPr sz="2900" spc="-4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with reduced</a:t>
            </a:r>
            <a:r>
              <a:rPr sz="2900" spc="-4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estrogen </a:t>
            </a:r>
            <a:r>
              <a:rPr sz="2900" spc="-79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are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common</a:t>
            </a:r>
            <a:endParaRPr sz="2900">
              <a:latin typeface="Arial MT"/>
              <a:cs typeface="Arial MT"/>
            </a:endParaRPr>
          </a:p>
          <a:p>
            <a:pPr marL="699770" lvl="1" indent="-230504">
              <a:lnSpc>
                <a:spcPct val="100000"/>
              </a:lnSpc>
              <a:spcBef>
                <a:spcPts val="1060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2900" dirty="0">
                <a:latin typeface="Arial MT"/>
                <a:cs typeface="Arial MT"/>
              </a:rPr>
              <a:t>Growth</a:t>
            </a:r>
            <a:r>
              <a:rPr sz="2900" spc="-4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hormone</a:t>
            </a:r>
            <a:r>
              <a:rPr sz="2900" spc="-4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production</a:t>
            </a:r>
            <a:r>
              <a:rPr sz="2900" spc="-5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declines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with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age</a:t>
            </a:r>
            <a:endParaRPr sz="2900">
              <a:latin typeface="Arial MT"/>
              <a:cs typeface="Arial MT"/>
            </a:endParaRPr>
          </a:p>
          <a:p>
            <a:pPr marL="699770" marR="189230" lvl="1" indent="-230504">
              <a:lnSpc>
                <a:spcPts val="2790"/>
              </a:lnSpc>
              <a:spcBef>
                <a:spcPts val="1710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z="2900" dirty="0">
                <a:latin typeface="Arial MT"/>
                <a:cs typeface="Arial MT"/>
              </a:rPr>
              <a:t>Many</a:t>
            </a:r>
            <a:r>
              <a:rPr sz="2900" spc="-3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endocrine</a:t>
            </a:r>
            <a:r>
              <a:rPr sz="2900" spc="-4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glands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decrease</a:t>
            </a:r>
            <a:r>
              <a:rPr sz="2900" spc="-5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output</a:t>
            </a:r>
            <a:r>
              <a:rPr sz="2900" spc="-3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with </a:t>
            </a:r>
            <a:r>
              <a:rPr sz="2900" spc="-79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age</a:t>
            </a:r>
            <a:endParaRPr sz="2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5895" y="468247"/>
            <a:ext cx="6591441" cy="52191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662876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Effects</a:t>
            </a:r>
            <a:r>
              <a:rPr spc="-45" dirty="0"/>
              <a:t> </a:t>
            </a:r>
            <a:r>
              <a:rPr spc="-5" dirty="0"/>
              <a:t>Caused by</a:t>
            </a:r>
            <a:r>
              <a:rPr spc="-20" dirty="0"/>
              <a:t> </a:t>
            </a:r>
            <a:r>
              <a:rPr spc="-5" dirty="0"/>
              <a:t>Hormones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59740" y="2004136"/>
            <a:ext cx="7948930" cy="3187065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355600" marR="1711960" indent="-342900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10" dirty="0">
                <a:latin typeface="Arial MT"/>
                <a:cs typeface="Arial MT"/>
              </a:rPr>
              <a:t>Changes </a:t>
            </a:r>
            <a:r>
              <a:rPr sz="3400" spc="-5" dirty="0">
                <a:latin typeface="Arial MT"/>
                <a:cs typeface="Arial MT"/>
              </a:rPr>
              <a:t>in plasma membrane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permeability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or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electrical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state</a:t>
            </a:r>
            <a:endParaRPr sz="34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157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Synthesis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of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proteins,</a:t>
            </a:r>
            <a:r>
              <a:rPr sz="3400" spc="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such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as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enzymes</a:t>
            </a:r>
            <a:endParaRPr sz="34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163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Activation </a:t>
            </a:r>
            <a:r>
              <a:rPr sz="3400" spc="-10" dirty="0">
                <a:latin typeface="Arial MT"/>
                <a:cs typeface="Arial MT"/>
              </a:rPr>
              <a:t>or</a:t>
            </a:r>
            <a:r>
              <a:rPr sz="3400" spc="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inactivation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enzymes</a:t>
            </a:r>
            <a:endParaRPr sz="34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Stimulation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 mitosis</a:t>
            </a:r>
            <a:endParaRPr sz="3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2335" y="468247"/>
            <a:ext cx="5382597" cy="42577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54197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Steroid</a:t>
            </a:r>
            <a:r>
              <a:rPr spc="-20" dirty="0"/>
              <a:t> </a:t>
            </a:r>
            <a:r>
              <a:rPr spc="-5" dirty="0"/>
              <a:t>Hormone</a:t>
            </a:r>
            <a:r>
              <a:rPr spc="20" dirty="0"/>
              <a:t> </a:t>
            </a:r>
            <a:r>
              <a:rPr spc="-5" dirty="0"/>
              <a:t>Action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59740" y="1418590"/>
            <a:ext cx="8069580" cy="484505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355600" marR="375920" indent="-342900">
              <a:lnSpc>
                <a:spcPts val="3679"/>
              </a:lnSpc>
              <a:spcBef>
                <a:spcPts val="55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15" dirty="0">
                <a:latin typeface="Arial MT"/>
                <a:cs typeface="Arial MT"/>
              </a:rPr>
              <a:t>Diffuse </a:t>
            </a:r>
            <a:r>
              <a:rPr sz="3400" spc="-5" dirty="0">
                <a:latin typeface="Arial MT"/>
                <a:cs typeface="Arial MT"/>
              </a:rPr>
              <a:t>through</a:t>
            </a:r>
            <a:r>
              <a:rPr sz="3400" spc="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the plasma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membrane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target</a:t>
            </a:r>
            <a:r>
              <a:rPr sz="3400" spc="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cells</a:t>
            </a:r>
            <a:endParaRPr sz="34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157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Enter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the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nucleus</a:t>
            </a:r>
            <a:endParaRPr sz="3400">
              <a:latin typeface="Arial MT"/>
              <a:cs typeface="Arial MT"/>
            </a:endParaRPr>
          </a:p>
          <a:p>
            <a:pPr marL="355600" marR="1061720" indent="-342900">
              <a:lnSpc>
                <a:spcPts val="3670"/>
              </a:lnSpc>
              <a:spcBef>
                <a:spcPts val="209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Bind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to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specific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protein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within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the </a:t>
            </a:r>
            <a:r>
              <a:rPr sz="3400" spc="-9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nucleus</a:t>
            </a:r>
            <a:endParaRPr sz="34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158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Bind to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specific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sites on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the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15" dirty="0">
                <a:latin typeface="Arial MT"/>
                <a:cs typeface="Arial MT"/>
              </a:rPr>
              <a:t>cell’s</a:t>
            </a:r>
            <a:r>
              <a:rPr sz="3400" spc="-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DNA</a:t>
            </a:r>
            <a:endParaRPr sz="3400">
              <a:latin typeface="Arial MT"/>
              <a:cs typeface="Arial MT"/>
            </a:endParaRPr>
          </a:p>
          <a:p>
            <a:pPr marL="355600" marR="5080" indent="-342900">
              <a:lnSpc>
                <a:spcPts val="3670"/>
              </a:lnSpc>
              <a:spcBef>
                <a:spcPts val="210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Activate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genes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that</a:t>
            </a:r>
            <a:r>
              <a:rPr sz="3400" spc="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result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synthesis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new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proteins</a:t>
            </a:r>
            <a:endParaRPr sz="3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2335" y="468247"/>
            <a:ext cx="5382597" cy="42577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54197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Steroid</a:t>
            </a:r>
            <a:r>
              <a:rPr spc="-20" dirty="0"/>
              <a:t> </a:t>
            </a:r>
            <a:r>
              <a:rPr spc="-5" dirty="0"/>
              <a:t>Hormone</a:t>
            </a:r>
            <a:r>
              <a:rPr spc="20" dirty="0"/>
              <a:t> </a:t>
            </a:r>
            <a:r>
              <a:rPr spc="-5" dirty="0"/>
              <a:t>Action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6261735"/>
            <a:chOff x="-12700" y="0"/>
            <a:chExt cx="9080500" cy="6261735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33600" y="1219250"/>
              <a:ext cx="4889500" cy="502920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6175628" y="6049467"/>
            <a:ext cx="795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9.1a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5891" y="477403"/>
            <a:ext cx="6216548" cy="41203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626681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Nonsteroid Hormone</a:t>
            </a:r>
            <a:r>
              <a:rPr spc="20" dirty="0"/>
              <a:t> </a:t>
            </a:r>
            <a:r>
              <a:rPr spc="-5" dirty="0"/>
              <a:t>Action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59740" y="1180363"/>
            <a:ext cx="8020684" cy="5052695"/>
          </a:xfrm>
          <a:prstGeom prst="rect">
            <a:avLst/>
          </a:prstGeom>
        </p:spPr>
        <p:txBody>
          <a:bodyPr vert="horz" wrap="square" lIns="0" tIns="22034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73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Hormone</a:t>
            </a:r>
            <a:r>
              <a:rPr sz="3400" spc="1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binds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to </a:t>
            </a:r>
            <a:r>
              <a:rPr sz="3400" spc="-5" dirty="0">
                <a:latin typeface="Arial MT"/>
                <a:cs typeface="Arial MT"/>
              </a:rPr>
              <a:t>a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membrane</a:t>
            </a:r>
            <a:r>
              <a:rPr sz="3400" spc="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receptor</a:t>
            </a:r>
            <a:endParaRPr sz="34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Hormone</a:t>
            </a:r>
            <a:r>
              <a:rPr sz="3400" spc="1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does </a:t>
            </a:r>
            <a:r>
              <a:rPr sz="3400" spc="-5" dirty="0">
                <a:latin typeface="Arial MT"/>
                <a:cs typeface="Arial MT"/>
              </a:rPr>
              <a:t>not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enter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the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cell</a:t>
            </a:r>
            <a:endParaRPr sz="3400">
              <a:latin typeface="Arial MT"/>
              <a:cs typeface="Arial MT"/>
            </a:endParaRPr>
          </a:p>
          <a:p>
            <a:pPr marL="355600" marR="1376045" indent="-342900">
              <a:lnSpc>
                <a:spcPts val="3679"/>
              </a:lnSpc>
              <a:spcBef>
                <a:spcPts val="2090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Sets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25" dirty="0">
                <a:latin typeface="Arial MT"/>
                <a:cs typeface="Arial MT"/>
              </a:rPr>
              <a:t>off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 series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reactions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that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activates an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enzyme</a:t>
            </a:r>
            <a:endParaRPr sz="3400">
              <a:latin typeface="Arial MT"/>
              <a:cs typeface="Arial MT"/>
            </a:endParaRPr>
          </a:p>
          <a:p>
            <a:pPr marL="355600" marR="650240" indent="-342900">
              <a:lnSpc>
                <a:spcPts val="3670"/>
              </a:lnSpc>
              <a:spcBef>
                <a:spcPts val="203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Catalyzes a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reaction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that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produces</a:t>
            </a:r>
            <a:r>
              <a:rPr sz="3400" spc="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second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messenger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molecule</a:t>
            </a:r>
            <a:endParaRPr sz="3400">
              <a:latin typeface="Arial MT"/>
              <a:cs typeface="Arial MT"/>
            </a:endParaRPr>
          </a:p>
          <a:p>
            <a:pPr marL="355600" marR="29209" indent="-342900">
              <a:lnSpc>
                <a:spcPts val="3670"/>
              </a:lnSpc>
              <a:spcBef>
                <a:spcPts val="2045"/>
              </a:spcBef>
              <a:buClr>
                <a:srgbClr val="FF6600"/>
              </a:buClr>
              <a:buFont typeface="Symbol"/>
              <a:buChar char=""/>
              <a:tabLst>
                <a:tab pos="355600" algn="l"/>
              </a:tabLst>
            </a:pPr>
            <a:r>
              <a:rPr sz="3400" spc="-5" dirty="0">
                <a:latin typeface="Arial MT"/>
                <a:cs typeface="Arial MT"/>
              </a:rPr>
              <a:t>Oversees</a:t>
            </a:r>
            <a:r>
              <a:rPr sz="3400" spc="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additional intracellular 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changes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to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promote</a:t>
            </a:r>
            <a:r>
              <a:rPr sz="3400" spc="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 specific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response</a:t>
            </a:r>
            <a:endParaRPr sz="3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5891" y="477403"/>
            <a:ext cx="6216548" cy="41203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9740" y="324053"/>
            <a:ext cx="626681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Nonsteroid Hormone</a:t>
            </a:r>
            <a:r>
              <a:rPr spc="20" dirty="0"/>
              <a:t> </a:t>
            </a:r>
            <a:r>
              <a:rPr spc="-5" dirty="0"/>
              <a:t>Action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-12700" y="0"/>
            <a:ext cx="9080500" cy="6318250"/>
            <a:chOff x="-12700" y="0"/>
            <a:chExt cx="9080500" cy="631825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52400" y="129540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1295400"/>
                  </a:moveTo>
                  <a:lnTo>
                    <a:pt x="152400" y="1295400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1295400"/>
                  </a:lnTo>
                  <a:close/>
                </a:path>
              </a:pathLst>
            </a:custGeom>
            <a:ln w="254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400" y="0"/>
                  </a:lnTo>
                </a:path>
              </a:pathLst>
            </a:custGeom>
            <a:ln w="381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82926" y="1219187"/>
              <a:ext cx="4889624" cy="508635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6175628" y="6049467"/>
            <a:ext cx="795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9.1b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Words>1311</Words>
  <Application>Microsoft Office PowerPoint</Application>
  <PresentationFormat>عرض على الشاشة (4:3)</PresentationFormat>
  <Paragraphs>232</Paragraphs>
  <Slides>47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47</vt:i4>
      </vt:variant>
    </vt:vector>
  </HeadingPairs>
  <TitlesOfParts>
    <vt:vector size="53" baseType="lpstr">
      <vt:lpstr>Arial MT</vt:lpstr>
      <vt:lpstr>Calibri</vt:lpstr>
      <vt:lpstr>Symbol</vt:lpstr>
      <vt:lpstr>Times New Roman</vt:lpstr>
      <vt:lpstr>Verdana</vt:lpstr>
      <vt:lpstr>Office Theme</vt:lpstr>
      <vt:lpstr>The Endocrine System</vt:lpstr>
      <vt:lpstr>Hormone Overview</vt:lpstr>
      <vt:lpstr>The Chemistry of Hormones</vt:lpstr>
      <vt:lpstr>Mechanisms of Hormone Action</vt:lpstr>
      <vt:lpstr>Effects Caused by Hormones</vt:lpstr>
      <vt:lpstr>Steroid Hormone Action</vt:lpstr>
      <vt:lpstr>Steroid Hormone Action</vt:lpstr>
      <vt:lpstr>Nonsteroid Hormone Action</vt:lpstr>
      <vt:lpstr>Nonsteroid Hormone Action</vt:lpstr>
      <vt:lpstr>Control of Hormone Release</vt:lpstr>
      <vt:lpstr>Hormonal Stimuli of Endocrine  Glands</vt:lpstr>
      <vt:lpstr>Humoral Stimuli of Endocrine  Glands</vt:lpstr>
      <vt:lpstr>Neural Stimuli of Endocrine Glands</vt:lpstr>
      <vt:lpstr>Location of Major Endrocrine Organs</vt:lpstr>
      <vt:lpstr>Pituitary Gland</vt:lpstr>
      <vt:lpstr>Hormones of the Anterior Pituitary</vt:lpstr>
      <vt:lpstr>Hormones of the Anterior Pituitary</vt:lpstr>
      <vt:lpstr>Growth Hormone (GH)</vt:lpstr>
      <vt:lpstr>Functions of Other Anterior Pituitary  Hormones</vt:lpstr>
      <vt:lpstr>Functions of Other Anterior Pituitary  Hormones</vt:lpstr>
      <vt:lpstr>Functions of Other Anterior Pituitary  Hormones</vt:lpstr>
      <vt:lpstr>Pituitary - Hypothalamus  Relationship</vt:lpstr>
      <vt:lpstr>Hormones of the Posterior Pituitary</vt:lpstr>
      <vt:lpstr>Hormones of the Posterior Pituitary</vt:lpstr>
      <vt:lpstr>Thyroid Gland</vt:lpstr>
      <vt:lpstr>Thyroid Gland</vt:lpstr>
      <vt:lpstr>Thyroid Hormone</vt:lpstr>
      <vt:lpstr>Calcitonin</vt:lpstr>
      <vt:lpstr>Parathyroid Glands</vt:lpstr>
      <vt:lpstr>Adrenal Glands</vt:lpstr>
      <vt:lpstr>Hormones of the Adrenal Cortex</vt:lpstr>
      <vt:lpstr>Hormones of the Adrenal Cortex</vt:lpstr>
      <vt:lpstr>Hormones of the Adrenal Cortex</vt:lpstr>
      <vt:lpstr>Hormones of the Adrenal Cortex</vt:lpstr>
      <vt:lpstr>Hormones of the Adrenal Medulla</vt:lpstr>
      <vt:lpstr>Roles of the Hypothalamus and Adrenal  Glands in the Stress Response</vt:lpstr>
      <vt:lpstr>Pancreatic Islets</vt:lpstr>
      <vt:lpstr>Pancreatic Islets</vt:lpstr>
      <vt:lpstr>Pancreatic Hormones and Blood Sugar</vt:lpstr>
      <vt:lpstr>Pineal Gland</vt:lpstr>
      <vt:lpstr>Thymus</vt:lpstr>
      <vt:lpstr>Hormones of the Ovaries</vt:lpstr>
      <vt:lpstr>Hormones of the Ovaries</vt:lpstr>
      <vt:lpstr>Hormones of the Testes</vt:lpstr>
      <vt:lpstr>Other Hormone-Producing Tissues  and Organs</vt:lpstr>
      <vt:lpstr>Endocrine Function of the Placenta</vt:lpstr>
      <vt:lpstr>Developmental Aspects of the  Endocrine System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Karl Miyajima</dc:creator>
  <cp:lastModifiedBy>pc</cp:lastModifiedBy>
  <cp:revision>2</cp:revision>
  <dcterms:created xsi:type="dcterms:W3CDTF">2022-12-20T10:48:57Z</dcterms:created>
  <dcterms:modified xsi:type="dcterms:W3CDTF">2022-12-21T05:35:18Z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2013-02-19T00:00:00Z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2022-12-20T00:00:00Z</vt:filetime>
  </property>
</Properties>
</file>