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removePersonalInfoOnSave="1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56" r:id="rId2"/>
    <p:sldId id="257" r:id="rId3"/>
    <p:sldId id="266" r:id="rId4"/>
    <p:sldId id="267" r:id="rId5"/>
    <p:sldId id="261" r:id="rId6"/>
    <p:sldId id="265" r:id="rId7"/>
    <p:sldId id="264" r:id="rId8"/>
    <p:sldId id="262" r:id="rId9"/>
    <p:sldId id="268" r:id="rId10"/>
    <p:sldId id="272" r:id="rId11"/>
    <p:sldId id="271" r:id="rId12"/>
    <p:sldId id="270" r:id="rId13"/>
    <p:sldId id="269" r:id="rId14"/>
    <p:sldId id="276" r:id="rId15"/>
    <p:sldId id="263" r:id="rId16"/>
  </p:sldIdLst>
  <p:sldSz cx="12192000" cy="6858000"/>
  <p:notesSz cx="6858000" cy="9144000"/>
  <p:defaultTextStyle>
    <a:defPPr algn="r" rtl="1">
      <a:defRPr lang="ar-MO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945" autoAdjust="0"/>
    <p:restoredTop sz="93184" autoAdjust="0"/>
  </p:normalViewPr>
  <p:slideViewPr>
    <p:cSldViewPr snapToGrid="0">
      <p:cViewPr varScale="1">
        <p:scale>
          <a:sx n="58" d="100"/>
          <a:sy n="58" d="100"/>
        </p:scale>
        <p:origin x="68" y="1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9" d="100"/>
          <a:sy n="79" d="100"/>
        </p:scale>
        <p:origin x="4392" y="77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>
            <a:extLst>
              <a:ext uri="{FF2B5EF4-FFF2-40B4-BE49-F238E27FC236}">
                <a16:creationId xmlns:a16="http://schemas.microsoft.com/office/drawing/2014/main" id="{8BC70C79-C5A9-41AD-BA16-AF54E990AFC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 flipH="1"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algn="r"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30434B3A-C9C0-4BEC-94C9-909F4006152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 flipH="1">
            <a:off x="1587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/>
            </a:lvl1pPr>
          </a:lstStyle>
          <a:p>
            <a:pPr algn="l" rtl="1"/>
            <a:fld id="{5EACFD35-20FA-4B53-8025-95552CE4791A}" type="datetime1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14/11/1445</a:t>
            </a:fld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8195593A-4704-4980-961F-33BFA98F5B6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 flipH="1"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algn="r"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D63E5938-F0CC-4112-970C-618DB96A84B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 flipH="1">
            <a:off x="1587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/>
            </a:lvl1pPr>
          </a:lstStyle>
          <a:p>
            <a:pPr algn="l" rtl="1"/>
            <a:fld id="{C7BF22F3-77E9-4F13-AB18-B955F329782B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‹#›</a:t>
            </a:fld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39728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 flipH="1"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noProof="0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 flipH="1">
            <a:off x="1587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56CCF169-992D-4B2D-ABB8-84075E8573D2}" type="datetime1">
              <a:rPr lang="ar-SA" smtClean="0"/>
              <a:t>14/11/1445</a:t>
            </a:fld>
            <a:endParaRPr lang="ar-SA" dirty="0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rtl="1"/>
            <a:endParaRPr lang="ar-SA" noProof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 flipH="1"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 rtl="1"/>
            <a:r>
              <a:rPr lang="ar-SA" noProof="0" dirty="0"/>
              <a:t>انقر لتحرير أنماط النص الرئيسي</a:t>
            </a:r>
          </a:p>
          <a:p>
            <a:pPr lvl="1" rtl="1"/>
            <a:r>
              <a:rPr lang="ar-SA" noProof="0" dirty="0"/>
              <a:t>المستوى الثاني</a:t>
            </a:r>
          </a:p>
          <a:p>
            <a:pPr lvl="2" rtl="1"/>
            <a:r>
              <a:rPr lang="ar-SA" noProof="0" dirty="0"/>
              <a:t>المستوى الثالث</a:t>
            </a:r>
          </a:p>
          <a:p>
            <a:pPr lvl="3" rtl="1"/>
            <a:r>
              <a:rPr lang="ar-SA" noProof="0" dirty="0"/>
              <a:t>المستوى الرابع</a:t>
            </a:r>
          </a:p>
          <a:p>
            <a:pPr lvl="4" rtl="1"/>
            <a:r>
              <a:rPr lang="ar-SA" noProof="0" dirty="0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 flipH="1"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noProof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 flipH="1">
            <a:off x="1587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rtl="1"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fld id="{C853816F-A1CF-4485-B308-1B9F14B36EAD}" type="slidenum">
              <a:rPr lang="ar-SA" smtClean="0"/>
              <a:pPr algn="l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72683917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Tahoma" panose="020B0604030504040204" pitchFamily="34" charset="0"/>
        <a:ea typeface="Tahoma" panose="020B0604030504040204" pitchFamily="34" charset="0"/>
        <a:cs typeface="Tahoma" panose="020B0604030504040204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1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3567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10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63643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11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7825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12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2585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13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20820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14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115568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15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09515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2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5527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3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7448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4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7789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5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7197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6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8803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7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3302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8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71617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 rtlCol="1"/>
          <a:lstStyle/>
          <a:p>
            <a:pPr rtl="1"/>
            <a:endParaRPr lang="ar-SA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 rtlCol="1"/>
          <a:lstStyle/>
          <a:p>
            <a:pPr algn="l" rtl="1"/>
            <a:fld id="{C853816F-A1CF-4485-B308-1B9F14B36EAD}" type="slidenum">
              <a:rPr lang="ar-SA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pPr algn="l" rtl="1"/>
              <a:t>9</a:t>
            </a:fld>
            <a:endParaRPr lang="ar-SA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4730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ال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B980C5E7-B1A1-4648-89D2-17B0F1E7F5B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flipH="1">
            <a:off x="1524000" y="1122363"/>
            <a:ext cx="9144000" cy="2387600"/>
          </a:xfrm>
        </p:spPr>
        <p:txBody>
          <a:bodyPr rtlCol="1" anchor="b"/>
          <a:lstStyle>
            <a:lvl1pPr algn="ctr" rtl="1">
              <a:defRPr sz="6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5D140298-3E00-4E73-B947-697E6928286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flipH="1">
            <a:off x="1524000" y="3602038"/>
            <a:ext cx="9144000" cy="1655762"/>
          </a:xfrm>
        </p:spPr>
        <p:txBody>
          <a:bodyPr rtlCol="1"/>
          <a:lstStyle>
            <a:lvl1pPr marL="0" indent="0" algn="ctr" rtl="1">
              <a:buNone/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rtl="1">
              <a:buNone/>
              <a:defRPr sz="2000"/>
            </a:lvl2pPr>
            <a:lvl3pPr marL="914400" indent="0" algn="ctr" rtl="1">
              <a:buNone/>
              <a:defRPr sz="1800"/>
            </a:lvl3pPr>
            <a:lvl4pPr marL="1371600" indent="0" algn="ctr" rtl="1">
              <a:buNone/>
              <a:defRPr sz="1600"/>
            </a:lvl4pPr>
            <a:lvl5pPr marL="1828800" indent="0" algn="ctr" rtl="1">
              <a:buNone/>
              <a:defRPr sz="1600"/>
            </a:lvl5pPr>
            <a:lvl6pPr marL="2286000" indent="0" algn="ctr" rtl="1">
              <a:buNone/>
              <a:defRPr sz="1600"/>
            </a:lvl6pPr>
            <a:lvl7pPr marL="2743200" indent="0" algn="ctr" rtl="1">
              <a:buNone/>
              <a:defRPr sz="1600"/>
            </a:lvl7pPr>
            <a:lvl8pPr marL="3200400" indent="0" algn="ctr" rtl="1">
              <a:buNone/>
              <a:defRPr sz="1600"/>
            </a:lvl8pPr>
            <a:lvl9pPr marL="3657600" indent="0" algn="ctr" rtl="1">
              <a:buNone/>
              <a:defRPr sz="1600"/>
            </a:lvl9pPr>
          </a:lstStyle>
          <a:p>
            <a:pPr rtl="1"/>
            <a:r>
              <a:rPr lang="ar-SA" noProof="0"/>
              <a:t>انقر لتحرير نمط العنوان الثانوي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6BB99EB-0E86-4FEA-A9C4-501D4E755A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177C3649-B701-47F8-9F7E-CEFC26BFDCB2}" type="datetime1">
              <a:rPr lang="ar-SA" noProof="0" smtClean="0"/>
              <a:t>14/11/1445</a:t>
            </a:fld>
            <a:endParaRPr lang="ar-SA" noProof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6731F536-58DF-4935-AE3B-7A08C0312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FE995127-BE30-42B7-9BE5-B83CC6A2E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fld id="{ACEC5C30-0B3A-4B13-ADDD-7C63C8AA921B}" type="slidenum">
              <a:rPr lang="ar-SA" smtClean="0"/>
              <a:pPr algn="l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009751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العنوان وال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C6AAE108-9C7F-4CDC-AD71-B576580A19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flipH="1">
            <a:off x="838200" y="365125"/>
            <a:ext cx="10515600" cy="1325563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A103746-779A-435F-995A-5BF82C86C29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 flipH="1">
            <a:off x="838200" y="1825625"/>
            <a:ext cx="10515600" cy="4351338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5984E866-B322-455F-AC32-8C164B8CD9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F9B2ED78-3577-4B6B-A502-65E1FE002341}" type="datetime1">
              <a:rPr lang="ar-SA" noProof="0" smtClean="0"/>
              <a:t>14/11/1445</a:t>
            </a:fld>
            <a:endParaRPr lang="ar-SA" noProof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C0D61E0-F80F-48E7-A817-F1CECBEE9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5BF34AFC-4299-43F1-A312-79EF0102C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CEC5C30-0B3A-4B13-ADDD-7C63C8AA921B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552746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6B1E1D3E-E4B6-4EAA-BFB4-25A0557A6C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flipH="1">
            <a:off x="844550" y="1709738"/>
            <a:ext cx="10515600" cy="2852737"/>
          </a:xfrm>
        </p:spPr>
        <p:txBody>
          <a:bodyPr rtlCol="1" anchor="b"/>
          <a:lstStyle>
            <a:lvl1pPr algn="r" rtl="1">
              <a:defRPr sz="6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6F7E0856-45A8-4EAD-A9D6-8A993968A1A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 flipH="1">
            <a:off x="844550" y="4589463"/>
            <a:ext cx="10515600" cy="1500187"/>
          </a:xfrm>
        </p:spPr>
        <p:txBody>
          <a:bodyPr rtlCol="1"/>
          <a:lstStyle>
            <a:lvl1pPr marL="0" indent="0" algn="r" rtl="1">
              <a:buNone/>
              <a:defRPr sz="24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r" rtl="1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r" rtl="1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1"/>
            <a:r>
              <a:rPr lang="ar-SA" noProof="0"/>
              <a:t>انقر لتحرير أنماط النص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E90EEBE1-2BAF-4C94-8403-6E8454F9BC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3A41182-F689-4206-9CD3-CC6B8EB9DB23}" type="datetime1">
              <a:rPr lang="ar-SA" noProof="0" smtClean="0"/>
              <a:t>14/11/1445</a:t>
            </a:fld>
            <a:endParaRPr lang="ar-SA" noProof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F3358F46-E931-4D79-94A5-037AFD073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5130D95-EF5F-4A0A-93BD-73AEE2C2F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CEC5C30-0B3A-4B13-ADDD-7C63C8AA921B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601256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21BABEC0-6253-4360-B586-B9D20933DE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flipH="1">
            <a:off x="838200" y="365125"/>
            <a:ext cx="10515600" cy="1325563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A946E20B-8661-4C60-84FB-4892E8B486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 flipH="1">
            <a:off x="6172200" y="1825625"/>
            <a:ext cx="5181600" cy="4351338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5132BE45-79E4-479B-BD2F-46CCB0BEE6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 flipH="1">
            <a:off x="838200" y="1825625"/>
            <a:ext cx="5181600" cy="4351338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0589105E-DF25-4F38-BDE2-9B00C2C44F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02930E3D-2D65-402D-AE93-FFDF8199FEEA}" type="datetime1">
              <a:rPr lang="ar-SA" noProof="0" smtClean="0"/>
              <a:t>14/11/1445</a:t>
            </a:fld>
            <a:endParaRPr lang="ar-SA" noProof="0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B1D9C4A8-7467-4BAD-98A2-0B63CAC19B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8BC5C5C0-08E4-4F7B-9E80-8925539D2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CEC5C30-0B3A-4B13-ADDD-7C63C8AA921B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438407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A47FF641-A5CC-4263-A394-2112D623A8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flipH="1">
            <a:off x="836612" y="365125"/>
            <a:ext cx="10515600" cy="1325563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B24D6865-C632-473C-AEC8-8D3F71562BE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 flipH="1">
            <a:off x="6194425" y="1681163"/>
            <a:ext cx="5157787" cy="823912"/>
          </a:xfrm>
        </p:spPr>
        <p:txBody>
          <a:bodyPr rtlCol="1" anchor="b"/>
          <a:lstStyle>
            <a:lvl1pPr marL="0" indent="0" algn="r" rtl="1">
              <a:buNone/>
              <a:defRPr sz="24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2000" b="1"/>
            </a:lvl2pPr>
            <a:lvl3pPr marL="914400" indent="0" algn="r" rtl="1">
              <a:buNone/>
              <a:defRPr sz="1800" b="1"/>
            </a:lvl3pPr>
            <a:lvl4pPr marL="1371600" indent="0" algn="r" rtl="1">
              <a:buNone/>
              <a:defRPr sz="1600" b="1"/>
            </a:lvl4pPr>
            <a:lvl5pPr marL="1828800" indent="0" algn="r" rtl="1">
              <a:buNone/>
              <a:defRPr sz="1600" b="1"/>
            </a:lvl5pPr>
            <a:lvl6pPr marL="2286000" indent="0" algn="r" rtl="1">
              <a:buNone/>
              <a:defRPr sz="1600" b="1"/>
            </a:lvl6pPr>
            <a:lvl7pPr marL="2743200" indent="0" algn="r" rtl="1">
              <a:buNone/>
              <a:defRPr sz="1600" b="1"/>
            </a:lvl7pPr>
            <a:lvl8pPr marL="3200400" indent="0" algn="r" rtl="1">
              <a:buNone/>
              <a:defRPr sz="1600" b="1"/>
            </a:lvl8pPr>
            <a:lvl9pPr marL="3657600" indent="0" algn="r" rtl="1">
              <a:buNone/>
              <a:defRPr sz="1600" b="1"/>
            </a:lvl9pPr>
          </a:lstStyle>
          <a:p>
            <a:pPr lvl="0" rtl="1"/>
            <a:r>
              <a:rPr lang="ar-SA" noProof="0"/>
              <a:t>انقر لتحرير أنماط النص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9FDBD19-4D33-4F6A-9938-6A04B3888EC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 flipH="1">
            <a:off x="6194425" y="2505075"/>
            <a:ext cx="5157787" cy="3684588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51697E46-CE4D-480E-A997-2B53B2DF55B2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 flipH="1">
            <a:off x="836612" y="1681163"/>
            <a:ext cx="5183188" cy="823912"/>
          </a:xfrm>
        </p:spPr>
        <p:txBody>
          <a:bodyPr rtlCol="1" anchor="b"/>
          <a:lstStyle>
            <a:lvl1pPr marL="0" indent="0" algn="r" rtl="1">
              <a:buNone/>
              <a:defRPr sz="24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2000" b="1"/>
            </a:lvl2pPr>
            <a:lvl3pPr marL="914400" indent="0" algn="r" rtl="1">
              <a:buNone/>
              <a:defRPr sz="1800" b="1"/>
            </a:lvl3pPr>
            <a:lvl4pPr marL="1371600" indent="0" algn="r" rtl="1">
              <a:buNone/>
              <a:defRPr sz="1600" b="1"/>
            </a:lvl4pPr>
            <a:lvl5pPr marL="1828800" indent="0" algn="r" rtl="1">
              <a:buNone/>
              <a:defRPr sz="1600" b="1"/>
            </a:lvl5pPr>
            <a:lvl6pPr marL="2286000" indent="0" algn="r" rtl="1">
              <a:buNone/>
              <a:defRPr sz="1600" b="1"/>
            </a:lvl6pPr>
            <a:lvl7pPr marL="2743200" indent="0" algn="r" rtl="1">
              <a:buNone/>
              <a:defRPr sz="1600" b="1"/>
            </a:lvl7pPr>
            <a:lvl8pPr marL="3200400" indent="0" algn="r" rtl="1">
              <a:buNone/>
              <a:defRPr sz="1600" b="1"/>
            </a:lvl8pPr>
            <a:lvl9pPr marL="3657600" indent="0" algn="r" rtl="1">
              <a:buNone/>
              <a:defRPr sz="1600" b="1"/>
            </a:lvl9pPr>
          </a:lstStyle>
          <a:p>
            <a:pPr lvl="0" rtl="1"/>
            <a:r>
              <a:rPr lang="ar-SA" noProof="0"/>
              <a:t>انقر لتحرير أنماط النص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8B8B7E36-823F-4FD4-B826-E450A1248008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 flipH="1">
            <a:off x="836612" y="2505075"/>
            <a:ext cx="5183188" cy="3684588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8DBB3B14-C886-4F84-9FD5-11C8320E1F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59436CAE-D0AE-466C-8DBC-7FFC2E866480}" type="datetime1">
              <a:rPr lang="ar-SA" noProof="0" smtClean="0"/>
              <a:t>14/11/1445</a:t>
            </a:fld>
            <a:endParaRPr lang="ar-SA" noProof="0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DF9AF591-4BBF-4BF2-9EF7-F8B114DFA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352B1A04-B244-4AE3-8997-9B075B105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fld id="{ACEC5C30-0B3A-4B13-ADDD-7C63C8AA921B}" type="slidenum">
              <a:rPr lang="ar-SA" smtClean="0"/>
              <a:pPr algn="l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11044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ال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105408F1-BB29-4C6F-91C9-653A730BEC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flipH="1">
            <a:off x="838200" y="365125"/>
            <a:ext cx="10515600" cy="1325563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2F54FEF9-8D09-4091-BE99-B6264EBD34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8B70C647-287F-437C-B21D-226BC1F6E82D}" type="datetime1">
              <a:rPr lang="ar-SA" noProof="0" smtClean="0"/>
              <a:t>14/11/1445</a:t>
            </a:fld>
            <a:endParaRPr lang="ar-SA" noProof="0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0B5F49AA-83D5-4063-9CDE-AA7763048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B2A2B27C-3C99-4208-B425-775413C536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CEC5C30-0B3A-4B13-ADDD-7C63C8AA921B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1403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042A62B2-A6D1-4A6F-8B20-80606F4785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211F56F8-4F19-4BD3-810A-78D23243809B}" type="datetime1">
              <a:rPr lang="ar-SA" noProof="0" smtClean="0"/>
              <a:t>14/11/1445</a:t>
            </a:fld>
            <a:endParaRPr lang="ar-SA" noProof="0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C02E4958-7A46-4331-B2D8-2C31D8FCB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45C8548B-339B-46B2-BF01-1EE3DDC72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CEC5C30-0B3A-4B13-ADDD-7C63C8AA921B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914661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38EF408F-8083-4F07-9628-074C7AFE41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flipH="1">
            <a:off x="7419975" y="457200"/>
            <a:ext cx="3932237" cy="1600200"/>
          </a:xfrm>
        </p:spPr>
        <p:txBody>
          <a:bodyPr rtlCol="1" anchor="b"/>
          <a:lstStyle>
            <a:lvl1pPr algn="r" rtl="1"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70477E0-A333-439D-A531-30B39A81346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 flipH="1">
            <a:off x="836612" y="987425"/>
            <a:ext cx="6172200" cy="4873625"/>
          </a:xfrm>
        </p:spPr>
        <p:txBody>
          <a:bodyPr rtlCol="1"/>
          <a:lstStyle>
            <a:lvl1pPr algn="r" rtl="1"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algn="r" rtl="1">
              <a:defRPr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algn="r" rtl="1"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algn="r" rtl="1"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algn="r" rtl="1"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algn="r" rtl="1">
              <a:defRPr sz="2000"/>
            </a:lvl6pPr>
            <a:lvl7pPr algn="r" rtl="1">
              <a:defRPr sz="2000"/>
            </a:lvl7pPr>
            <a:lvl8pPr algn="r" rtl="1">
              <a:defRPr sz="2000"/>
            </a:lvl8pPr>
            <a:lvl9pPr algn="r" rtl="1">
              <a:defRPr sz="2000"/>
            </a:lvl9pPr>
          </a:lstStyle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5D59501-D187-414C-AACE-F838720036CC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 flipH="1">
            <a:off x="7419975" y="2057400"/>
            <a:ext cx="3932237" cy="3811588"/>
          </a:xfrm>
        </p:spPr>
        <p:txBody>
          <a:bodyPr rtlCol="1"/>
          <a:lstStyle>
            <a:lvl1pPr marL="0" indent="0" algn="r" rtl="1">
              <a:buNone/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ar-SA" noProof="0"/>
              <a:t>انقر لتحرير أنماط النص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1235F890-BB8A-49E1-880A-924FD6FE40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5FB0975B-918D-4592-A0B4-1511F63DFD1C}" type="datetime1">
              <a:rPr lang="ar-SA" noProof="0" smtClean="0"/>
              <a:t>14/11/1445</a:t>
            </a:fld>
            <a:endParaRPr lang="ar-SA" noProof="0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51CA38FE-429A-41E7-942D-ECCE639D3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2401D9BC-0038-4041-AE2C-657BF99D4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algn="l"/>
            <a:fld id="{ACEC5C30-0B3A-4B13-ADDD-7C63C8AA921B}" type="slidenum">
              <a:rPr lang="ar-SA" smtClean="0"/>
              <a:pPr algn="l"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2875613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87956CFD-7F35-482C-A50F-B3D43ACB0A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flipH="1">
            <a:off x="7419975" y="457200"/>
            <a:ext cx="3932237" cy="1600200"/>
          </a:xfrm>
        </p:spPr>
        <p:txBody>
          <a:bodyPr rtlCol="1" anchor="b"/>
          <a:lstStyle>
            <a:lvl1pPr algn="r" rtl="1"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7FD7F3EF-0FE9-46C4-A116-5DA6E26B0D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 flipH="1">
            <a:off x="836612" y="987425"/>
            <a:ext cx="6172200" cy="4873625"/>
          </a:xfrm>
        </p:spPr>
        <p:txBody>
          <a:bodyPr rtlCol="1"/>
          <a:lstStyle>
            <a:lvl1pPr marL="0" indent="0" algn="r" rtl="1">
              <a:buNone/>
              <a:defRPr sz="3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2800"/>
            </a:lvl2pPr>
            <a:lvl3pPr marL="914400" indent="0" algn="r" rtl="1">
              <a:buNone/>
              <a:defRPr sz="2400"/>
            </a:lvl3pPr>
            <a:lvl4pPr marL="1371600" indent="0" algn="r" rtl="1">
              <a:buNone/>
              <a:defRPr sz="2000"/>
            </a:lvl4pPr>
            <a:lvl5pPr marL="1828800" indent="0" algn="r" rtl="1">
              <a:buNone/>
              <a:defRPr sz="2000"/>
            </a:lvl5pPr>
            <a:lvl6pPr marL="2286000" indent="0" algn="r" rtl="1">
              <a:buNone/>
              <a:defRPr sz="2000"/>
            </a:lvl6pPr>
            <a:lvl7pPr marL="2743200" indent="0" algn="r" rtl="1">
              <a:buNone/>
              <a:defRPr sz="2000"/>
            </a:lvl7pPr>
            <a:lvl8pPr marL="3200400" indent="0" algn="r" rtl="1">
              <a:buNone/>
              <a:defRPr sz="2000"/>
            </a:lvl8pPr>
            <a:lvl9pPr marL="3657600" indent="0" algn="r" rtl="1">
              <a:buNone/>
              <a:defRPr sz="2000"/>
            </a:lvl9pPr>
          </a:lstStyle>
          <a:p>
            <a:pPr rtl="1"/>
            <a:r>
              <a:rPr lang="ar-SA" noProof="0"/>
              <a:t>انقر فوق الأيقونة لإضافة صورة</a:t>
            </a:r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D10B4041-0F17-42D8-AF16-AB099A39FFBD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 flipH="1">
            <a:off x="7419975" y="2057400"/>
            <a:ext cx="3932237" cy="3811588"/>
          </a:xfrm>
        </p:spPr>
        <p:txBody>
          <a:bodyPr rtlCol="1"/>
          <a:lstStyle>
            <a:lvl1pPr marL="0" indent="0" algn="r" rtl="1">
              <a:buNone/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r" rtl="1">
              <a:buNone/>
              <a:defRPr sz="1400"/>
            </a:lvl2pPr>
            <a:lvl3pPr marL="914400" indent="0" algn="r" rtl="1">
              <a:buNone/>
              <a:defRPr sz="1200"/>
            </a:lvl3pPr>
            <a:lvl4pPr marL="1371600" indent="0" algn="r" rtl="1">
              <a:buNone/>
              <a:defRPr sz="1000"/>
            </a:lvl4pPr>
            <a:lvl5pPr marL="1828800" indent="0" algn="r" rtl="1">
              <a:buNone/>
              <a:defRPr sz="1000"/>
            </a:lvl5pPr>
            <a:lvl6pPr marL="2286000" indent="0" algn="r" rtl="1">
              <a:buNone/>
              <a:defRPr sz="1000"/>
            </a:lvl6pPr>
            <a:lvl7pPr marL="2743200" indent="0" algn="r" rtl="1">
              <a:buNone/>
              <a:defRPr sz="1000"/>
            </a:lvl7pPr>
            <a:lvl8pPr marL="3200400" indent="0" algn="r" rtl="1">
              <a:buNone/>
              <a:defRPr sz="1000"/>
            </a:lvl8pPr>
            <a:lvl9pPr marL="3657600" indent="0" algn="r" rtl="1">
              <a:buNone/>
              <a:defRPr sz="1000"/>
            </a:lvl9pPr>
          </a:lstStyle>
          <a:p>
            <a:pPr lvl="0" rtl="1"/>
            <a:r>
              <a:rPr lang="ar-SA" noProof="0"/>
              <a:t>انقر لتحرير أنماط النص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BAF67FF-F8F1-4B22-A471-9317ED3A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flipH="1">
            <a:off x="8610600" y="6356350"/>
            <a:ext cx="2743200" cy="365125"/>
          </a:xfrm>
        </p:spPr>
        <p:txBody>
          <a:bodyPr rtlCol="1"/>
          <a:lstStyle>
            <a:lvl1pPr algn="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7383B7D6-94EC-41DF-B438-BBC02306D821}" type="datetime1">
              <a:rPr lang="ar-SA" noProof="0" smtClean="0"/>
              <a:t>14/11/1445</a:t>
            </a:fld>
            <a:endParaRPr lang="ar-SA" noProof="0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73D6993-98F8-4234-B24A-02D4DB41C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flipH="1">
            <a:off x="4038600" y="6356350"/>
            <a:ext cx="4114800" cy="365125"/>
          </a:xfrm>
        </p:spPr>
        <p:txBody>
          <a:bodyPr rtlCol="1"/>
          <a:lstStyle>
            <a:lvl1pPr algn="ctr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dirty="0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F2A34037-0E7D-4379-ACA0-98611B2F7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H="1">
            <a:off x="838200" y="6356350"/>
            <a:ext cx="2743200" cy="365125"/>
          </a:xfrm>
        </p:spPr>
        <p:txBody>
          <a:bodyPr rtlCol="1"/>
          <a:lstStyle>
            <a:lvl1pPr algn="l" rtl="1"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CEC5C30-0B3A-4B13-ADDD-7C63C8AA921B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3939197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E645B175-C851-453B-B2A0-9A5CFCADC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pPr rtl="1"/>
            <a:r>
              <a:rPr lang="ar-SA" noProof="0"/>
              <a:t>انقر لتحرير نمط العنوان الرئيسي</a:t>
            </a:r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E65F4A2-0E4F-4E49-A0BF-BEEC722033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 flipH="1"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 rtl="1"/>
            <a:r>
              <a:rPr lang="ar-SA" noProof="0"/>
              <a:t>انقر لتحرير أنماط النص الرئيسي</a:t>
            </a:r>
          </a:p>
          <a:p>
            <a:pPr lvl="1" rtl="1"/>
            <a:r>
              <a:rPr lang="ar-SA" noProof="0"/>
              <a:t>المستوى الثاني</a:t>
            </a:r>
          </a:p>
          <a:p>
            <a:pPr lvl="2" rtl="1"/>
            <a:r>
              <a:rPr lang="ar-SA" noProof="0"/>
              <a:t>المستوى الثالث</a:t>
            </a:r>
          </a:p>
          <a:p>
            <a:pPr lvl="3" rtl="1"/>
            <a:r>
              <a:rPr lang="ar-SA" noProof="0"/>
              <a:t>المستوى الرابع</a:t>
            </a:r>
          </a:p>
          <a:p>
            <a:pPr lvl="4" rtl="1"/>
            <a:r>
              <a:rPr lang="ar-SA" noProof="0"/>
              <a:t>المستوى الخامس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9328AA27-3F13-4BFD-B949-21CF319108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flipH="1"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rtl="1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C1162619-FFA5-4F22-B1C8-DAAEDAD67BCF}" type="datetime1">
              <a:rPr lang="ar-SA" noProof="0" smtClean="0"/>
              <a:t>14/11/1445</a:t>
            </a:fld>
            <a:endParaRPr lang="ar-SA" noProof="0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EEEE99A2-0FED-42D4-9FBD-08CC1C3F81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flipH="1"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rtl="1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ar-SA" noProof="0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DF2468D4-5440-4CE2-BAB3-61D83F628C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 flipH="1"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rtl="1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CEC5C30-0B3A-4B13-ADDD-7C63C8AA921B}" type="slidenum">
              <a:rPr lang="ar-SA" smtClean="0"/>
              <a:pPr/>
              <a:t>‹#›</a:t>
            </a:fld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4122039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sldNum="0" hdr="0" ftr="0" dt="0"/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4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sv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2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6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6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F4B5F415-7490-4054-85B4-10F7AE6D33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flipH="1">
            <a:off x="1629119" y="793472"/>
            <a:ext cx="9144000" cy="2387600"/>
          </a:xfrm>
        </p:spPr>
        <p:txBody>
          <a:bodyPr rtlCol="1">
            <a:normAutofit/>
          </a:bodyPr>
          <a:lstStyle/>
          <a:p>
            <a:pPr rtl="0"/>
            <a:r>
              <a:rPr lang="en-US" sz="8000" dirty="0">
                <a:solidFill>
                  <a:schemeClr val="bg1"/>
                </a:solidFill>
              </a:rPr>
              <a:t>Waste Management</a:t>
            </a:r>
            <a:br>
              <a:rPr lang="en-US" sz="8000" dirty="0">
                <a:solidFill>
                  <a:schemeClr val="bg1"/>
                </a:solidFill>
              </a:rPr>
            </a:br>
            <a:r>
              <a:rPr lang="en-US" sz="8000" dirty="0">
                <a:solidFill>
                  <a:schemeClr val="bg1"/>
                </a:solidFill>
              </a:rPr>
              <a:t>part 1 </a:t>
            </a:r>
            <a:endParaRPr lang="ar-SA" sz="8000" dirty="0">
              <a:solidFill>
                <a:schemeClr val="bg1"/>
              </a:solidFill>
            </a:endParaRPr>
          </a:p>
        </p:txBody>
      </p:sp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id="{AA65E432-C1E6-4C36-BF8E-2DA25E65D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3554015" y="3278339"/>
            <a:ext cx="508397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05F6415-1E7C-453D-B6B7-DBF76BDA69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1524000" y="3331882"/>
            <a:ext cx="9144000" cy="1655762"/>
          </a:xfrm>
        </p:spPr>
        <p:txBody>
          <a:bodyPr rtlCol="1">
            <a:normAutofit fontScale="92500" lnSpcReduction="20000"/>
          </a:bodyPr>
          <a:lstStyle/>
          <a:p>
            <a:pPr rtl="1"/>
            <a:r>
              <a:rPr lang="en-US" sz="2800" dirty="0">
                <a:solidFill>
                  <a:schemeClr val="bg1"/>
                </a:solidFill>
              </a:rPr>
              <a:t>M.Sc. Amna Shaker</a:t>
            </a:r>
          </a:p>
          <a:p>
            <a:pPr rtl="1"/>
            <a:r>
              <a:rPr lang="en-US" sz="2800" dirty="0">
                <a:solidFill>
                  <a:schemeClr val="bg1"/>
                </a:solidFill>
              </a:rPr>
              <a:t>College of Science</a:t>
            </a:r>
          </a:p>
          <a:p>
            <a:pPr rtl="1"/>
            <a:r>
              <a:rPr lang="en-US" sz="2800" dirty="0">
                <a:solidFill>
                  <a:schemeClr val="bg1"/>
                </a:solidFill>
              </a:rPr>
              <a:t>Medical Biotechnology Department</a:t>
            </a:r>
          </a:p>
          <a:p>
            <a:pPr rtl="1"/>
            <a:r>
              <a:rPr lang="en-US" sz="2800" dirty="0">
                <a:solidFill>
                  <a:schemeClr val="bg1"/>
                </a:solidFill>
              </a:rPr>
              <a:t>Al-</a:t>
            </a:r>
            <a:r>
              <a:rPr lang="en-US" sz="2800" dirty="0" err="1">
                <a:solidFill>
                  <a:schemeClr val="bg1"/>
                </a:solidFill>
              </a:rPr>
              <a:t>Mustaqbal</a:t>
            </a:r>
            <a:r>
              <a:rPr lang="en-US" sz="2800" dirty="0">
                <a:solidFill>
                  <a:schemeClr val="bg1"/>
                </a:solidFill>
              </a:rPr>
              <a:t> University</a:t>
            </a:r>
          </a:p>
          <a:p>
            <a:pPr rtl="1"/>
            <a:endParaRPr lang="ar-SA" sz="2800" dirty="0">
              <a:solidFill>
                <a:schemeClr val="bg1"/>
              </a:solidFill>
            </a:endParaRPr>
          </a:p>
        </p:txBody>
      </p:sp>
      <p:pic>
        <p:nvPicPr>
          <p:cNvPr id="15" name="الرسم البياني 14">
            <a:extLst>
              <a:ext uri="{FF2B5EF4-FFF2-40B4-BE49-F238E27FC236}">
                <a16:creationId xmlns:a16="http://schemas.microsoft.com/office/drawing/2014/main" id="{2A123BD8-A09C-49C0-98E8-54B55610A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968606" flipH="1">
            <a:off x="5207154" y="4482751"/>
            <a:ext cx="3194131" cy="3194131"/>
          </a:xfrm>
          <a:prstGeom prst="rect">
            <a:avLst/>
          </a:prstGeom>
        </p:spPr>
      </p:pic>
      <p:pic>
        <p:nvPicPr>
          <p:cNvPr id="11" name="الرسم البياني 10">
            <a:extLst>
              <a:ext uri="{FF2B5EF4-FFF2-40B4-BE49-F238E27FC236}">
                <a16:creationId xmlns:a16="http://schemas.microsoft.com/office/drawing/2014/main" id="{3CB00449-E308-4DF3-9CFD-9A7D30B67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261393">
            <a:off x="10094762" y="1663257"/>
            <a:ext cx="2684499" cy="2684499"/>
          </a:xfrm>
          <a:prstGeom prst="rect">
            <a:avLst/>
          </a:prstGeom>
        </p:spPr>
      </p:pic>
      <p:pic>
        <p:nvPicPr>
          <p:cNvPr id="13" name="الرسم البياني 12">
            <a:extLst>
              <a:ext uri="{FF2B5EF4-FFF2-40B4-BE49-F238E27FC236}">
                <a16:creationId xmlns:a16="http://schemas.microsoft.com/office/drawing/2014/main" id="{6A56DF0C-1331-406E-AEE6-06E0E59FB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21031" flipH="1">
            <a:off x="7818235" y="4797205"/>
            <a:ext cx="2453456" cy="2453456"/>
          </a:xfrm>
          <a:prstGeom prst="rect">
            <a:avLst/>
          </a:prstGeom>
        </p:spPr>
      </p:pic>
      <p:pic>
        <p:nvPicPr>
          <p:cNvPr id="7" name="الرسم البياني 6">
            <a:extLst>
              <a:ext uri="{FF2B5EF4-FFF2-40B4-BE49-F238E27FC236}">
                <a16:creationId xmlns:a16="http://schemas.microsoft.com/office/drawing/2014/main" id="{88D22565-F42F-439B-A6A4-CF161165E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0386303" flipH="1">
            <a:off x="9438410" y="3688628"/>
            <a:ext cx="3245427" cy="3245427"/>
          </a:xfrm>
          <a:prstGeom prst="rect">
            <a:avLst/>
          </a:prstGeom>
        </p:spPr>
      </p:pic>
      <p:pic>
        <p:nvPicPr>
          <p:cNvPr id="9" name="الرسم البياني 8">
            <a:extLst>
              <a:ext uri="{FF2B5EF4-FFF2-40B4-BE49-F238E27FC236}">
                <a16:creationId xmlns:a16="http://schemas.microsoft.com/office/drawing/2014/main" id="{B46E3E84-D1E6-4422-AA93-3EE98A821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148875" flipH="1">
            <a:off x="812224" y="2025029"/>
            <a:ext cx="1989951" cy="1989951"/>
          </a:xfrm>
          <a:prstGeom prst="rect">
            <a:avLst/>
          </a:prstGeom>
        </p:spPr>
      </p:pic>
      <p:pic>
        <p:nvPicPr>
          <p:cNvPr id="19" name="الرسم البياني 18">
            <a:extLst>
              <a:ext uri="{FF2B5EF4-FFF2-40B4-BE49-F238E27FC236}">
                <a16:creationId xmlns:a16="http://schemas.microsoft.com/office/drawing/2014/main" id="{39130E3C-1E93-4315-AE76-13C55147D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2710505" flipH="1">
            <a:off x="445879" y="145767"/>
            <a:ext cx="1574403" cy="1574403"/>
          </a:xfrm>
          <a:prstGeom prst="rect">
            <a:avLst/>
          </a:prstGeom>
        </p:spPr>
      </p:pic>
      <p:pic>
        <p:nvPicPr>
          <p:cNvPr id="21" name="الرسم البياني 20">
            <a:extLst>
              <a:ext uri="{FF2B5EF4-FFF2-40B4-BE49-F238E27FC236}">
                <a16:creationId xmlns:a16="http://schemas.microsoft.com/office/drawing/2014/main" id="{FFEC1660-205F-490E-800A-0D57D250BA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079210" flipH="1">
            <a:off x="-214079" y="783939"/>
            <a:ext cx="1488402" cy="1488402"/>
          </a:xfrm>
          <a:prstGeom prst="rect">
            <a:avLst/>
          </a:prstGeom>
        </p:spPr>
      </p:pic>
      <p:pic>
        <p:nvPicPr>
          <p:cNvPr id="4" name="صورة 3">
            <a:extLst>
              <a:ext uri="{FF2B5EF4-FFF2-40B4-BE49-F238E27FC236}">
                <a16:creationId xmlns:a16="http://schemas.microsoft.com/office/drawing/2014/main" id="{1D592B1C-2F2E-B375-6728-D42D9B80220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1948" y="4626053"/>
            <a:ext cx="3986617" cy="2087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397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3292187" y="365125"/>
            <a:ext cx="8378529" cy="1027257"/>
          </a:xfrm>
        </p:spPr>
        <p:txBody>
          <a:bodyPr rtlCol="1">
            <a:normAutofit/>
          </a:bodyPr>
          <a:lstStyle/>
          <a:p>
            <a:pPr algn="l" rtl="0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Waste management (part 2)</a:t>
            </a:r>
            <a:endParaRPr lang="ar-S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3292187" y="1392382"/>
            <a:ext cx="8378529" cy="4351338"/>
          </a:xfrm>
        </p:spPr>
        <p:txBody>
          <a:bodyPr rtlCol="1">
            <a:normAutofit fontScale="92500" lnSpcReduction="10000"/>
          </a:bodyPr>
          <a:lstStyle/>
          <a:p>
            <a:pPr marL="0" indent="0" algn="l" rtl="0">
              <a:lnSpc>
                <a:spcPct val="200000"/>
              </a:lnSpc>
              <a:buNone/>
            </a:pP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First: on site</a:t>
            </a:r>
          </a:p>
          <a:p>
            <a:pPr marL="0" indent="0" algn="l" rtl="0">
              <a:lnSpc>
                <a:spcPct val="200000"/>
              </a:lnSpc>
              <a:buNone/>
            </a:pP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Second: off-site</a:t>
            </a:r>
          </a:p>
          <a:p>
            <a:pPr marL="0" indent="0" algn="l" rtl="0">
              <a:lnSpc>
                <a:spcPct val="200000"/>
              </a:lnSpc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*Proper packaging methods secure the safety of all laboratory staff: For example, sharps should be collected in puncture-proof and closed containers.</a:t>
            </a:r>
          </a:p>
          <a:p>
            <a:pPr marL="0" indent="0" algn="l" rtl="0">
              <a:lnSpc>
                <a:spcPct val="200000"/>
              </a:lnSpc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A first-aid kit is essential and must exist</a:t>
            </a:r>
          </a:p>
          <a:p>
            <a:pPr marL="0" indent="0" algn="l" rtl="0">
              <a:lnSpc>
                <a:spcPct val="200000"/>
              </a:lnSpc>
              <a:buNone/>
            </a:pPr>
            <a:endParaRPr lang="ar-SA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13" name="المجموعة 12">
            <a:extLst>
              <a:ext uri="{FF2B5EF4-FFF2-40B4-BE49-F238E27FC236}">
                <a16:creationId xmlns:a16="http://schemas.microsoft.com/office/drawing/2014/main" id="{9C15E21A-C111-4D39-BB47-E83988E5A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70036" y="0"/>
            <a:ext cx="3193475" cy="6954260"/>
            <a:chOff x="-57151" y="0"/>
            <a:chExt cx="3193475" cy="6954260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2" name="الرسم البياني 11" descr="أنابيب الاختبار">
              <a:extLst>
                <a:ext uri="{FF2B5EF4-FFF2-40B4-BE49-F238E27FC236}">
                  <a16:creationId xmlns:a16="http://schemas.microsoft.com/office/drawing/2014/main" id="{57BD2CFA-105C-4606-859E-A8413C62B3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-57151" y="4155643"/>
              <a:ext cx="2798617" cy="27986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42085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3292187" y="365125"/>
            <a:ext cx="8378529" cy="1027257"/>
          </a:xfrm>
        </p:spPr>
        <p:txBody>
          <a:bodyPr rtlCol="1">
            <a:normAutofit fontScale="90000"/>
          </a:bodyPr>
          <a:lstStyle/>
          <a:p>
            <a:pPr algn="l" rtl="0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Types of treated contaminated Waste </a:t>
            </a:r>
            <a:endParaRPr lang="ar-S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3292187" y="1392382"/>
            <a:ext cx="8378529" cy="4351338"/>
          </a:xfrm>
        </p:spPr>
        <p:txBody>
          <a:bodyPr rtlCol="1">
            <a:normAutofit fontScale="70000" lnSpcReduction="20000"/>
          </a:bodyPr>
          <a:lstStyle/>
          <a:p>
            <a:pPr marL="0" indent="0" algn="l" rtl="0">
              <a:lnSpc>
                <a:spcPct val="200000"/>
              </a:lnSpc>
              <a:buNone/>
            </a:pPr>
            <a:r>
              <a:rPr lang="en-US" sz="3200" b="1" dirty="0">
                <a:solidFill>
                  <a:schemeClr val="accent5">
                    <a:lumMod val="50000"/>
                  </a:schemeClr>
                </a:solidFill>
              </a:rPr>
              <a:t>First on site :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</a:rPr>
              <a:t>The following elements need to be considered for treated the contamination :  </a:t>
            </a:r>
          </a:p>
          <a:p>
            <a:pPr marL="0" indent="0" algn="l" rtl="0">
              <a:lnSpc>
                <a:spcPct val="200000"/>
              </a:lnSpc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1-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nature of the waste,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for example, liquids, solids</a:t>
            </a:r>
          </a:p>
          <a:p>
            <a:pPr marL="0" indent="0" algn="l" rtl="0">
              <a:lnSpc>
                <a:spcPct val="200000"/>
              </a:lnSpc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2-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volume of the waste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to process.</a:t>
            </a:r>
          </a:p>
          <a:p>
            <a:pPr marL="0" indent="0" algn="l" rtl="0">
              <a:lnSpc>
                <a:spcPct val="200000"/>
              </a:lnSpc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3-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place where waste decontamination takes place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(for example, in the laboratory itself, </a:t>
            </a:r>
          </a:p>
          <a:p>
            <a:pPr marL="0" indent="0" algn="l" rtl="0">
              <a:lnSpc>
                <a:spcPct val="200000"/>
              </a:lnSpc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4-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type of packaging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for storing the waste.</a:t>
            </a:r>
          </a:p>
          <a:p>
            <a:pPr marL="0" indent="0" algn="l" rtl="0">
              <a:lnSpc>
                <a:spcPct val="200000"/>
              </a:lnSpc>
              <a:buNone/>
            </a:pPr>
            <a:endParaRPr lang="ar-SA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13" name="المجموعة 12">
            <a:extLst>
              <a:ext uri="{FF2B5EF4-FFF2-40B4-BE49-F238E27FC236}">
                <a16:creationId xmlns:a16="http://schemas.microsoft.com/office/drawing/2014/main" id="{9C15E21A-C111-4D39-BB47-E83988E5A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70036" y="0"/>
            <a:ext cx="3193475" cy="6954260"/>
            <a:chOff x="-57151" y="0"/>
            <a:chExt cx="3193475" cy="6954260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2" name="الرسم البياني 11" descr="أنابيب الاختبار">
              <a:extLst>
                <a:ext uri="{FF2B5EF4-FFF2-40B4-BE49-F238E27FC236}">
                  <a16:creationId xmlns:a16="http://schemas.microsoft.com/office/drawing/2014/main" id="{57BD2CFA-105C-4606-859E-A8413C62B3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-57151" y="4155643"/>
              <a:ext cx="2798617" cy="27986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731841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3292185" y="352539"/>
            <a:ext cx="8378529" cy="6312665"/>
          </a:xfrm>
        </p:spPr>
        <p:txBody>
          <a:bodyPr rtlCol="1">
            <a:normAutofit fontScale="25000" lnSpcReduction="20000"/>
          </a:bodyPr>
          <a:lstStyle/>
          <a:p>
            <a:pPr marL="0" indent="0" algn="l" rtl="0">
              <a:lnSpc>
                <a:spcPct val="170000"/>
              </a:lnSpc>
              <a:buNone/>
            </a:pPr>
            <a:r>
              <a:rPr lang="en-US" sz="8000" b="1" dirty="0">
                <a:solidFill>
                  <a:schemeClr val="accent5">
                    <a:lumMod val="50000"/>
                  </a:schemeClr>
                </a:solidFill>
              </a:rPr>
              <a:t>Second: off-site:</a:t>
            </a:r>
          </a:p>
          <a:p>
            <a:pPr marL="0" indent="0" algn="l" rtl="0">
              <a:lnSpc>
                <a:spcPct val="170000"/>
              </a:lnSpc>
              <a:buNone/>
            </a:pPr>
            <a:r>
              <a:rPr lang="en-US" sz="8000" b="1" dirty="0">
                <a:solidFill>
                  <a:schemeClr val="accent5">
                    <a:lumMod val="50000"/>
                  </a:schemeClr>
                </a:solidFill>
              </a:rPr>
              <a:t>The waste transported to an off-site for treatment and final disposal.</a:t>
            </a:r>
          </a:p>
          <a:p>
            <a:pPr marL="0" indent="0" algn="l" rtl="0">
              <a:lnSpc>
                <a:spcPct val="170000"/>
              </a:lnSpc>
              <a:buNone/>
            </a:pPr>
            <a:r>
              <a:rPr lang="en-US" sz="8000" dirty="0">
                <a:solidFill>
                  <a:schemeClr val="accent5">
                    <a:lumMod val="50000"/>
                  </a:schemeClr>
                </a:solidFill>
              </a:rPr>
              <a:t>The following information must be available to those transporting contaminated waste: </a:t>
            </a:r>
          </a:p>
          <a:p>
            <a:pPr marL="0" indent="0" algn="l" rtl="0">
              <a:lnSpc>
                <a:spcPct val="170000"/>
              </a:lnSpc>
              <a:buNone/>
            </a:pPr>
            <a:r>
              <a:rPr lang="en-US" sz="8000" dirty="0">
                <a:solidFill>
                  <a:schemeClr val="accent5">
                    <a:lumMod val="50000"/>
                  </a:schemeClr>
                </a:solidFill>
              </a:rPr>
              <a:t>1-waste classes</a:t>
            </a:r>
          </a:p>
          <a:p>
            <a:pPr marL="0" indent="0" algn="l" rtl="0">
              <a:lnSpc>
                <a:spcPct val="170000"/>
              </a:lnSpc>
              <a:buNone/>
            </a:pPr>
            <a:r>
              <a:rPr lang="en-US" sz="8000" dirty="0">
                <a:solidFill>
                  <a:schemeClr val="accent5">
                    <a:lumMod val="50000"/>
                  </a:schemeClr>
                </a:solidFill>
              </a:rPr>
              <a:t>2- waste type </a:t>
            </a:r>
          </a:p>
          <a:p>
            <a:pPr marL="0" indent="0" algn="l" rtl="0">
              <a:lnSpc>
                <a:spcPct val="170000"/>
              </a:lnSpc>
              <a:buNone/>
            </a:pPr>
            <a:r>
              <a:rPr lang="en-US" sz="8000" dirty="0">
                <a:solidFill>
                  <a:schemeClr val="accent5">
                    <a:lumMod val="50000"/>
                  </a:schemeClr>
                </a:solidFill>
              </a:rPr>
              <a:t>3-waste producer (for example :laboratory or  hospital )</a:t>
            </a:r>
          </a:p>
          <a:p>
            <a:pPr marL="0" indent="0" algn="l" rtl="0">
              <a:lnSpc>
                <a:spcPct val="170000"/>
              </a:lnSpc>
              <a:buNone/>
            </a:pPr>
            <a:r>
              <a:rPr lang="en-US" sz="8000" dirty="0">
                <a:solidFill>
                  <a:schemeClr val="accent5">
                    <a:lumMod val="50000"/>
                  </a:schemeClr>
                </a:solidFill>
              </a:rPr>
              <a:t>4-The date </a:t>
            </a:r>
          </a:p>
          <a:p>
            <a:pPr marL="0" indent="0" algn="l" rtl="0">
              <a:lnSpc>
                <a:spcPct val="170000"/>
              </a:lnSpc>
              <a:buNone/>
            </a:pPr>
            <a:r>
              <a:rPr lang="en-US" sz="8000" dirty="0">
                <a:solidFill>
                  <a:schemeClr val="accent5">
                    <a:lumMod val="50000"/>
                  </a:schemeClr>
                </a:solidFill>
              </a:rPr>
              <a:t>5-number of containers and volume</a:t>
            </a:r>
          </a:p>
          <a:p>
            <a:pPr marL="0" indent="0" algn="l" rtl="0">
              <a:lnSpc>
                <a:spcPct val="200000"/>
              </a:lnSpc>
              <a:buNone/>
            </a:pPr>
            <a:endParaRPr lang="ar-SA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13" name="المجموعة 12">
            <a:extLst>
              <a:ext uri="{FF2B5EF4-FFF2-40B4-BE49-F238E27FC236}">
                <a16:creationId xmlns:a16="http://schemas.microsoft.com/office/drawing/2014/main" id="{9C15E21A-C111-4D39-BB47-E83988E5A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70036" y="0"/>
            <a:ext cx="3193475" cy="6954260"/>
            <a:chOff x="-57151" y="0"/>
            <a:chExt cx="3193475" cy="6954260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2" name="الرسم البياني 11" descr="أنابيب الاختبار">
              <a:extLst>
                <a:ext uri="{FF2B5EF4-FFF2-40B4-BE49-F238E27FC236}">
                  <a16:creationId xmlns:a16="http://schemas.microsoft.com/office/drawing/2014/main" id="{57BD2CFA-105C-4606-859E-A8413C62B3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-57151" y="4155643"/>
              <a:ext cx="2798617" cy="27986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02473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3292187" y="365125"/>
            <a:ext cx="8378529" cy="1027257"/>
          </a:xfrm>
        </p:spPr>
        <p:txBody>
          <a:bodyPr rtlCol="1"/>
          <a:lstStyle/>
          <a:p>
            <a:pPr algn="l" rtl="0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Decontamination waste</a:t>
            </a:r>
            <a:endParaRPr lang="ar-S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3292187" y="1392382"/>
            <a:ext cx="8378529" cy="4351338"/>
          </a:xfrm>
        </p:spPr>
        <p:txBody>
          <a:bodyPr rtlCol="1">
            <a:normAutofit/>
          </a:bodyPr>
          <a:lstStyle/>
          <a:p>
            <a:pPr marL="0" indent="0" algn="l" rtl="0">
              <a:lnSpc>
                <a:spcPct val="200000"/>
              </a:lnSpc>
              <a:buNone/>
            </a:pP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A : Decontamination of liquid waste:</a:t>
            </a:r>
          </a:p>
          <a:p>
            <a:pPr marL="0" indent="0" algn="l" rtl="0">
              <a:lnSpc>
                <a:spcPct val="200000"/>
              </a:lnSpc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1- Sewer system</a:t>
            </a:r>
          </a:p>
          <a:p>
            <a:pPr marL="0" indent="0" algn="l" rtl="0">
              <a:lnSpc>
                <a:spcPct val="200000"/>
              </a:lnSpc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2- Chemical disinfection</a:t>
            </a:r>
          </a:p>
          <a:p>
            <a:pPr marL="0" indent="0" algn="l" rtl="0">
              <a:lnSpc>
                <a:spcPct val="200000"/>
              </a:lnSpc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3- Autoclaving</a:t>
            </a:r>
          </a:p>
          <a:p>
            <a:pPr marL="0" indent="0" algn="l" rtl="0">
              <a:lnSpc>
                <a:spcPct val="200000"/>
              </a:lnSpc>
              <a:buNone/>
            </a:pPr>
            <a:endParaRPr lang="ar-SA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13" name="المجموعة 12">
            <a:extLst>
              <a:ext uri="{FF2B5EF4-FFF2-40B4-BE49-F238E27FC236}">
                <a16:creationId xmlns:a16="http://schemas.microsoft.com/office/drawing/2014/main" id="{9C15E21A-C111-4D39-BB47-E83988E5A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70036" y="0"/>
            <a:ext cx="3193475" cy="6954260"/>
            <a:chOff x="-57151" y="0"/>
            <a:chExt cx="3193475" cy="6954260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2" name="الرسم البياني 11" descr="أنابيب الاختبار">
              <a:extLst>
                <a:ext uri="{FF2B5EF4-FFF2-40B4-BE49-F238E27FC236}">
                  <a16:creationId xmlns:a16="http://schemas.microsoft.com/office/drawing/2014/main" id="{57BD2CFA-105C-4606-859E-A8413C62B3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-57151" y="4155643"/>
              <a:ext cx="2798617" cy="27986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56321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3292187" y="1392382"/>
            <a:ext cx="8378529" cy="4351338"/>
          </a:xfrm>
        </p:spPr>
        <p:txBody>
          <a:bodyPr rtlCol="1">
            <a:normAutofit/>
          </a:bodyPr>
          <a:lstStyle/>
          <a:p>
            <a:pPr marL="0" indent="0" algn="l" rtl="0">
              <a:lnSpc>
                <a:spcPct val="200000"/>
              </a:lnSpc>
              <a:buNone/>
            </a:pP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B: Decontamination of solid waste</a:t>
            </a:r>
          </a:p>
          <a:p>
            <a:pPr marL="0" indent="0" algn="l" rtl="0">
              <a:lnSpc>
                <a:spcPct val="200000"/>
              </a:lnSpc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1-Autoclaving</a:t>
            </a:r>
          </a:p>
          <a:p>
            <a:pPr marL="0" indent="0" algn="l" rtl="0">
              <a:lnSpc>
                <a:spcPct val="200000"/>
              </a:lnSpc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2-Incineration</a:t>
            </a:r>
          </a:p>
          <a:p>
            <a:pPr marL="0" indent="0" algn="l" rtl="0">
              <a:lnSpc>
                <a:spcPct val="200000"/>
              </a:lnSpc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3-Alkaline digestion</a:t>
            </a:r>
          </a:p>
          <a:p>
            <a:pPr marL="0" indent="0" algn="l" rtl="0">
              <a:lnSpc>
                <a:spcPct val="200000"/>
              </a:lnSpc>
              <a:buNone/>
            </a:pPr>
            <a:endParaRPr lang="ar-SA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13" name="المجموعة 12">
            <a:extLst>
              <a:ext uri="{FF2B5EF4-FFF2-40B4-BE49-F238E27FC236}">
                <a16:creationId xmlns:a16="http://schemas.microsoft.com/office/drawing/2014/main" id="{9C15E21A-C111-4D39-BB47-E83988E5A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70036" y="0"/>
            <a:ext cx="3193475" cy="6954260"/>
            <a:chOff x="-57151" y="0"/>
            <a:chExt cx="3193475" cy="6954260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2" name="الرسم البياني 11" descr="أنابيب الاختبار">
              <a:extLst>
                <a:ext uri="{FF2B5EF4-FFF2-40B4-BE49-F238E27FC236}">
                  <a16:creationId xmlns:a16="http://schemas.microsoft.com/office/drawing/2014/main" id="{57BD2CFA-105C-4606-859E-A8413C62B3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-57151" y="4155643"/>
              <a:ext cx="2798617" cy="27986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61523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F4B5F415-7490-4054-85B4-10F7AE6D33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flipH="1">
            <a:off x="1524000" y="852207"/>
            <a:ext cx="9144000" cy="2387600"/>
          </a:xfrm>
        </p:spPr>
        <p:txBody>
          <a:bodyPr rtlCol="1">
            <a:normAutofit/>
          </a:bodyPr>
          <a:lstStyle/>
          <a:p>
            <a:pPr rtl="1"/>
            <a:r>
              <a:rPr lang="ar-SA" sz="8000" dirty="0">
                <a:solidFill>
                  <a:schemeClr val="bg1"/>
                </a:solidFill>
              </a:rPr>
              <a:t>تذكر...</a:t>
            </a:r>
            <a:br>
              <a:rPr lang="ar-SA" sz="8000" dirty="0">
                <a:solidFill>
                  <a:schemeClr val="bg1"/>
                </a:solidFill>
              </a:rPr>
            </a:br>
            <a:r>
              <a:rPr lang="ar-SA" sz="8000" dirty="0">
                <a:solidFill>
                  <a:schemeClr val="bg1"/>
                </a:solidFill>
              </a:rPr>
              <a:t>السلامة أولاً!</a:t>
            </a:r>
          </a:p>
        </p:txBody>
      </p:sp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id="{AA65E432-C1E6-4C36-BF8E-2DA25E65D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3423949" y="3278339"/>
            <a:ext cx="534410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الرسم البياني 14">
            <a:extLst>
              <a:ext uri="{FF2B5EF4-FFF2-40B4-BE49-F238E27FC236}">
                <a16:creationId xmlns:a16="http://schemas.microsoft.com/office/drawing/2014/main" id="{2A123BD8-A09C-49C0-98E8-54B55610A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0968606" flipH="1">
            <a:off x="5207154" y="4482751"/>
            <a:ext cx="3194131" cy="3194131"/>
          </a:xfrm>
          <a:prstGeom prst="rect">
            <a:avLst/>
          </a:prstGeom>
        </p:spPr>
      </p:pic>
      <p:pic>
        <p:nvPicPr>
          <p:cNvPr id="11" name="الرسم البياني 10">
            <a:extLst>
              <a:ext uri="{FF2B5EF4-FFF2-40B4-BE49-F238E27FC236}">
                <a16:creationId xmlns:a16="http://schemas.microsoft.com/office/drawing/2014/main" id="{3CB00449-E308-4DF3-9CFD-9A7D30B672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0261393">
            <a:off x="10094762" y="1663257"/>
            <a:ext cx="2684499" cy="2684499"/>
          </a:xfrm>
          <a:prstGeom prst="rect">
            <a:avLst/>
          </a:prstGeom>
        </p:spPr>
      </p:pic>
      <p:pic>
        <p:nvPicPr>
          <p:cNvPr id="13" name="الرسم البياني 12">
            <a:extLst>
              <a:ext uri="{FF2B5EF4-FFF2-40B4-BE49-F238E27FC236}">
                <a16:creationId xmlns:a16="http://schemas.microsoft.com/office/drawing/2014/main" id="{6A56DF0C-1331-406E-AEE6-06E0E59FB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21031" flipH="1">
            <a:off x="7818235" y="4797205"/>
            <a:ext cx="2453456" cy="2453456"/>
          </a:xfrm>
          <a:prstGeom prst="rect">
            <a:avLst/>
          </a:prstGeom>
        </p:spPr>
      </p:pic>
      <p:pic>
        <p:nvPicPr>
          <p:cNvPr id="7" name="الرسم البياني 6">
            <a:extLst>
              <a:ext uri="{FF2B5EF4-FFF2-40B4-BE49-F238E27FC236}">
                <a16:creationId xmlns:a16="http://schemas.microsoft.com/office/drawing/2014/main" id="{88D22565-F42F-439B-A6A4-CF161165E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20386303" flipH="1">
            <a:off x="9438410" y="3688628"/>
            <a:ext cx="3245427" cy="3245427"/>
          </a:xfrm>
          <a:prstGeom prst="rect">
            <a:avLst/>
          </a:prstGeom>
        </p:spPr>
      </p:pic>
      <p:pic>
        <p:nvPicPr>
          <p:cNvPr id="9" name="الرسم البياني 8">
            <a:extLst>
              <a:ext uri="{FF2B5EF4-FFF2-40B4-BE49-F238E27FC236}">
                <a16:creationId xmlns:a16="http://schemas.microsoft.com/office/drawing/2014/main" id="{B46E3E84-D1E6-4422-AA93-3EE98A821B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 rot="1148875" flipH="1">
            <a:off x="672477" y="-118161"/>
            <a:ext cx="3005286" cy="3005286"/>
          </a:xfrm>
          <a:prstGeom prst="rect">
            <a:avLst/>
          </a:prstGeom>
        </p:spPr>
      </p:pic>
      <p:pic>
        <p:nvPicPr>
          <p:cNvPr id="19" name="الرسم البياني 18">
            <a:extLst>
              <a:ext uri="{FF2B5EF4-FFF2-40B4-BE49-F238E27FC236}">
                <a16:creationId xmlns:a16="http://schemas.microsoft.com/office/drawing/2014/main" id="{39130E3C-1E93-4315-AE76-13C55147DC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2710505" flipH="1">
            <a:off x="445879" y="145767"/>
            <a:ext cx="1574403" cy="1574403"/>
          </a:xfrm>
          <a:prstGeom prst="rect">
            <a:avLst/>
          </a:prstGeom>
        </p:spPr>
      </p:pic>
      <p:pic>
        <p:nvPicPr>
          <p:cNvPr id="21" name="الرسم البياني 20">
            <a:extLst>
              <a:ext uri="{FF2B5EF4-FFF2-40B4-BE49-F238E27FC236}">
                <a16:creationId xmlns:a16="http://schemas.microsoft.com/office/drawing/2014/main" id="{FFEC1660-205F-490E-800A-0D57D250BA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 rot="1079210" flipH="1">
            <a:off x="-214079" y="783939"/>
            <a:ext cx="1488402" cy="14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313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3292187" y="365125"/>
            <a:ext cx="8378529" cy="1325563"/>
          </a:xfrm>
        </p:spPr>
        <p:txBody>
          <a:bodyPr rtlCol="1"/>
          <a:lstStyle/>
          <a:p>
            <a:pPr algn="l" rtl="0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Waste Management </a:t>
            </a:r>
            <a:endParaRPr lang="ar-S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3292187" y="1825625"/>
            <a:ext cx="8378529" cy="4351338"/>
          </a:xfrm>
        </p:spPr>
        <p:txBody>
          <a:bodyPr vert="horz" lIns="91440" tIns="45720" rIns="91440" bIns="45720" rtlCol="1" anchor="t">
            <a:normAutofit/>
          </a:bodyPr>
          <a:lstStyle/>
          <a:p>
            <a:pPr algn="l" rtl="0">
              <a:lnSpc>
                <a:spcPct val="150000"/>
              </a:lnSpc>
            </a:pPr>
            <a:r>
              <a:rPr lang="en-US" sz="2400" b="1" dirty="0">
                <a:solidFill>
                  <a:srgbClr val="7030A0"/>
                </a:solidFill>
              </a:rPr>
              <a:t>Waste control </a:t>
            </a:r>
            <a:r>
              <a:rPr lang="en-US" sz="2400" dirty="0">
                <a:solidFill>
                  <a:srgbClr val="7030A0"/>
                </a:solidFill>
              </a:rPr>
              <a:t>: is all the behaviors and acts necessary to handle the waste from its inception to its final disposal.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2400" u="sng" dirty="0">
                <a:solidFill>
                  <a:schemeClr val="accent5">
                    <a:lumMod val="50000"/>
                  </a:schemeClr>
                </a:solidFill>
              </a:rPr>
              <a:t>Type of waste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1-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Solid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Wastes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2- 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Liquid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Wastes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3-</a:t>
            </a:r>
            <a:r>
              <a:rPr lang="en-US" sz="2400" b="1" dirty="0">
                <a:solidFill>
                  <a:schemeClr val="accent5">
                    <a:lumMod val="50000"/>
                  </a:schemeClr>
                </a:solidFill>
              </a:rPr>
              <a:t>Gaseous </a:t>
            </a: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Wastes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ar-SA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9" name="المجموعة 8">
            <a:extLst>
              <a:ext uri="{FF2B5EF4-FFF2-40B4-BE49-F238E27FC236}">
                <a16:creationId xmlns:a16="http://schemas.microsoft.com/office/drawing/2014/main" id="{798EA88B-C439-4F17-9585-820972CE0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91430" y="0"/>
            <a:ext cx="3668917" cy="6941127"/>
            <a:chOff x="-486103" y="0"/>
            <a:chExt cx="3668917" cy="6941127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1" name="الرسم البياني 10" descr="الحافظة">
              <a:extLst>
                <a:ext uri="{FF2B5EF4-FFF2-40B4-BE49-F238E27FC236}">
                  <a16:creationId xmlns:a16="http://schemas.microsoft.com/office/drawing/2014/main" id="{4F58D0C9-D25F-4044-8F1B-4190E5A1BD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-486103" y="3272210"/>
              <a:ext cx="3668917" cy="3668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0499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3292187" y="365125"/>
            <a:ext cx="8378529" cy="1325563"/>
          </a:xfrm>
        </p:spPr>
        <p:txBody>
          <a:bodyPr rtlCol="1"/>
          <a:lstStyle/>
          <a:p>
            <a:pPr algn="l" rtl="0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Waste Management involves</a:t>
            </a:r>
            <a:endParaRPr lang="ar-S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3292187" y="1825625"/>
            <a:ext cx="8378529" cy="4351338"/>
          </a:xfrm>
        </p:spPr>
        <p:txBody>
          <a:bodyPr vert="horz" lIns="91440" tIns="45720" rIns="91440" bIns="45720" rtlCol="1" anchor="t">
            <a:normAutofit/>
          </a:bodyPr>
          <a:lstStyle/>
          <a:p>
            <a:pPr marL="0" indent="0" algn="l" rtl="0"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1-Storage the waste.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2-Transport .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3- get rid or recycling of waste. </a:t>
            </a:r>
          </a:p>
          <a:p>
            <a:pPr marL="0" indent="0" algn="l" rtl="0">
              <a:lnSpc>
                <a:spcPct val="150000"/>
              </a:lnSpc>
              <a:buNone/>
            </a:pPr>
            <a:endParaRPr lang="en-US" sz="2400" dirty="0">
              <a:solidFill>
                <a:schemeClr val="accent5">
                  <a:lumMod val="50000"/>
                </a:schemeClr>
              </a:solidFill>
            </a:endParaRPr>
          </a:p>
          <a:p>
            <a:pPr algn="l" rtl="0"/>
            <a:endParaRPr lang="ar-SA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9" name="المجموعة 8">
            <a:extLst>
              <a:ext uri="{FF2B5EF4-FFF2-40B4-BE49-F238E27FC236}">
                <a16:creationId xmlns:a16="http://schemas.microsoft.com/office/drawing/2014/main" id="{798EA88B-C439-4F17-9585-820972CE0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91430" y="0"/>
            <a:ext cx="3668917" cy="6941127"/>
            <a:chOff x="-486103" y="0"/>
            <a:chExt cx="3668917" cy="6941127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1" name="الرسم البياني 10" descr="الحافظة">
              <a:extLst>
                <a:ext uri="{FF2B5EF4-FFF2-40B4-BE49-F238E27FC236}">
                  <a16:creationId xmlns:a16="http://schemas.microsoft.com/office/drawing/2014/main" id="{4F58D0C9-D25F-4044-8F1B-4190E5A1BD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-486103" y="3272210"/>
              <a:ext cx="3668917" cy="36689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11873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3292187" y="365125"/>
            <a:ext cx="8378529" cy="1325563"/>
          </a:xfrm>
        </p:spPr>
        <p:txBody>
          <a:bodyPr rtlCol="1"/>
          <a:lstStyle/>
          <a:p>
            <a:pPr algn="l" rtl="0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Types of Waste Management</a:t>
            </a:r>
            <a:endParaRPr lang="ar-S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3292187" y="1825625"/>
            <a:ext cx="8378529" cy="4351338"/>
          </a:xfrm>
        </p:spPr>
        <p:txBody>
          <a:bodyPr vert="horz" lIns="91440" tIns="45720" rIns="91440" bIns="45720" rtlCol="1" anchor="t">
            <a:normAutofit/>
          </a:bodyPr>
          <a:lstStyle/>
          <a:p>
            <a:pPr marL="0" indent="0" algn="l" rtl="0"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1 –Recycling :</a:t>
            </a:r>
          </a:p>
          <a:p>
            <a:pPr marL="0" indent="0" algn="l" rtl="0">
              <a:buNone/>
            </a:pPr>
            <a:endParaRPr lang="en-US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9" name="المجموعة 8">
            <a:extLst>
              <a:ext uri="{FF2B5EF4-FFF2-40B4-BE49-F238E27FC236}">
                <a16:creationId xmlns:a16="http://schemas.microsoft.com/office/drawing/2014/main" id="{798EA88B-C439-4F17-9585-820972CE0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491430" y="0"/>
            <a:ext cx="3668917" cy="6941127"/>
            <a:chOff x="-486103" y="0"/>
            <a:chExt cx="3668917" cy="6941127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1" name="الرسم البياني 10" descr="الحافظة">
              <a:extLst>
                <a:ext uri="{FF2B5EF4-FFF2-40B4-BE49-F238E27FC236}">
                  <a16:creationId xmlns:a16="http://schemas.microsoft.com/office/drawing/2014/main" id="{4F58D0C9-D25F-4044-8F1B-4190E5A1BD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-486103" y="3272210"/>
              <a:ext cx="3668917" cy="3668917"/>
            </a:xfrm>
            <a:prstGeom prst="rect">
              <a:avLst/>
            </a:prstGeom>
          </p:spPr>
        </p:pic>
      </p:grpSp>
      <p:pic>
        <p:nvPicPr>
          <p:cNvPr id="12" name="صورة 11">
            <a:extLst>
              <a:ext uri="{FF2B5EF4-FFF2-40B4-BE49-F238E27FC236}">
                <a16:creationId xmlns:a16="http://schemas.microsoft.com/office/drawing/2014/main" id="{288B2E39-F15D-13C9-BC5B-0C49D179A9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1837" y="2575485"/>
            <a:ext cx="5949108" cy="3329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295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3292187" y="365125"/>
            <a:ext cx="8378529" cy="1027257"/>
          </a:xfrm>
        </p:spPr>
        <p:txBody>
          <a:bodyPr rtlCol="1"/>
          <a:lstStyle/>
          <a:p>
            <a:pPr algn="l" rtl="0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Types of Waste Management</a:t>
            </a:r>
            <a:endParaRPr lang="ar-S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3292187" y="1392382"/>
            <a:ext cx="8378529" cy="4351338"/>
          </a:xfrm>
        </p:spPr>
        <p:txBody>
          <a:bodyPr rtlCol="1">
            <a:normAutofit/>
          </a:bodyPr>
          <a:lstStyle/>
          <a:p>
            <a:pPr marL="0" indent="0" algn="l" rtl="0">
              <a:lnSpc>
                <a:spcPct val="200000"/>
              </a:lnSpc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2- Incineration :</a:t>
            </a:r>
            <a:endParaRPr lang="ar-SA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13" name="المجموعة 12">
            <a:extLst>
              <a:ext uri="{FF2B5EF4-FFF2-40B4-BE49-F238E27FC236}">
                <a16:creationId xmlns:a16="http://schemas.microsoft.com/office/drawing/2014/main" id="{9C15E21A-C111-4D39-BB47-E83988E5A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70036" y="0"/>
            <a:ext cx="3193475" cy="6954260"/>
            <a:chOff x="-57151" y="0"/>
            <a:chExt cx="3193475" cy="6954260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2" name="الرسم البياني 11" descr="أنابيب الاختبار">
              <a:extLst>
                <a:ext uri="{FF2B5EF4-FFF2-40B4-BE49-F238E27FC236}">
                  <a16:creationId xmlns:a16="http://schemas.microsoft.com/office/drawing/2014/main" id="{57BD2CFA-105C-4606-859E-A8413C62B3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-57151" y="4155643"/>
              <a:ext cx="2798617" cy="2798617"/>
            </a:xfrm>
            <a:prstGeom prst="rect">
              <a:avLst/>
            </a:prstGeom>
          </p:spPr>
        </p:pic>
      </p:grpSp>
      <p:pic>
        <p:nvPicPr>
          <p:cNvPr id="9" name="صورة 8">
            <a:extLst>
              <a:ext uri="{FF2B5EF4-FFF2-40B4-BE49-F238E27FC236}">
                <a16:creationId xmlns:a16="http://schemas.microsoft.com/office/drawing/2014/main" id="{674D837F-840F-5683-AA8E-5DD5F71E53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42343" y="2353665"/>
            <a:ext cx="6103344" cy="339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002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3292187" y="365125"/>
            <a:ext cx="8378529" cy="1027257"/>
          </a:xfrm>
        </p:spPr>
        <p:txBody>
          <a:bodyPr rtlCol="1"/>
          <a:lstStyle/>
          <a:p>
            <a:pPr algn="l" rtl="0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Types of Waste Management</a:t>
            </a:r>
            <a:endParaRPr lang="ar-S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3292187" y="1392382"/>
            <a:ext cx="8378529" cy="4351338"/>
          </a:xfrm>
        </p:spPr>
        <p:txBody>
          <a:bodyPr rtlCol="1">
            <a:normAutofit/>
          </a:bodyPr>
          <a:lstStyle/>
          <a:p>
            <a:pPr marL="0" indent="0" algn="l" rtl="0">
              <a:lnSpc>
                <a:spcPct val="200000"/>
              </a:lnSpc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3-  Landfill  :</a:t>
            </a:r>
            <a:endParaRPr lang="ar-SA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13" name="المجموعة 12">
            <a:extLst>
              <a:ext uri="{FF2B5EF4-FFF2-40B4-BE49-F238E27FC236}">
                <a16:creationId xmlns:a16="http://schemas.microsoft.com/office/drawing/2014/main" id="{9C15E21A-C111-4D39-BB47-E83988E5A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70036" y="0"/>
            <a:ext cx="3193475" cy="6954260"/>
            <a:chOff x="-57151" y="0"/>
            <a:chExt cx="3193475" cy="6954260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2" name="الرسم البياني 11" descr="أنابيب الاختبار">
              <a:extLst>
                <a:ext uri="{FF2B5EF4-FFF2-40B4-BE49-F238E27FC236}">
                  <a16:creationId xmlns:a16="http://schemas.microsoft.com/office/drawing/2014/main" id="{57BD2CFA-105C-4606-859E-A8413C62B3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-57151" y="4155643"/>
              <a:ext cx="2798617" cy="2798617"/>
            </a:xfrm>
            <a:prstGeom prst="rect">
              <a:avLst/>
            </a:prstGeom>
          </p:spPr>
        </p:pic>
      </p:grpSp>
      <p:pic>
        <p:nvPicPr>
          <p:cNvPr id="9" name="صورة 8">
            <a:extLst>
              <a:ext uri="{FF2B5EF4-FFF2-40B4-BE49-F238E27FC236}">
                <a16:creationId xmlns:a16="http://schemas.microsoft.com/office/drawing/2014/main" id="{A1E24D55-04DE-8F72-385F-2D9150DC99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18612" y="2701416"/>
            <a:ext cx="4916204" cy="2908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8330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العنوان 1">
            <a:extLst>
              <a:ext uri="{FF2B5EF4-FFF2-40B4-BE49-F238E27FC236}">
                <a16:creationId xmlns:a16="http://schemas.microsoft.com/office/drawing/2014/main" id="{10742257-3980-4551-868A-26DC3CB82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3292187" y="365125"/>
            <a:ext cx="8378529" cy="1027257"/>
          </a:xfrm>
        </p:spPr>
        <p:txBody>
          <a:bodyPr rtlCol="1"/>
          <a:lstStyle/>
          <a:p>
            <a:pPr algn="l" rtl="0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Types of Waste Management</a:t>
            </a:r>
            <a:endParaRPr lang="ar-SA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3292187" y="1392382"/>
            <a:ext cx="8378529" cy="4351338"/>
          </a:xfrm>
        </p:spPr>
        <p:txBody>
          <a:bodyPr rtlCol="1">
            <a:normAutofit/>
          </a:bodyPr>
          <a:lstStyle/>
          <a:p>
            <a:pPr marL="0" indent="0" algn="l" rtl="0">
              <a:lnSpc>
                <a:spcPct val="200000"/>
              </a:lnSpc>
              <a:buNone/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</a:rPr>
              <a:t>4- Biological Reprocessing :</a:t>
            </a:r>
            <a:endParaRPr lang="ar-SA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13" name="المجموعة 12">
            <a:extLst>
              <a:ext uri="{FF2B5EF4-FFF2-40B4-BE49-F238E27FC236}">
                <a16:creationId xmlns:a16="http://schemas.microsoft.com/office/drawing/2014/main" id="{9C15E21A-C111-4D39-BB47-E83988E5A0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70036" y="0"/>
            <a:ext cx="3193475" cy="6954260"/>
            <a:chOff x="-57151" y="0"/>
            <a:chExt cx="3193475" cy="6954260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2" name="الرسم البياني 11" descr="أنابيب الاختبار">
              <a:extLst>
                <a:ext uri="{FF2B5EF4-FFF2-40B4-BE49-F238E27FC236}">
                  <a16:creationId xmlns:a16="http://schemas.microsoft.com/office/drawing/2014/main" id="{57BD2CFA-105C-4606-859E-A8413C62B3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-57151" y="4155643"/>
              <a:ext cx="2798617" cy="2798617"/>
            </a:xfrm>
            <a:prstGeom prst="rect">
              <a:avLst/>
            </a:prstGeom>
          </p:spPr>
        </p:pic>
      </p:grpSp>
      <p:pic>
        <p:nvPicPr>
          <p:cNvPr id="9" name="صورة 8">
            <a:extLst>
              <a:ext uri="{FF2B5EF4-FFF2-40B4-BE49-F238E27FC236}">
                <a16:creationId xmlns:a16="http://schemas.microsoft.com/office/drawing/2014/main" id="{8BF4C78E-099F-209D-4C50-8B520FF8C8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3700" y="2732183"/>
            <a:ext cx="5801299" cy="297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074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عنوان 11">
            <a:extLst>
              <a:ext uri="{FF2B5EF4-FFF2-40B4-BE49-F238E27FC236}">
                <a16:creationId xmlns:a16="http://schemas.microsoft.com/office/drawing/2014/main" id="{051AC2EE-5F1A-1929-B22C-C7A9EB0F5B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3315312" y="365125"/>
            <a:ext cx="8038487" cy="1325563"/>
          </a:xfrm>
        </p:spPr>
        <p:txBody>
          <a:bodyPr/>
          <a:lstStyle/>
          <a:p>
            <a:pPr algn="l" rtl="0"/>
            <a:r>
              <a:rPr lang="en-US" dirty="0"/>
              <a:t>Laboratory waste :</a:t>
            </a:r>
            <a:endParaRPr lang="ar-EG" dirty="0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B57E0B0F-4D29-4786-B2AB-B84D9F8B5429}"/>
              </a:ext>
            </a:extLst>
          </p:cNvPr>
          <p:cNvSpPr>
            <a:spLocks noGrp="1"/>
          </p:cNvSpPr>
          <p:nvPr>
            <p:ph idx="1"/>
          </p:nvPr>
        </p:nvSpPr>
        <p:spPr>
          <a:xfrm flipH="1">
            <a:off x="3346482" y="1825625"/>
            <a:ext cx="8007317" cy="4351338"/>
          </a:xfrm>
        </p:spPr>
        <p:txBody>
          <a:bodyPr rtlCol="1">
            <a:normAutofit fontScale="92500"/>
          </a:bodyPr>
          <a:lstStyle/>
          <a:p>
            <a:pPr marL="0" indent="0" algn="l" rtl="0">
              <a:lnSpc>
                <a:spcPct val="150000"/>
              </a:lnSpc>
              <a:buNone/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During laboratory activities, different contaminated materials and liquids will be generated Some of the materials such as </a:t>
            </a:r>
            <a:r>
              <a:rPr lang="en-US" dirty="0">
                <a:solidFill>
                  <a:srgbClr val="7030A0"/>
                </a:solidFill>
              </a:rPr>
              <a:t>glassware, equipment, devices or laboratory clothing. </a:t>
            </a:r>
          </a:p>
          <a:p>
            <a:pPr marL="0" indent="0" algn="l" rtl="0">
              <a:lnSpc>
                <a:spcPct val="150000"/>
              </a:lnSpc>
              <a:buNone/>
            </a:pP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Examples of waste generated in laboratories are shows in table:</a:t>
            </a:r>
          </a:p>
          <a:p>
            <a:pPr algn="l" rtl="0"/>
            <a:endParaRPr lang="ar-SA" dirty="0">
              <a:solidFill>
                <a:schemeClr val="accent5">
                  <a:lumMod val="50000"/>
                </a:schemeClr>
              </a:solidFill>
            </a:endParaRPr>
          </a:p>
        </p:txBody>
      </p:sp>
      <p:grpSp>
        <p:nvGrpSpPr>
          <p:cNvPr id="9" name="المجموعة 8">
            <a:extLst>
              <a:ext uri="{FF2B5EF4-FFF2-40B4-BE49-F238E27FC236}">
                <a16:creationId xmlns:a16="http://schemas.microsoft.com/office/drawing/2014/main" id="{5EB226A9-D9EE-4576-B6BE-BA2E94C16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37587" y="0"/>
            <a:ext cx="3890553" cy="6904758"/>
            <a:chOff x="-634734" y="0"/>
            <a:chExt cx="3890553" cy="6904758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1" name="الرسم البياني 10" descr="ميكروسكوب">
              <a:extLst>
                <a:ext uri="{FF2B5EF4-FFF2-40B4-BE49-F238E27FC236}">
                  <a16:creationId xmlns:a16="http://schemas.microsoft.com/office/drawing/2014/main" id="{A9B090FE-5998-4BAC-AB8D-6F40D44C81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-634734" y="3014205"/>
              <a:ext cx="3890553" cy="38905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370339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عنصر نائب للمحتوى 1">
            <a:extLst>
              <a:ext uri="{FF2B5EF4-FFF2-40B4-BE49-F238E27FC236}">
                <a16:creationId xmlns:a16="http://schemas.microsoft.com/office/drawing/2014/main" id="{723E2937-F3FA-A717-9C1B-3754542211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52966" y="209320"/>
            <a:ext cx="8546099" cy="6433851"/>
          </a:xfrm>
          <a:prstGeom prst="rect">
            <a:avLst/>
          </a:prstGeom>
        </p:spPr>
      </p:pic>
      <p:grpSp>
        <p:nvGrpSpPr>
          <p:cNvPr id="9" name="المجموعة 8">
            <a:extLst>
              <a:ext uri="{FF2B5EF4-FFF2-40B4-BE49-F238E27FC236}">
                <a16:creationId xmlns:a16="http://schemas.microsoft.com/office/drawing/2014/main" id="{5EB226A9-D9EE-4576-B6BE-BA2E94C161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637587" y="0"/>
            <a:ext cx="3890553" cy="6904758"/>
            <a:chOff x="-634734" y="0"/>
            <a:chExt cx="3890553" cy="6904758"/>
          </a:xfrm>
        </p:grpSpPr>
        <p:grpSp>
          <p:nvGrpSpPr>
            <p:cNvPr id="10" name="المجموعة 9">
              <a:extLst>
                <a:ext uri="{FF2B5EF4-FFF2-40B4-BE49-F238E27FC236}">
                  <a16:creationId xmlns:a16="http://schemas.microsoft.com/office/drawing/2014/main" id="{D4EF09CF-3362-453A-9463-F6669A9D3E01}"/>
                </a:ext>
              </a:extLst>
            </p:cNvPr>
            <p:cNvGrpSpPr/>
            <p:nvPr/>
          </p:nvGrpSpPr>
          <p:grpSpPr>
            <a:xfrm>
              <a:off x="0" y="0"/>
              <a:ext cx="3136324" cy="6858000"/>
              <a:chOff x="0" y="0"/>
              <a:chExt cx="3136324" cy="6858000"/>
            </a:xfrm>
          </p:grpSpPr>
          <p:sp>
            <p:nvSpPr>
              <p:cNvPr id="4" name="مستطيل 3">
                <a:extLst>
                  <a:ext uri="{FF2B5EF4-FFF2-40B4-BE49-F238E27FC236}">
                    <a16:creationId xmlns:a16="http://schemas.microsoft.com/office/drawing/2014/main" id="{403AE892-EBD6-40F1-851B-FEADBD59429F}"/>
                  </a:ext>
                </a:extLst>
              </p:cNvPr>
              <p:cNvSpPr/>
              <p:nvPr/>
            </p:nvSpPr>
            <p:spPr>
              <a:xfrm flipH="1">
                <a:off x="0" y="0"/>
                <a:ext cx="2970068" cy="6858000"/>
              </a:xfrm>
              <a:prstGeom prst="rect">
                <a:avLst/>
              </a:pr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5" name="مستطيل 4">
                <a:extLst>
                  <a:ext uri="{FF2B5EF4-FFF2-40B4-BE49-F238E27FC236}">
                    <a16:creationId xmlns:a16="http://schemas.microsoft.com/office/drawing/2014/main" id="{54318653-1A38-442C-BA0F-F2C51149BCFF}"/>
                  </a:ext>
                </a:extLst>
              </p:cNvPr>
              <p:cNvSpPr/>
              <p:nvPr/>
            </p:nvSpPr>
            <p:spPr>
              <a:xfrm flipH="1">
                <a:off x="2970069" y="0"/>
                <a:ext cx="166255" cy="6858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6" name="مستطيل 5">
                <a:extLst>
                  <a:ext uri="{FF2B5EF4-FFF2-40B4-BE49-F238E27FC236}">
                    <a16:creationId xmlns:a16="http://schemas.microsoft.com/office/drawing/2014/main" id="{C25D63D1-E9CE-42BF-BD4D-374FD0293155}"/>
                  </a:ext>
                </a:extLst>
              </p:cNvPr>
              <p:cNvSpPr/>
              <p:nvPr/>
            </p:nvSpPr>
            <p:spPr>
              <a:xfrm flipH="1">
                <a:off x="2855767" y="0"/>
                <a:ext cx="114301" cy="6858000"/>
              </a:xfrm>
              <a:prstGeom prst="rect">
                <a:avLst/>
              </a:prstGeom>
              <a:solidFill>
                <a:srgbClr val="FFD34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7" name="مستطيل 6">
                <a:extLst>
                  <a:ext uri="{FF2B5EF4-FFF2-40B4-BE49-F238E27FC236}">
                    <a16:creationId xmlns:a16="http://schemas.microsoft.com/office/drawing/2014/main" id="{BA4EE865-9F0D-4531-A737-E13A557C0277}"/>
                  </a:ext>
                </a:extLst>
              </p:cNvPr>
              <p:cNvSpPr/>
              <p:nvPr/>
            </p:nvSpPr>
            <p:spPr>
              <a:xfrm flipH="1">
                <a:off x="2705100" y="0"/>
                <a:ext cx="150667" cy="6858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8" name="مستطيل 7">
                <a:extLst>
                  <a:ext uri="{FF2B5EF4-FFF2-40B4-BE49-F238E27FC236}">
                    <a16:creationId xmlns:a16="http://schemas.microsoft.com/office/drawing/2014/main" id="{6A1183CB-C5B0-498A-A49C-4180134C74B0}"/>
                  </a:ext>
                </a:extLst>
              </p:cNvPr>
              <p:cNvSpPr/>
              <p:nvPr/>
            </p:nvSpPr>
            <p:spPr>
              <a:xfrm flipH="1">
                <a:off x="2798617" y="0"/>
                <a:ext cx="57150" cy="6858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 rtl="1"/>
                <a:endParaRPr lang="ar-SA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p:grpSp>
        <p:pic>
          <p:nvPicPr>
            <p:cNvPr id="11" name="الرسم البياني 10" descr="ميكروسكوب">
              <a:extLst>
                <a:ext uri="{FF2B5EF4-FFF2-40B4-BE49-F238E27FC236}">
                  <a16:creationId xmlns:a16="http://schemas.microsoft.com/office/drawing/2014/main" id="{A9B090FE-5998-4BAC-AB8D-6F40D44C81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-634734" y="3014205"/>
              <a:ext cx="3890553" cy="38905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83098347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33787325_win32_fixed" id="{7502DCE6-89B5-4904-A83B-96FC5837C5C4}" vid="{D604A719-80E9-431E-B3F9-5A4F65972DD8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355</Words>
  <Application>Microsoft Office PowerPoint</Application>
  <PresentationFormat>شاشة عريضة</PresentationFormat>
  <Paragraphs>71</Paragraphs>
  <Slides>15</Slides>
  <Notes>15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8" baseType="lpstr">
      <vt:lpstr>Arial</vt:lpstr>
      <vt:lpstr>Tahoma</vt:lpstr>
      <vt:lpstr>نسق Office</vt:lpstr>
      <vt:lpstr>Waste Management part 1 </vt:lpstr>
      <vt:lpstr>Waste Management </vt:lpstr>
      <vt:lpstr>Waste Management involves</vt:lpstr>
      <vt:lpstr>Types of Waste Management</vt:lpstr>
      <vt:lpstr>Types of Waste Management</vt:lpstr>
      <vt:lpstr>Types of Waste Management</vt:lpstr>
      <vt:lpstr>Types of Waste Management</vt:lpstr>
      <vt:lpstr>Laboratory waste :</vt:lpstr>
      <vt:lpstr>عرض تقديمي في PowerPoint</vt:lpstr>
      <vt:lpstr>Waste management (part 2)</vt:lpstr>
      <vt:lpstr>Types of treated contaminated Waste </vt:lpstr>
      <vt:lpstr>عرض تقديمي في PowerPoint</vt:lpstr>
      <vt:lpstr>Decontamination waste</vt:lpstr>
      <vt:lpstr>عرض تقديمي في PowerPoint</vt:lpstr>
      <vt:lpstr>تذكر... السلامة أولاً!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2021-11-12T00:22:59Z</dcterms:created>
  <dcterms:modified xsi:type="dcterms:W3CDTF">2024-05-21T10:52:14Z</dcterms:modified>
</cp:coreProperties>
</file>