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7" r:id="rId4"/>
    <p:sldId id="262" r:id="rId5"/>
    <p:sldId id="268" r:id="rId6"/>
    <p:sldId id="264" r:id="rId7"/>
    <p:sldId id="265" r:id="rId8"/>
    <p:sldId id="266" r:id="rId9"/>
    <p:sldId id="261" r:id="rId10"/>
    <p:sldId id="263" r:id="rId11"/>
  </p:sldIdLst>
  <p:sldSz cx="12192000" cy="6858000"/>
  <p:notesSz cx="6858000" cy="9144000"/>
  <p:defaultTextStyle>
    <a:defPPr algn="r" rtl="1">
      <a:defRPr lang="ar-M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945" autoAdjust="0"/>
    <p:restoredTop sz="93184" autoAdjust="0"/>
  </p:normalViewPr>
  <p:slideViewPr>
    <p:cSldViewPr snapToGrid="0">
      <p:cViewPr varScale="1">
        <p:scale>
          <a:sx n="62" d="100"/>
          <a:sy n="62" d="100"/>
        </p:scale>
        <p:origin x="7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39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8BC70C79-C5A9-41AD-BA16-AF54E990AF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0434B3A-C9C0-4BEC-94C9-909F40061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5EACFD35-20FA-4B53-8025-95552CE4791A}" type="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26/10/1445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195593A-4704-4980-961F-33BFA98F5B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63E5938-F0CC-4112-970C-618DB96A84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C7BF22F3-77E9-4F13-AB18-B955F329782B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97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6CCF169-992D-4B2D-ABB8-84075E8573D2}" type="datetime1">
              <a:rPr lang="ar-SA" smtClean="0"/>
              <a:t>26/10/1445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 flipH="1"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C853816F-A1CF-4485-B308-1B9F14B36EAD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56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2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92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161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59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674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8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31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9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719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10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1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flipH="1">
            <a:off x="1524000" y="1122363"/>
            <a:ext cx="9144000" cy="2387600"/>
          </a:xfrm>
        </p:spPr>
        <p:txBody>
          <a:bodyPr rtlCol="1" anchor="b"/>
          <a:lstStyle>
            <a:lvl1pPr algn="ct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flipH="1"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77C3649-B701-47F8-9F7E-CEFC26BFDCB2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8200" y="1825625"/>
            <a:ext cx="10515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B2ED78-3577-4B6B-A502-65E1FE002341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44550" y="1709738"/>
            <a:ext cx="10515600" cy="2852737"/>
          </a:xfrm>
        </p:spPr>
        <p:txBody>
          <a:bodyPr rtlCol="1" anchor="b"/>
          <a:lstStyle>
            <a:lvl1pPr algn="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844550" y="4589463"/>
            <a:ext cx="10515600" cy="1500187"/>
          </a:xfrm>
        </p:spPr>
        <p:txBody>
          <a:bodyPr rtlCol="1"/>
          <a:lstStyle>
            <a:lvl1pPr marL="0" indent="0" algn="r" rtl="1">
              <a:buNone/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A41182-F689-4206-9CD3-CC6B8EB9DB23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flipH="1">
            <a:off x="6172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838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930E3D-2D65-402D-AE93-FFDF8199FEEA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6612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6194425" y="1681163"/>
            <a:ext cx="5157787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6194425" y="2505075"/>
            <a:ext cx="5157787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 flipH="1">
            <a:off x="836612" y="1681163"/>
            <a:ext cx="5183188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flipH="1">
            <a:off x="836612" y="2505075"/>
            <a:ext cx="5183188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9436CAE-D0AE-466C-8DBC-7FFC2E866480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B70C647-287F-437C-B21D-226BC1F6E82D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11F56F8-4F19-4BD3-810A-78D23243809B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FB0975B-918D-4592-A0B4-1511F63DFD1C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marL="0" indent="0" algn="r" rtl="1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383B7D6-94EC-41DF-B438-BBC02306D821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flipH="1"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1162619-FFA5-4F22-B1C8-DAAEDAD67BCF}" type="datetime1">
              <a:rPr lang="ar-SA" noProof="0" smtClean="0"/>
              <a:t>26/10/1445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flipH="1"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en-US" sz="8000" dirty="0">
                <a:solidFill>
                  <a:schemeClr val="bg1"/>
                </a:solidFill>
              </a:rPr>
              <a:t>Biosafety </a:t>
            </a:r>
            <a:endParaRPr lang="ar-SA" sz="8000" dirty="0">
              <a:solidFill>
                <a:schemeClr val="bg1"/>
              </a:solidFill>
            </a:endParaRP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554015" y="3278339"/>
            <a:ext cx="508397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24000" y="3331882"/>
            <a:ext cx="9144000" cy="1655762"/>
          </a:xfrm>
        </p:spPr>
        <p:txBody>
          <a:bodyPr rtlCol="1">
            <a:normAutofit fontScale="925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M.Sc. Amna Shaker</a:t>
            </a:r>
          </a:p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 of Science</a:t>
            </a:r>
          </a:p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 Biotechnology Department</a:t>
            </a:r>
            <a:endParaRPr kumimoji="0" lang="ar-IQ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Al-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Mustaqbal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University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1"/>
            <a:endParaRPr lang="ar-SA" sz="2800" dirty="0">
              <a:solidFill>
                <a:schemeClr val="bg1"/>
              </a:solidFill>
            </a:endParaRP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ar-SA" sz="8000" dirty="0">
                <a:solidFill>
                  <a:schemeClr val="bg1"/>
                </a:solidFill>
              </a:rPr>
              <a:t>تذكر...</a:t>
            </a:r>
            <a:br>
              <a:rPr lang="ar-SA" sz="8000" dirty="0">
                <a:solidFill>
                  <a:schemeClr val="bg1"/>
                </a:solidFill>
              </a:rPr>
            </a:br>
            <a:r>
              <a:rPr lang="ar-SA" sz="8000" dirty="0">
                <a:solidFill>
                  <a:schemeClr val="bg1"/>
                </a:solidFill>
              </a:rPr>
              <a:t>السلامة أولاً!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423949" y="3278339"/>
            <a:ext cx="53441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24000" y="3331882"/>
            <a:ext cx="9144000" cy="1655762"/>
          </a:xfrm>
        </p:spPr>
        <p:txBody>
          <a:bodyPr rtlCol="1">
            <a:normAutofit/>
          </a:bodyPr>
          <a:lstStyle/>
          <a:p>
            <a:pPr rtl="1"/>
            <a:endParaRPr lang="ar-SA" sz="2000" dirty="0">
              <a:solidFill>
                <a:schemeClr val="bg1"/>
              </a:solidFill>
            </a:endParaRP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>
            <a:normAutofit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Introduction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to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sz="4400" dirty="0">
                <a:solidFill>
                  <a:srgbClr val="FF0000"/>
                </a:solidFill>
              </a:rPr>
              <a:t>iosafety</a:t>
            </a:r>
            <a:br>
              <a:rPr lang="ar-SA" sz="4400" dirty="0">
                <a:solidFill>
                  <a:schemeClr val="accent5">
                    <a:lumMod val="50000"/>
                  </a:schemeClr>
                </a:solidFill>
              </a:rPr>
            </a:b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 fontScale="850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Biosafety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 is the safe working practices associated with handling of biological materials, particularly infectious agents.</a:t>
            </a:r>
          </a:p>
          <a:p>
            <a:pPr algn="l" rtl="0">
              <a:lnSpc>
                <a:spcPct val="150000"/>
              </a:lnSpc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It’s </a:t>
            </a:r>
            <a:r>
              <a:rPr lang="en-US" sz="3200" b="1" dirty="0">
                <a:solidFill>
                  <a:schemeClr val="accent6"/>
                </a:solidFill>
              </a:rPr>
              <a:t>meaning </a:t>
            </a:r>
            <a:r>
              <a:rPr lang="en-US" sz="3200" dirty="0">
                <a:solidFill>
                  <a:schemeClr val="accent6"/>
                </a:solidFill>
              </a:rPr>
              <a:t>apply technologies and practices to prevent the accidentally exposure to pathogens and toxins, or their accidental release. </a:t>
            </a:r>
          </a:p>
          <a:p>
            <a:pPr algn="l" rtl="0"/>
            <a:endParaRPr lang="en-US" sz="3200" dirty="0">
              <a:solidFill>
                <a:schemeClr val="accent6"/>
              </a:solidFill>
            </a:endParaRPr>
          </a:p>
          <a:p>
            <a:pPr algn="l" rtl="0"/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>
            <a:normAutofit/>
          </a:bodyPr>
          <a:lstStyle/>
          <a:p>
            <a:pPr algn="l" rtl="0"/>
            <a:r>
              <a:rPr lang="en-US" dirty="0">
                <a:solidFill>
                  <a:srgbClr val="FF0000"/>
                </a:solidFill>
              </a:rPr>
              <a:t>Biosafety Levels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34637" y="1794802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buNone/>
            </a:pPr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Each level has specific controls for containment of microbes and biological agents. </a:t>
            </a:r>
          </a:p>
          <a:p>
            <a:pPr algn="l" rtl="0">
              <a:lnSpc>
                <a:spcPct val="200000"/>
              </a:lnSpc>
            </a:pPr>
            <a:r>
              <a:rPr lang="en-US" sz="2400" dirty="0">
                <a:solidFill>
                  <a:schemeClr val="accent6"/>
                </a:solidFill>
              </a:rPr>
              <a:t>The risks that determine levels of containment are </a:t>
            </a:r>
            <a:r>
              <a:rPr lang="en-US" sz="2400" b="1" u="sng" dirty="0">
                <a:solidFill>
                  <a:schemeClr val="accent6"/>
                </a:solidFill>
              </a:rPr>
              <a:t>infectivity, severity of disease, transmissibility, and the nature</a:t>
            </a:r>
            <a:r>
              <a:rPr lang="en-US" sz="2400" dirty="0">
                <a:solidFill>
                  <a:schemeClr val="accent6"/>
                </a:solidFill>
              </a:rPr>
              <a:t> of the work conducted.</a:t>
            </a:r>
            <a:endParaRPr lang="ar-SA" sz="2400" dirty="0">
              <a:solidFill>
                <a:schemeClr val="accent6"/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37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Biosafety Levels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/>
          <a:lstStyle/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1. Biosafety Level -1 (BSL-1)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2. Biosafety Level-2 (BSL-2)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3. Biosafety Level-3 (BSL-3)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4. Biosafety Level 4 (BSL-4)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7587" y="0"/>
            <a:ext cx="3890553" cy="6904758"/>
            <a:chOff x="-634734" y="0"/>
            <a:chExt cx="3890553" cy="6904758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ميكروسكوب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634734" y="3014205"/>
              <a:ext cx="3890553" cy="3890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703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957DDF4-0A5A-C506-2477-8CE8D0EDD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" y="0"/>
            <a:ext cx="12026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2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5" y="837282"/>
            <a:ext cx="8378529" cy="5266063"/>
          </a:xfrm>
        </p:spPr>
        <p:txBody>
          <a:bodyPr vert="horz" lIns="91440" tIns="45720" rIns="91440" bIns="45720" rtlCol="1" anchor="t"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3200" b="1" dirty="0">
                <a:solidFill>
                  <a:srgbClr val="C00000"/>
                </a:solidFill>
              </a:rPr>
              <a:t>Biohazard :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The potential source of harm caused by biological agents or toxins.</a:t>
            </a:r>
          </a:p>
          <a:p>
            <a:pPr algn="l" rtl="0">
              <a:lnSpc>
                <a:spcPct val="150000"/>
              </a:lnSpc>
            </a:pPr>
            <a:r>
              <a:rPr lang="en-US" b="1" dirty="0" err="1">
                <a:solidFill>
                  <a:srgbClr val="C00000"/>
                </a:solidFill>
              </a:rPr>
              <a:t>Biorisk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:A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combination of the probability of occurrence of </a:t>
            </a:r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harm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and the </a:t>
            </a:r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severity of that harm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where the </a:t>
            </a:r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source of harm is a biological agent or toxin </a:t>
            </a:r>
            <a:endParaRPr lang="en-US" sz="2000" u="sng" dirty="0">
              <a:solidFill>
                <a:schemeClr val="accent5">
                  <a:lumMod val="50000"/>
                </a:schemeClr>
              </a:solidFill>
            </a:endParaRPr>
          </a:p>
          <a:p>
            <a:pPr algn="l" rtl="0"/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0056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6" y="616945"/>
            <a:ext cx="8378529" cy="5560018"/>
          </a:xfrm>
        </p:spPr>
        <p:txBody>
          <a:bodyPr vert="horz" lIns="91440" tIns="45720" rIns="91440" bIns="45720" rtlCol="1" anchor="t">
            <a:normAutofit fontScale="925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The source of harm may be an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accidental exposure, accidental release or loss, misuse.</a:t>
            </a:r>
          </a:p>
          <a:p>
            <a:pPr algn="l" rtl="0">
              <a:lnSpc>
                <a:spcPct val="150000"/>
              </a:lnSpc>
            </a:pPr>
            <a:r>
              <a:rPr lang="en-US" sz="3200" b="1" dirty="0" err="1">
                <a:solidFill>
                  <a:schemeClr val="accent6"/>
                </a:solidFill>
              </a:rPr>
              <a:t>Biorisk</a:t>
            </a:r>
            <a:r>
              <a:rPr lang="en-US" sz="3200" b="1" dirty="0">
                <a:solidFill>
                  <a:schemeClr val="accent6"/>
                </a:solidFill>
              </a:rPr>
              <a:t> management </a:t>
            </a:r>
            <a:r>
              <a:rPr lang="en-US" sz="3200" dirty="0">
                <a:solidFill>
                  <a:schemeClr val="accent6"/>
                </a:solidFill>
              </a:rPr>
              <a:t>The management of </a:t>
            </a:r>
            <a:r>
              <a:rPr lang="en-US" sz="3200" dirty="0" err="1">
                <a:solidFill>
                  <a:schemeClr val="accent6"/>
                </a:solidFill>
              </a:rPr>
              <a:t>biorisk</a:t>
            </a:r>
            <a:r>
              <a:rPr lang="en-US" sz="3200" dirty="0">
                <a:solidFill>
                  <a:schemeClr val="accent6"/>
                </a:solidFill>
              </a:rPr>
              <a:t> places responsibility on </a:t>
            </a:r>
            <a:r>
              <a:rPr lang="en-US" sz="3200" b="1" dirty="0">
                <a:solidFill>
                  <a:schemeClr val="accent6"/>
                </a:solidFill>
              </a:rPr>
              <a:t>manager</a:t>
            </a:r>
            <a:r>
              <a:rPr lang="en-US" sz="3200" dirty="0">
                <a:solidFill>
                  <a:schemeClr val="accent6"/>
                </a:solidFill>
              </a:rPr>
              <a:t> (director) to demonstrate that </a:t>
            </a:r>
            <a:r>
              <a:rPr lang="en-US" sz="3200" dirty="0" err="1">
                <a:solidFill>
                  <a:schemeClr val="accent6"/>
                </a:solidFill>
              </a:rPr>
              <a:t>biorisk</a:t>
            </a:r>
            <a:r>
              <a:rPr lang="en-US" sz="3200" dirty="0">
                <a:solidFill>
                  <a:schemeClr val="accent6"/>
                </a:solidFill>
              </a:rPr>
              <a:t> reduction (minimization) procedures have been established.</a:t>
            </a:r>
          </a:p>
          <a:p>
            <a:pPr algn="l" rtl="0"/>
            <a:endParaRPr lang="ar-SA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462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5" y="837282"/>
            <a:ext cx="8378529" cy="5266063"/>
          </a:xfrm>
        </p:spPr>
        <p:txBody>
          <a:bodyPr vert="horz" lIns="91440" tIns="45720" rIns="91440" bIns="45720" rtlCol="1" anchor="t">
            <a:normAutofit fontScale="92500" lnSpcReduction="10000"/>
          </a:bodyPr>
          <a:lstStyle/>
          <a:p>
            <a:pPr algn="l" rtl="0">
              <a:lnSpc>
                <a:spcPct val="150000"/>
              </a:lnSpc>
            </a:pPr>
            <a:r>
              <a:rPr lang="en-US" sz="3200" u="sng" dirty="0">
                <a:solidFill>
                  <a:srgbClr val="FF0000"/>
                </a:solidFill>
              </a:rPr>
              <a:t>Biological laboratory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: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A facility that dealing with microorganisms, their components or their derivatives are collected or stored. </a:t>
            </a:r>
          </a:p>
          <a:p>
            <a:pPr algn="l" rtl="0">
              <a:lnSpc>
                <a:spcPct val="200000"/>
              </a:lnSpc>
            </a:pPr>
            <a:r>
              <a:rPr lang="en-US" sz="2400" dirty="0">
                <a:solidFill>
                  <a:srgbClr val="FF0000"/>
                </a:solidFill>
              </a:rPr>
              <a:t>Biological laboratories include: </a:t>
            </a:r>
          </a:p>
          <a:p>
            <a:pPr algn="l" rtl="0">
              <a:lnSpc>
                <a:spcPct val="200000"/>
              </a:lnSpc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 clinical laboratories, 2- diagnostic facilities, 3-research centers (academic, pharmaceutical, environmental, etc.) , 4- production facilities (manufacturers of vaccines, pharmaceuticals) for human, veterinary and agricultural purposes.</a:t>
            </a: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679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  <a:prstGeom prst="bracketPair">
            <a:avLst/>
          </a:prstGeom>
        </p:spPr>
        <p:txBody>
          <a:bodyPr rtlCol="1">
            <a:normAutofit fontScale="90000"/>
          </a:bodyPr>
          <a:lstStyle/>
          <a:p>
            <a:pPr algn="l" rtl="0"/>
            <a:r>
              <a:rPr lang="en-US" dirty="0" err="1">
                <a:solidFill>
                  <a:srgbClr val="FF0000"/>
                </a:solidFill>
              </a:rPr>
              <a:t>Biorisk</a:t>
            </a:r>
            <a:r>
              <a:rPr lang="en-US" dirty="0">
                <a:solidFill>
                  <a:srgbClr val="FF0000"/>
                </a:solidFill>
              </a:rPr>
              <a:t> Management of Biological Hazards 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can be broadly divided into:</a:t>
            </a:r>
          </a:p>
          <a:p>
            <a:pPr algn="l" rtl="0">
              <a:lnSpc>
                <a:spcPct val="150000"/>
              </a:lnSpc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.Actions that take place before the biological hazard has been found (preventive measures);</a:t>
            </a:r>
          </a:p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2. Actions that take place during an outbreak </a:t>
            </a:r>
          </a:p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3. Actions aimed at reducing the consequences of the presence of the hazard.</a:t>
            </a:r>
          </a:p>
          <a:p>
            <a:pPr algn="l" rtl="0"/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win32_fixed" id="{7502DCE6-89B5-4904-A83B-96FC5837C5C4}" vid="{D604A719-80E9-431E-B3F9-5A4F65972DD8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343</Words>
  <Application>Microsoft Office PowerPoint</Application>
  <PresentationFormat>شاشة عريضة</PresentationFormat>
  <Paragraphs>39</Paragraphs>
  <Slides>10</Slides>
  <Notes>9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3" baseType="lpstr">
      <vt:lpstr>Arial</vt:lpstr>
      <vt:lpstr>Tahoma</vt:lpstr>
      <vt:lpstr>نسق Office</vt:lpstr>
      <vt:lpstr>Biosafety </vt:lpstr>
      <vt:lpstr>Introduction to Biosafety </vt:lpstr>
      <vt:lpstr>Biosafety Levels </vt:lpstr>
      <vt:lpstr>Biosafety Levels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Biorisk Management of Biological Hazards </vt:lpstr>
      <vt:lpstr>تذكر... السلامة أولاً!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2021-11-12T00:22:59Z</dcterms:created>
  <dcterms:modified xsi:type="dcterms:W3CDTF">2024-05-04T01:40:35Z</dcterms:modified>
</cp:coreProperties>
</file>