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sldIdLst>
    <p:sldId id="256" r:id="rId3"/>
    <p:sldId id="257" r:id="rId4"/>
    <p:sldId id="273" r:id="rId5"/>
    <p:sldId id="269" r:id="rId6"/>
    <p:sldId id="304" r:id="rId7"/>
    <p:sldId id="270" r:id="rId8"/>
    <p:sldId id="271" r:id="rId9"/>
    <p:sldId id="272" r:id="rId10"/>
    <p:sldId id="274" r:id="rId11"/>
    <p:sldId id="275" r:id="rId12"/>
    <p:sldId id="303" r:id="rId13"/>
    <p:sldId id="276" r:id="rId14"/>
    <p:sldId id="277" r:id="rId15"/>
    <p:sldId id="278" r:id="rId16"/>
    <p:sldId id="279" r:id="rId17"/>
    <p:sldId id="281" r:id="rId18"/>
    <p:sldId id="280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5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8040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7868" y="1557527"/>
            <a:ext cx="7924800" cy="460705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50" b="1" i="0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7279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1" i="0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84471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1" i="0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26377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7868" y="1557527"/>
            <a:ext cx="7924800" cy="460705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1" i="0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2029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6303" y="281685"/>
            <a:ext cx="8051393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5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8540" y="1326896"/>
            <a:ext cx="8088630" cy="4420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6303" y="281685"/>
            <a:ext cx="8051393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50" b="1" i="0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8540" y="1326896"/>
            <a:ext cx="8088630" cy="4420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1937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jp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61897" y="3461715"/>
            <a:ext cx="6223000" cy="1329055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1701164" marR="5080" indent="-1689100">
              <a:lnSpc>
                <a:spcPts val="4860"/>
              </a:lnSpc>
              <a:spcBef>
                <a:spcPts val="715"/>
              </a:spcBef>
            </a:pPr>
            <a:r>
              <a:rPr sz="4500" b="1" spc="-185" dirty="0">
                <a:latin typeface="Times New Roman"/>
                <a:cs typeface="Times New Roman"/>
              </a:rPr>
              <a:t>Child</a:t>
            </a:r>
            <a:r>
              <a:rPr sz="4500" b="1" spc="-145" dirty="0">
                <a:latin typeface="Times New Roman"/>
                <a:cs typeface="Times New Roman"/>
              </a:rPr>
              <a:t> </a:t>
            </a:r>
            <a:r>
              <a:rPr sz="4500" b="1" spc="-30" dirty="0">
                <a:latin typeface="Times New Roman"/>
                <a:cs typeface="Times New Roman"/>
              </a:rPr>
              <a:t>with</a:t>
            </a:r>
            <a:r>
              <a:rPr sz="4500" b="1" spc="-195" dirty="0">
                <a:latin typeface="Times New Roman"/>
                <a:cs typeface="Times New Roman"/>
              </a:rPr>
              <a:t> </a:t>
            </a:r>
            <a:r>
              <a:rPr sz="4500" b="1" spc="-155" dirty="0">
                <a:latin typeface="Times New Roman"/>
                <a:cs typeface="Times New Roman"/>
              </a:rPr>
              <a:t>Gastrointestinal </a:t>
            </a:r>
            <a:r>
              <a:rPr sz="4500" b="1" spc="-10" dirty="0">
                <a:latin typeface="Times New Roman"/>
                <a:cs typeface="Times New Roman"/>
              </a:rPr>
              <a:t>Dysfunction</a:t>
            </a:r>
            <a:endParaRPr sz="45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14600" y="5029201"/>
            <a:ext cx="3985131" cy="12561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sz="32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Dr </a:t>
            </a:r>
            <a:r>
              <a:rPr sz="32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.</a:t>
            </a:r>
            <a:r>
              <a:rPr sz="3200" b="1" spc="-165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lang="en-US" sz="3200" b="1" dirty="0">
                <a:solidFill>
                  <a:srgbClr val="00B050"/>
                </a:solidFill>
                <a:latin typeface="Times New Roman"/>
                <a:cs typeface="Times New Roman"/>
              </a:rPr>
              <a:t>Reda Elfeshawy </a:t>
            </a:r>
            <a:r>
              <a:rPr lang="en-US" sz="2400" b="1" dirty="0">
                <a:latin typeface="Times New Roman"/>
                <a:cs typeface="Times New Roman"/>
              </a:rPr>
              <a:t>Assistant</a:t>
            </a:r>
            <a:r>
              <a:rPr lang="en-US" sz="2400" b="1" spc="-75" dirty="0">
                <a:latin typeface="Times New Roman"/>
                <a:cs typeface="Times New Roman"/>
              </a:rPr>
              <a:t> </a:t>
            </a:r>
            <a:r>
              <a:rPr lang="en-US" sz="2400" b="1" spc="-10" dirty="0">
                <a:latin typeface="Times New Roman"/>
                <a:cs typeface="Times New Roman"/>
              </a:rPr>
              <a:t>professor </a:t>
            </a: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sz="2400" b="1" spc="-10" dirty="0">
                <a:latin typeface="Times New Roman"/>
                <a:cs typeface="Times New Roman"/>
              </a:rPr>
              <a:t>of pediatric nursing 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1600" y="36576"/>
            <a:ext cx="6400800" cy="339242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6303" y="198881"/>
            <a:ext cx="34124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>
                <a:solidFill>
                  <a:srgbClr val="FF0000"/>
                </a:solidFill>
              </a:rPr>
              <a:t>Intussusception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4802" y="3636262"/>
            <a:ext cx="6248831" cy="322173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46303" y="966978"/>
            <a:ext cx="8128634" cy="246888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82880" marR="5080" indent="-170815">
              <a:lnSpc>
                <a:spcPts val="2590"/>
              </a:lnSpc>
              <a:spcBef>
                <a:spcPts val="425"/>
              </a:spcBef>
              <a:buFont typeface="Arial"/>
              <a:buChar char="•"/>
              <a:tabLst>
                <a:tab pos="184785" algn="l"/>
              </a:tabLst>
            </a:pPr>
            <a:r>
              <a:rPr lang="en-US" sz="2400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process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that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occurs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when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proximal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segment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0" dirty="0">
                <a:latin typeface="Times New Roman"/>
                <a:cs typeface="Times New Roman"/>
              </a:rPr>
              <a:t> bowel 	</a:t>
            </a:r>
            <a:r>
              <a:rPr sz="2400" dirty="0">
                <a:latin typeface="Times New Roman"/>
                <a:cs typeface="Times New Roman"/>
              </a:rPr>
              <a:t>“telescopes”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into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more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distal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segment,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causing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edema,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vascular 	</a:t>
            </a:r>
            <a:r>
              <a:rPr sz="2400" dirty="0">
                <a:latin typeface="Times New Roman"/>
                <a:cs typeface="Times New Roman"/>
              </a:rPr>
              <a:t>compromise,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and,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ultimately,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partial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total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bowel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obstruction</a:t>
            </a:r>
            <a:endParaRPr sz="2400" dirty="0">
              <a:latin typeface="Times New Roman"/>
              <a:cs typeface="Times New Roman"/>
            </a:endParaRPr>
          </a:p>
          <a:p>
            <a:pPr marL="182880" marR="53975" indent="-170815">
              <a:lnSpc>
                <a:spcPct val="90000"/>
              </a:lnSpc>
              <a:spcBef>
                <a:spcPts val="770"/>
              </a:spcBef>
              <a:buFont typeface="Arial"/>
              <a:buChar char="•"/>
              <a:tabLst>
                <a:tab pos="184785" algn="l"/>
              </a:tabLst>
            </a:pPr>
            <a:r>
              <a:rPr sz="2400" dirty="0">
                <a:latin typeface="Times New Roman"/>
                <a:cs typeface="Times New Roman"/>
              </a:rPr>
              <a:t>Intussusception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more common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males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than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females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is 	</a:t>
            </a:r>
            <a:r>
              <a:rPr sz="2400" dirty="0">
                <a:latin typeface="Times New Roman"/>
                <a:cs typeface="Times New Roman"/>
              </a:rPr>
              <a:t>more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common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children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under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age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years,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generally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the 	</a:t>
            </a:r>
            <a:r>
              <a:rPr sz="2400" b="1" dirty="0">
                <a:latin typeface="Times New Roman"/>
                <a:cs typeface="Times New Roman"/>
              </a:rPr>
              <a:t>cause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not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known</a:t>
            </a:r>
            <a:r>
              <a:rPr sz="2400" dirty="0">
                <a:latin typeface="Times New Roman"/>
                <a:cs typeface="Times New Roman"/>
              </a:rPr>
              <a:t>.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May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caused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by</a:t>
            </a:r>
            <a:r>
              <a:rPr sz="2400" spc="-10" dirty="0">
                <a:latin typeface="Times New Roman"/>
                <a:cs typeface="Times New Roman"/>
              </a:rPr>
              <a:t> 	</a:t>
            </a:r>
            <a:r>
              <a:rPr sz="2400" dirty="0">
                <a:latin typeface="Times New Roman"/>
                <a:cs typeface="Times New Roman"/>
              </a:rPr>
              <a:t>polyp,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enlargement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lymph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tissue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C5CA1-4CA6-4B36-8F98-EE85E693C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A55B4-1053-44FE-B225-D65D86D88F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8540" y="1326896"/>
            <a:ext cx="8088630" cy="1015663"/>
          </a:xfrm>
        </p:spPr>
        <p:txBody>
          <a:bodyPr/>
          <a:lstStyle/>
          <a:p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As the edema from the obstruction increases, pressure within the area of intussusception increases. When the pressure equals the arterial pressure, arterial blood flow stops, resulting in ischemia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33CFD5-8EDF-4A46-A85D-67BBDAD29B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3236323"/>
            <a:ext cx="5017443" cy="359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662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8600" y="86868"/>
            <a:ext cx="9143999" cy="6684264"/>
            <a:chOff x="0" y="0"/>
            <a:chExt cx="9143999" cy="668426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593836" cy="32385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25923" y="3238500"/>
              <a:ext cx="4418076" cy="34457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2684" y="107441"/>
            <a:ext cx="753427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dirty="0">
                <a:solidFill>
                  <a:srgbClr val="006FC0"/>
                </a:solidFill>
              </a:rPr>
              <a:t>Clinical</a:t>
            </a:r>
            <a:r>
              <a:rPr sz="3300" spc="-35" dirty="0">
                <a:solidFill>
                  <a:srgbClr val="006FC0"/>
                </a:solidFill>
              </a:rPr>
              <a:t> </a:t>
            </a:r>
            <a:r>
              <a:rPr sz="3300" dirty="0">
                <a:solidFill>
                  <a:srgbClr val="006FC0"/>
                </a:solidFill>
              </a:rPr>
              <a:t>Manifestations</a:t>
            </a:r>
            <a:r>
              <a:rPr sz="3300" spc="-50" dirty="0">
                <a:solidFill>
                  <a:srgbClr val="006FC0"/>
                </a:solidFill>
              </a:rPr>
              <a:t> </a:t>
            </a:r>
            <a:r>
              <a:rPr sz="3300" dirty="0">
                <a:solidFill>
                  <a:srgbClr val="006FC0"/>
                </a:solidFill>
              </a:rPr>
              <a:t>of</a:t>
            </a:r>
            <a:r>
              <a:rPr sz="3300" spc="-30" dirty="0">
                <a:solidFill>
                  <a:srgbClr val="006FC0"/>
                </a:solidFill>
              </a:rPr>
              <a:t> </a:t>
            </a:r>
            <a:r>
              <a:rPr sz="3300" spc="-10" dirty="0">
                <a:solidFill>
                  <a:srgbClr val="006FC0"/>
                </a:solidFill>
              </a:rPr>
              <a:t>Intussusception</a:t>
            </a:r>
            <a:endParaRPr sz="3300"/>
          </a:p>
        </p:txBody>
      </p:sp>
      <p:grpSp>
        <p:nvGrpSpPr>
          <p:cNvPr id="3" name="object 3"/>
          <p:cNvGrpSpPr/>
          <p:nvPr/>
        </p:nvGrpSpPr>
        <p:grpSpPr>
          <a:xfrm>
            <a:off x="5420793" y="3413798"/>
            <a:ext cx="3723640" cy="3444240"/>
            <a:chOff x="5420793" y="3413798"/>
            <a:chExt cx="3723640" cy="34442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20793" y="3413798"/>
              <a:ext cx="3723205" cy="34442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79363" y="3572255"/>
              <a:ext cx="3564635" cy="3285743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258267" y="993775"/>
            <a:ext cx="7785100" cy="3042285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183515" indent="-170815">
              <a:lnSpc>
                <a:spcPct val="100000"/>
              </a:lnSpc>
              <a:spcBef>
                <a:spcPts val="615"/>
              </a:spcBef>
              <a:buFont typeface="Arial"/>
              <a:buChar char="•"/>
              <a:tabLst>
                <a:tab pos="183515" algn="l"/>
              </a:tabLst>
            </a:pPr>
            <a:r>
              <a:rPr sz="2400" dirty="0">
                <a:latin typeface="Times New Roman"/>
                <a:cs typeface="Times New Roman"/>
              </a:rPr>
              <a:t>Sudden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onset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intermittent,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crampy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abdominal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pain</a:t>
            </a:r>
            <a:endParaRPr sz="2400" dirty="0">
              <a:latin typeface="Times New Roman"/>
              <a:cs typeface="Times New Roman"/>
            </a:endParaRPr>
          </a:p>
          <a:p>
            <a:pPr marL="183515" indent="-170815">
              <a:lnSpc>
                <a:spcPct val="100000"/>
              </a:lnSpc>
              <a:spcBef>
                <a:spcPts val="515"/>
              </a:spcBef>
              <a:buFont typeface="Arial"/>
              <a:buChar char="•"/>
              <a:tabLst>
                <a:tab pos="183515" algn="l"/>
              </a:tabLst>
            </a:pPr>
            <a:r>
              <a:rPr sz="2400" dirty="0">
                <a:latin typeface="Times New Roman"/>
                <a:cs typeface="Times New Roman"/>
              </a:rPr>
              <a:t>Severe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pain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(children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usually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draw up their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knees and </a:t>
            </a:r>
            <a:r>
              <a:rPr sz="2400" spc="-10" dirty="0">
                <a:latin typeface="Times New Roman"/>
                <a:cs typeface="Times New Roman"/>
              </a:rPr>
              <a:t>scream)</a:t>
            </a:r>
            <a:endParaRPr sz="2400" dirty="0">
              <a:latin typeface="Times New Roman"/>
              <a:cs typeface="Times New Roman"/>
            </a:endParaRPr>
          </a:p>
          <a:p>
            <a:pPr marL="183515" indent="-170815">
              <a:lnSpc>
                <a:spcPct val="100000"/>
              </a:lnSpc>
              <a:spcBef>
                <a:spcPts val="505"/>
              </a:spcBef>
              <a:buFont typeface="Arial"/>
              <a:buChar char="•"/>
              <a:tabLst>
                <a:tab pos="183515" algn="l"/>
              </a:tabLst>
            </a:pPr>
            <a:r>
              <a:rPr sz="2400" spc="-35" dirty="0">
                <a:latin typeface="Times New Roman"/>
                <a:cs typeface="Times New Roman"/>
              </a:rPr>
              <a:t>Vomiting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Diarrhea</a:t>
            </a:r>
            <a:endParaRPr sz="2400" dirty="0">
              <a:latin typeface="Times New Roman"/>
              <a:cs typeface="Times New Roman"/>
            </a:endParaRPr>
          </a:p>
          <a:p>
            <a:pPr marL="260985" indent="-248285">
              <a:lnSpc>
                <a:spcPct val="100000"/>
              </a:lnSpc>
              <a:spcBef>
                <a:spcPts val="515"/>
              </a:spcBef>
              <a:buClr>
                <a:srgbClr val="000000"/>
              </a:buClr>
              <a:buFont typeface="Arial"/>
              <a:buChar char="•"/>
              <a:tabLst>
                <a:tab pos="260985" algn="l"/>
              </a:tabLst>
            </a:pP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Currant-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jelly</a:t>
            </a:r>
            <a:r>
              <a:rPr sz="24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stools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gross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blood</a:t>
            </a:r>
            <a:endParaRPr sz="2400" dirty="0">
              <a:latin typeface="Times New Roman"/>
              <a:cs typeface="Times New Roman"/>
            </a:endParaRPr>
          </a:p>
          <a:p>
            <a:pPr marL="183515" indent="-170815">
              <a:lnSpc>
                <a:spcPct val="100000"/>
              </a:lnSpc>
              <a:spcBef>
                <a:spcPts val="520"/>
              </a:spcBef>
              <a:buFont typeface="Arial"/>
              <a:buChar char="•"/>
              <a:tabLst>
                <a:tab pos="183515" algn="l"/>
              </a:tabLst>
            </a:pPr>
            <a:r>
              <a:rPr sz="2400" spc="-10" dirty="0">
                <a:latin typeface="Times New Roman"/>
                <a:cs typeface="Times New Roman"/>
              </a:rPr>
              <a:t>Lethargy</a:t>
            </a:r>
            <a:endParaRPr sz="2400" dirty="0">
              <a:latin typeface="Times New Roman"/>
              <a:cs typeface="Times New Roman"/>
            </a:endParaRPr>
          </a:p>
          <a:p>
            <a:pPr marL="183515" indent="-170815">
              <a:lnSpc>
                <a:spcPct val="100000"/>
              </a:lnSpc>
              <a:spcBef>
                <a:spcPts val="500"/>
              </a:spcBef>
              <a:buFont typeface="Arial"/>
              <a:buChar char="•"/>
              <a:tabLst>
                <a:tab pos="183515" algn="l"/>
              </a:tabLst>
            </a:pPr>
            <a:r>
              <a:rPr sz="2400" dirty="0">
                <a:latin typeface="Times New Roman"/>
                <a:cs typeface="Times New Roman"/>
              </a:rPr>
              <a:t>Palpable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sausage-shaped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mass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upper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right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quadrant</a:t>
            </a:r>
            <a:endParaRPr sz="2400" dirty="0">
              <a:latin typeface="Times New Roman"/>
              <a:cs typeface="Times New Roman"/>
            </a:endParaRPr>
          </a:p>
          <a:p>
            <a:pPr marL="183515" indent="-170815">
              <a:lnSpc>
                <a:spcPct val="100000"/>
              </a:lnSpc>
              <a:spcBef>
                <a:spcPts val="520"/>
              </a:spcBef>
              <a:buFont typeface="Arial"/>
              <a:buChar char="•"/>
              <a:tabLst>
                <a:tab pos="183515" algn="l"/>
              </a:tabLst>
            </a:pPr>
            <a:r>
              <a:rPr sz="2400" dirty="0">
                <a:latin typeface="Times New Roman"/>
                <a:cs typeface="Times New Roman"/>
              </a:rPr>
              <a:t>Empty lower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right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quadrant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(Dance </a:t>
            </a:r>
            <a:r>
              <a:rPr sz="2400" spc="-10" dirty="0">
                <a:latin typeface="Times New Roman"/>
                <a:cs typeface="Times New Roman"/>
              </a:rPr>
              <a:t>sign)</a:t>
            </a:r>
            <a:endParaRPr sz="2400" dirty="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65404" y="5169408"/>
            <a:ext cx="4278630" cy="1043305"/>
            <a:chOff x="565404" y="5169408"/>
            <a:chExt cx="4278630" cy="104330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404" y="5169408"/>
              <a:ext cx="2416302" cy="67741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78608" y="5169408"/>
              <a:ext cx="2265425" cy="67741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33500" y="5535168"/>
              <a:ext cx="1285494" cy="67741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15896" y="5535168"/>
              <a:ext cx="1860042" cy="677418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539495" y="5228844"/>
            <a:ext cx="4320540" cy="832485"/>
          </a:xfrm>
          <a:prstGeom prst="rect">
            <a:avLst/>
          </a:prstGeom>
          <a:ln w="12192">
            <a:solidFill>
              <a:srgbClr val="EC7C30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310"/>
              </a:spcBef>
            </a:pPr>
            <a:r>
              <a:rPr sz="2400" b="1" dirty="0">
                <a:latin typeface="Arial"/>
                <a:cs typeface="Arial"/>
              </a:rPr>
              <a:t>Complication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are</a:t>
            </a:r>
            <a:r>
              <a:rPr sz="2400" spc="-2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Peritonitis</a:t>
            </a:r>
            <a:endParaRPr sz="240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Arial"/>
                <a:cs typeface="Arial"/>
              </a:rPr>
              <a:t>bowel</a:t>
            </a:r>
            <a:r>
              <a:rPr sz="2400" spc="-7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perforation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3186" rIns="0" bIns="0" rtlCol="0">
            <a:spAutoFit/>
          </a:bodyPr>
          <a:lstStyle/>
          <a:p>
            <a:pPr marL="173355">
              <a:lnSpc>
                <a:spcPct val="100000"/>
              </a:lnSpc>
              <a:spcBef>
                <a:spcPts val="100"/>
              </a:spcBef>
            </a:pPr>
            <a:r>
              <a:rPr sz="3300" b="0" dirty="0">
                <a:solidFill>
                  <a:srgbClr val="006FC0"/>
                </a:solidFill>
                <a:latin typeface="Times New Roman"/>
                <a:cs typeface="Times New Roman"/>
              </a:rPr>
              <a:t>Diagnostic</a:t>
            </a:r>
            <a:r>
              <a:rPr sz="3300" b="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300" b="0" spc="-10" dirty="0">
                <a:solidFill>
                  <a:srgbClr val="006FC0"/>
                </a:solidFill>
                <a:latin typeface="Times New Roman"/>
                <a:cs typeface="Times New Roman"/>
              </a:rPr>
              <a:t>Evaluation</a:t>
            </a:r>
            <a:endParaRPr sz="33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7542" y="1507616"/>
            <a:ext cx="7788275" cy="1957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880" marR="236854" indent="-17081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84785" algn="l"/>
              </a:tabLst>
            </a:pPr>
            <a:r>
              <a:rPr sz="2400" dirty="0">
                <a:latin typeface="Times New Roman"/>
                <a:cs typeface="Times New Roman"/>
              </a:rPr>
              <a:t>Frequently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diagnosis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made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on subjective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findings 	</a:t>
            </a:r>
            <a:r>
              <a:rPr sz="2400" dirty="0">
                <a:latin typeface="Times New Roman"/>
                <a:cs typeface="Times New Roman"/>
              </a:rPr>
              <a:t>alone.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However,</a:t>
            </a:r>
            <a:r>
              <a:rPr sz="2400" dirty="0">
                <a:latin typeface="Times New Roman"/>
                <a:cs typeface="Times New Roman"/>
              </a:rPr>
              <a:t> definitive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diagnosis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based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on 	</a:t>
            </a:r>
            <a:r>
              <a:rPr sz="2400" b="1" spc="-10" dirty="0">
                <a:latin typeface="Times New Roman"/>
                <a:cs typeface="Times New Roman"/>
              </a:rPr>
              <a:t>ultrasonography</a:t>
            </a:r>
            <a:endParaRPr sz="2400">
              <a:latin typeface="Times New Roman"/>
              <a:cs typeface="Times New Roman"/>
            </a:endParaRPr>
          </a:p>
          <a:p>
            <a:pPr marL="182880" marR="5080" indent="-170815">
              <a:lnSpc>
                <a:spcPct val="100000"/>
              </a:lnSpc>
              <a:spcBef>
                <a:spcPts val="805"/>
              </a:spcBef>
              <a:buFont typeface="Arial"/>
              <a:buChar char="•"/>
              <a:tabLst>
                <a:tab pos="184785" algn="l"/>
              </a:tabLst>
            </a:pP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rectal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examination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reveals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mucus,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blood,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occasionally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a 	</a:t>
            </a:r>
            <a:r>
              <a:rPr sz="2400" dirty="0">
                <a:latin typeface="Times New Roman"/>
                <a:cs typeface="Times New Roman"/>
              </a:rPr>
              <a:t>low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intussusception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itself.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8666" rIns="0" bIns="0" rtlCol="0">
            <a:spAutoFit/>
          </a:bodyPr>
          <a:lstStyle/>
          <a:p>
            <a:pPr marL="173355">
              <a:lnSpc>
                <a:spcPct val="100000"/>
              </a:lnSpc>
              <a:spcBef>
                <a:spcPts val="100"/>
              </a:spcBef>
            </a:pPr>
            <a:r>
              <a:rPr sz="3300" b="0" dirty="0">
                <a:latin typeface="Times New Roman"/>
                <a:cs typeface="Times New Roman"/>
              </a:rPr>
              <a:t>Therapeutic</a:t>
            </a:r>
            <a:r>
              <a:rPr sz="3300" b="0" spc="-35" dirty="0">
                <a:latin typeface="Times New Roman"/>
                <a:cs typeface="Times New Roman"/>
              </a:rPr>
              <a:t> </a:t>
            </a:r>
            <a:r>
              <a:rPr sz="3300" b="0" spc="-10" dirty="0">
                <a:latin typeface="Times New Roman"/>
                <a:cs typeface="Times New Roman"/>
              </a:rPr>
              <a:t>management</a:t>
            </a:r>
            <a:endParaRPr sz="33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7542" y="1507616"/>
            <a:ext cx="7706359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880" marR="5080" indent="-17081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84785" algn="l"/>
              </a:tabLst>
            </a:pP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barium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enema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successful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reducing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large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percentage 	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intussusception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cases;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other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cases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are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reduced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surgically</a:t>
            </a:r>
            <a:r>
              <a:rPr sz="2400" spc="-10" dirty="0">
                <a:latin typeface="Times New Roman"/>
                <a:cs typeface="Times New Roman"/>
              </a:rPr>
              <a:t>. 	</a:t>
            </a:r>
            <a:r>
              <a:rPr sz="2400" dirty="0">
                <a:latin typeface="Times New Roman"/>
                <a:cs typeface="Times New Roman"/>
              </a:rPr>
              <a:t>If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surgical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reduction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unsuccessful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bowel</a:t>
            </a:r>
            <a:r>
              <a:rPr sz="2400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necrosis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has 	</a:t>
            </a:r>
            <a:r>
              <a:rPr sz="2400" dirty="0">
                <a:latin typeface="Times New Roman"/>
                <a:cs typeface="Times New Roman"/>
              </a:rPr>
              <a:t>occurred,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portion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 the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bowel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must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resected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0196" y="3295729"/>
            <a:ext cx="3988247" cy="338091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60035" y="3500628"/>
            <a:ext cx="3960875" cy="317754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7213" rIns="0" bIns="0" rtlCol="0">
            <a:spAutoFit/>
          </a:bodyPr>
          <a:lstStyle/>
          <a:p>
            <a:pPr marL="173355">
              <a:lnSpc>
                <a:spcPct val="100000"/>
              </a:lnSpc>
              <a:spcBef>
                <a:spcPts val="100"/>
              </a:spcBef>
            </a:pPr>
            <a:r>
              <a:rPr sz="3300" dirty="0"/>
              <a:t>Nursing </a:t>
            </a:r>
            <a:r>
              <a:rPr sz="3300" spc="-10" dirty="0"/>
              <a:t>Diagnoses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707542" y="1582292"/>
            <a:ext cx="8020684" cy="2891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3515" indent="-17081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83515" algn="l"/>
              </a:tabLst>
            </a:pPr>
            <a:r>
              <a:rPr sz="2400" dirty="0">
                <a:latin typeface="Times New Roman"/>
                <a:cs typeface="Times New Roman"/>
              </a:rPr>
              <a:t>Acute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pain related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bowel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invagination.</a:t>
            </a:r>
            <a:endParaRPr sz="2400">
              <a:latin typeface="Times New Roman"/>
              <a:cs typeface="Times New Roman"/>
            </a:endParaRPr>
          </a:p>
          <a:p>
            <a:pPr marL="183515" indent="-170815">
              <a:lnSpc>
                <a:spcPct val="100000"/>
              </a:lnSpc>
              <a:spcBef>
                <a:spcPts val="2245"/>
              </a:spcBef>
              <a:buFont typeface="Arial"/>
              <a:buChar char="•"/>
              <a:tabLst>
                <a:tab pos="183515" algn="l"/>
              </a:tabLst>
            </a:pPr>
            <a:r>
              <a:rPr sz="2400" dirty="0">
                <a:latin typeface="Times New Roman"/>
                <a:cs typeface="Times New Roman"/>
              </a:rPr>
              <a:t>Deficient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fluid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volume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related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vomiting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diarrhea.</a:t>
            </a:r>
            <a:endParaRPr sz="2400">
              <a:latin typeface="Times New Roman"/>
              <a:cs typeface="Times New Roman"/>
            </a:endParaRPr>
          </a:p>
          <a:p>
            <a:pPr marL="182880" marR="5080" indent="-170815">
              <a:lnSpc>
                <a:spcPct val="150100"/>
              </a:lnSpc>
              <a:spcBef>
                <a:spcPts val="790"/>
              </a:spcBef>
              <a:buFont typeface="Arial"/>
              <a:buChar char="•"/>
              <a:tabLst>
                <a:tab pos="184785" algn="l"/>
              </a:tabLst>
            </a:pPr>
            <a:r>
              <a:rPr sz="2400" dirty="0">
                <a:latin typeface="Times New Roman"/>
                <a:cs typeface="Times New Roman"/>
              </a:rPr>
              <a:t>Ineffective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breathing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pattern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related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abdominal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distention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and 	</a:t>
            </a:r>
            <a:r>
              <a:rPr sz="2400" spc="-10" dirty="0">
                <a:latin typeface="Times New Roman"/>
                <a:cs typeface="Times New Roman"/>
              </a:rPr>
              <a:t>rigidity.</a:t>
            </a:r>
            <a:endParaRPr sz="2400">
              <a:latin typeface="Times New Roman"/>
              <a:cs typeface="Times New Roman"/>
            </a:endParaRPr>
          </a:p>
          <a:p>
            <a:pPr marL="183515" indent="-170815">
              <a:lnSpc>
                <a:spcPct val="100000"/>
              </a:lnSpc>
              <a:spcBef>
                <a:spcPts val="2245"/>
              </a:spcBef>
              <a:buFont typeface="Arial"/>
              <a:buChar char="•"/>
              <a:tabLst>
                <a:tab pos="183515" algn="l"/>
              </a:tabLst>
            </a:pPr>
            <a:r>
              <a:rPr sz="2400" dirty="0">
                <a:latin typeface="Times New Roman"/>
                <a:cs typeface="Times New Roman"/>
              </a:rPr>
              <a:t>Anxiety related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 change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 health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status.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6303" y="360045"/>
            <a:ext cx="490918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dirty="0">
                <a:solidFill>
                  <a:srgbClr val="006FC0"/>
                </a:solidFill>
              </a:rPr>
              <a:t>Nursing</a:t>
            </a:r>
            <a:r>
              <a:rPr sz="3300" spc="-105" dirty="0">
                <a:solidFill>
                  <a:srgbClr val="006FC0"/>
                </a:solidFill>
              </a:rPr>
              <a:t> </a:t>
            </a:r>
            <a:r>
              <a:rPr sz="3300" dirty="0">
                <a:solidFill>
                  <a:srgbClr val="006FC0"/>
                </a:solidFill>
              </a:rPr>
              <a:t>Care</a:t>
            </a:r>
            <a:r>
              <a:rPr sz="3300" spc="-114" dirty="0">
                <a:solidFill>
                  <a:srgbClr val="006FC0"/>
                </a:solidFill>
              </a:rPr>
              <a:t> </a:t>
            </a:r>
            <a:r>
              <a:rPr sz="3300" spc="-10" dirty="0">
                <a:solidFill>
                  <a:srgbClr val="006FC0"/>
                </a:solidFill>
              </a:rPr>
              <a:t>Management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555142" y="1328673"/>
            <a:ext cx="7917815" cy="3886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880" marR="5080" indent="-17081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84785" algn="l"/>
              </a:tabLst>
            </a:pP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nurse can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help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establish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diagnosis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by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listening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the 	</a:t>
            </a:r>
            <a:r>
              <a:rPr sz="2400" spc="-10" dirty="0">
                <a:latin typeface="Times New Roman"/>
                <a:cs typeface="Times New Roman"/>
              </a:rPr>
              <a:t>parent’s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description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child’s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physical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behavioral 	</a:t>
            </a:r>
            <a:r>
              <a:rPr sz="2400" dirty="0">
                <a:latin typeface="Times New Roman"/>
                <a:cs typeface="Times New Roman"/>
              </a:rPr>
              <a:t>symptoms.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description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child’s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severe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colicky 	</a:t>
            </a:r>
            <a:r>
              <a:rPr sz="2400" dirty="0">
                <a:latin typeface="Times New Roman"/>
                <a:cs typeface="Times New Roman"/>
              </a:rPr>
              <a:t>abdominal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pain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combined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with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vomiting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significant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sign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of 	</a:t>
            </a:r>
            <a:r>
              <a:rPr sz="2400" spc="-10" dirty="0">
                <a:latin typeface="Times New Roman"/>
                <a:cs typeface="Times New Roman"/>
              </a:rPr>
              <a:t>intussusception.</a:t>
            </a:r>
            <a:endParaRPr sz="2400">
              <a:latin typeface="Times New Roman"/>
              <a:cs typeface="Times New Roman"/>
            </a:endParaRPr>
          </a:p>
          <a:p>
            <a:pPr marL="182880" marR="684530" indent="-170815">
              <a:lnSpc>
                <a:spcPct val="100000"/>
              </a:lnSpc>
              <a:spcBef>
                <a:spcPts val="805"/>
              </a:spcBef>
              <a:buFont typeface="Arial"/>
              <a:buChar char="•"/>
              <a:tabLst>
                <a:tab pos="184785" algn="l"/>
              </a:tabLst>
            </a:pP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nurse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prepares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parents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immediate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need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for 	</a:t>
            </a:r>
            <a:r>
              <a:rPr sz="2400" dirty="0">
                <a:latin typeface="Times New Roman"/>
                <a:cs typeface="Times New Roman"/>
              </a:rPr>
              <a:t>hospitalization,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nonsurgical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technique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0" dirty="0">
                <a:latin typeface="Times New Roman"/>
                <a:cs typeface="Times New Roman"/>
              </a:rPr>
              <a:t> hydrostatic 	</a:t>
            </a:r>
            <a:r>
              <a:rPr sz="2400" dirty="0">
                <a:latin typeface="Times New Roman"/>
                <a:cs typeface="Times New Roman"/>
              </a:rPr>
              <a:t>reduction,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possibility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0" dirty="0">
                <a:latin typeface="Times New Roman"/>
                <a:cs typeface="Times New Roman"/>
              </a:rPr>
              <a:t> surgery</a:t>
            </a:r>
            <a:endParaRPr sz="2400">
              <a:latin typeface="Times New Roman"/>
              <a:cs typeface="Times New Roman"/>
            </a:endParaRPr>
          </a:p>
          <a:p>
            <a:pPr marL="182880" marR="189865" indent="-170815">
              <a:lnSpc>
                <a:spcPct val="100000"/>
              </a:lnSpc>
              <a:spcBef>
                <a:spcPts val="800"/>
              </a:spcBef>
              <a:buFont typeface="Arial"/>
              <a:buChar char="•"/>
              <a:tabLst>
                <a:tab pos="184785" algn="l"/>
              </a:tabLst>
            </a:pPr>
            <a:r>
              <a:rPr sz="2400" dirty="0">
                <a:latin typeface="Times New Roman"/>
                <a:cs typeface="Times New Roman"/>
              </a:rPr>
              <a:t>Offer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emotional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support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provide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appropriate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preoperative 	</a:t>
            </a:r>
            <a:r>
              <a:rPr sz="2400" dirty="0">
                <a:latin typeface="Times New Roman"/>
                <a:cs typeface="Times New Roman"/>
              </a:rPr>
              <a:t>and postoperative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education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family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0200" y="118364"/>
            <a:ext cx="49834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FF0000"/>
                </a:solidFill>
              </a:rPr>
              <a:t>Anorectal</a:t>
            </a:r>
            <a:r>
              <a:rPr sz="3600" spc="-165" dirty="0">
                <a:solidFill>
                  <a:srgbClr val="FF0000"/>
                </a:solidFill>
              </a:rPr>
              <a:t> </a:t>
            </a:r>
            <a:r>
              <a:rPr sz="3600" spc="-10" dirty="0">
                <a:solidFill>
                  <a:srgbClr val="FF0000"/>
                </a:solidFill>
              </a:rPr>
              <a:t>Malformations</a:t>
            </a:r>
            <a:endParaRPr sz="36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3344" y="3247643"/>
            <a:ext cx="4716187" cy="361035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30200" y="812488"/>
            <a:ext cx="8459470" cy="27139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0000"/>
              </a:lnSpc>
              <a:spcBef>
                <a:spcPts val="95"/>
              </a:spcBef>
            </a:pPr>
            <a:r>
              <a:rPr sz="2100" dirty="0">
                <a:latin typeface="Times New Roman"/>
                <a:cs typeface="Times New Roman"/>
              </a:rPr>
              <a:t>Imperforate</a:t>
            </a:r>
            <a:r>
              <a:rPr sz="2100" spc="-2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anus</a:t>
            </a:r>
            <a:r>
              <a:rPr sz="2100" spc="-8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is</a:t>
            </a:r>
            <a:r>
              <a:rPr sz="2100" spc="-6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the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more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common</a:t>
            </a:r>
            <a:r>
              <a:rPr sz="2100" spc="-1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congenital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malformations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caused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spc="-25" dirty="0">
                <a:latin typeface="Times New Roman"/>
                <a:cs typeface="Times New Roman"/>
              </a:rPr>
              <a:t>by </a:t>
            </a:r>
            <a:r>
              <a:rPr sz="2100" dirty="0">
                <a:latin typeface="Times New Roman"/>
                <a:cs typeface="Times New Roman"/>
              </a:rPr>
              <a:t>abnormal</a:t>
            </a:r>
            <a:r>
              <a:rPr sz="2100" spc="-2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development,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with</a:t>
            </a:r>
            <a:r>
              <a:rPr sz="2100" spc="-2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an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incidence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of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approximately</a:t>
            </a:r>
            <a:r>
              <a:rPr sz="2100" spc="-1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1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in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5000</a:t>
            </a:r>
            <a:r>
              <a:rPr sz="2100" spc="-7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births. </a:t>
            </a:r>
            <a:r>
              <a:rPr sz="2100" dirty="0">
                <a:latin typeface="Times New Roman"/>
                <a:cs typeface="Times New Roman"/>
              </a:rPr>
              <a:t>These</a:t>
            </a:r>
            <a:r>
              <a:rPr sz="2100" spc="-6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malformations</a:t>
            </a:r>
            <a:r>
              <a:rPr sz="2100" spc="-1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may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range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from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simple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imperforate</a:t>
            </a:r>
            <a:r>
              <a:rPr sz="2100" spc="-2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anus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to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include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other </a:t>
            </a:r>
            <a:r>
              <a:rPr sz="2100" dirty="0">
                <a:latin typeface="Times New Roman"/>
                <a:cs typeface="Times New Roman"/>
              </a:rPr>
              <a:t>associated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complex</a:t>
            </a:r>
            <a:r>
              <a:rPr sz="2100" spc="-2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anomalies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of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GU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and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pelvic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organs,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which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may</a:t>
            </a:r>
            <a:r>
              <a:rPr sz="2100" spc="-1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require </a:t>
            </a:r>
            <a:r>
              <a:rPr sz="2100" dirty="0">
                <a:latin typeface="Times New Roman"/>
                <a:cs typeface="Times New Roman"/>
              </a:rPr>
              <a:t>extensive</a:t>
            </a:r>
            <a:r>
              <a:rPr sz="2100" spc="-8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treatment for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fecal, </a:t>
            </a:r>
            <a:r>
              <a:rPr sz="2100" spc="-10" dirty="0">
                <a:latin typeface="Times New Roman"/>
                <a:cs typeface="Times New Roman"/>
              </a:rPr>
              <a:t>urinary,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and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sexual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function.</a:t>
            </a:r>
            <a:r>
              <a:rPr sz="2100" spc="-14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Anorectal </a:t>
            </a:r>
            <a:r>
              <a:rPr sz="2100" dirty="0">
                <a:latin typeface="Times New Roman"/>
                <a:cs typeface="Times New Roman"/>
              </a:rPr>
              <a:t>malformations may</a:t>
            </a:r>
            <a:r>
              <a:rPr sz="2100" spc="-2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occur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in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isolation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or</a:t>
            </a:r>
            <a:r>
              <a:rPr sz="2100" spc="-1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with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another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anomalies.</a:t>
            </a:r>
            <a:endParaRPr sz="2100" dirty="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349240" y="3564635"/>
            <a:ext cx="3794760" cy="3293745"/>
            <a:chOff x="5349240" y="3564635"/>
            <a:chExt cx="3794760" cy="329374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49240" y="6822947"/>
              <a:ext cx="3794759" cy="350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64480" y="3564635"/>
              <a:ext cx="3777996" cy="326897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4923" y="226002"/>
            <a:ext cx="8866909" cy="358559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01155" y="3933442"/>
            <a:ext cx="6102664" cy="292455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6303" y="281685"/>
            <a:ext cx="8051393" cy="1060450"/>
          </a:xfrm>
          <a:prstGeom prst="rect">
            <a:avLst/>
          </a:prstGeom>
        </p:spPr>
        <p:txBody>
          <a:bodyPr vert="horz" wrap="square" lIns="0" tIns="445516" rIns="0" bIns="0" rtlCol="0">
            <a:spAutoFit/>
          </a:bodyPr>
          <a:lstStyle/>
          <a:p>
            <a:pPr marL="382270">
              <a:lnSpc>
                <a:spcPct val="100000"/>
              </a:lnSpc>
              <a:spcBef>
                <a:spcPts val="100"/>
              </a:spcBef>
            </a:pPr>
            <a:r>
              <a:rPr sz="4000" spc="-10" dirty="0">
                <a:gradFill>
                  <a:gsLst>
                    <a:gs pos="0">
                      <a:srgbClr val="9EE256"/>
                    </a:gs>
                    <a:gs pos="100000">
                      <a:srgbClr val="52762D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O</a:t>
            </a:r>
            <a:r>
              <a:rPr lang="en-US" sz="4000" spc="-10" dirty="0">
                <a:gradFill>
                  <a:gsLst>
                    <a:gs pos="0">
                      <a:srgbClr val="9EE256"/>
                    </a:gs>
                    <a:gs pos="100000">
                      <a:srgbClr val="52762D"/>
                    </a:gs>
                  </a:gsLst>
                  <a:lin scaled="0"/>
                </a:gradFill>
                <a:latin typeface="Times New Roman" panose="02020603050405020304" charset="0"/>
                <a:cs typeface="Times New Roman" panose="02020603050405020304" charset="0"/>
              </a:rPr>
              <a:t>utline 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7542" y="1741297"/>
            <a:ext cx="4295775" cy="314198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84785" marR="0" lvl="0" indent="-172085" defTabSz="914400" eaLnBrk="1" fontAlgn="auto" latinLnBrk="0" hangingPunct="1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Tx/>
              <a:buSzTx/>
              <a:buFont typeface="Arial" panose="020B0604020202020204"/>
              <a:buChar char="•"/>
              <a:tabLst>
                <a:tab pos="184785" algn="l"/>
              </a:tabLst>
              <a:defRPr/>
            </a:pPr>
            <a:r>
              <a:rPr kumimoji="0" sz="21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  <a:t>Definition</a:t>
            </a:r>
            <a:endParaRPr kumimoji="0" sz="2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cs typeface="Calibri" panose="020F0502020204030204"/>
            </a:endParaRPr>
          </a:p>
          <a:p>
            <a:pPr marL="184785" marR="0" lvl="0" indent="-172085" defTabSz="914400" eaLnBrk="1" fontAlgn="auto" latinLnBrk="0" hangingPunct="1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Tx/>
              <a:buSzTx/>
              <a:buFont typeface="Arial" panose="020B0604020202020204"/>
              <a:buChar char="•"/>
              <a:tabLst>
                <a:tab pos="184785" algn="l"/>
              </a:tabLst>
              <a:defRPr/>
            </a:pPr>
            <a:r>
              <a:rPr kumimoji="0" sz="2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  <a:t>Signs</a:t>
            </a:r>
            <a:r>
              <a:rPr kumimoji="0" sz="21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  <a:t> </a:t>
            </a:r>
            <a:r>
              <a:rPr kumimoji="0" sz="2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  <a:t>and</a:t>
            </a:r>
            <a:r>
              <a:rPr kumimoji="0" sz="21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  <a:t> </a:t>
            </a:r>
            <a:r>
              <a:rPr kumimoji="0" sz="21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  <a:t>symptoms</a:t>
            </a:r>
            <a:endParaRPr kumimoji="0" sz="2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cs typeface="Calibri" panose="020F0502020204030204"/>
            </a:endParaRPr>
          </a:p>
          <a:p>
            <a:pPr marL="184785" marR="0" lvl="0" indent="-172085" defTabSz="91440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Tx/>
              <a:buSzTx/>
              <a:buFont typeface="Arial" panose="020B0604020202020204"/>
              <a:buChar char="•"/>
              <a:tabLst>
                <a:tab pos="184785" algn="l"/>
              </a:tabLst>
              <a:defRPr/>
            </a:pPr>
            <a:r>
              <a:rPr kumimoji="0" sz="21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  <a:t>Causes</a:t>
            </a:r>
            <a:endParaRPr kumimoji="0" sz="2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cs typeface="Calibri" panose="020F0502020204030204"/>
            </a:endParaRPr>
          </a:p>
          <a:p>
            <a:pPr marL="184785" marR="0" lvl="0" indent="-172085" defTabSz="914400" eaLnBrk="1" fontAlgn="auto" latinLnBrk="0" hangingPunct="1">
              <a:lnSpc>
                <a:spcPct val="100000"/>
              </a:lnSpc>
              <a:spcBef>
                <a:spcPts val="555"/>
              </a:spcBef>
              <a:spcAft>
                <a:spcPts val="0"/>
              </a:spcAft>
              <a:buClrTx/>
              <a:buSzTx/>
              <a:buFont typeface="Arial" panose="020B0604020202020204"/>
              <a:buChar char="•"/>
              <a:tabLst>
                <a:tab pos="184785" algn="l"/>
              </a:tabLst>
              <a:defRPr/>
            </a:pPr>
            <a:r>
              <a:rPr kumimoji="0" sz="21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  <a:t>Complication</a:t>
            </a:r>
            <a:endParaRPr kumimoji="0" sz="2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cs typeface="Calibri" panose="020F0502020204030204"/>
            </a:endParaRPr>
          </a:p>
          <a:p>
            <a:pPr marL="184785" marR="0" lvl="0" indent="-172085" defTabSz="914400" eaLnBrk="1" fontAlgn="auto" latinLnBrk="0" hangingPunct="1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Tx/>
              <a:buSzTx/>
              <a:buFont typeface="Arial" panose="020B0604020202020204"/>
              <a:buChar char="•"/>
              <a:tabLst>
                <a:tab pos="184785" algn="l"/>
              </a:tabLst>
              <a:defRPr/>
            </a:pPr>
            <a:r>
              <a:rPr kumimoji="0" sz="2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  <a:t>Assessment</a:t>
            </a:r>
            <a:r>
              <a:rPr kumimoji="0" sz="21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  <a:t> </a:t>
            </a:r>
            <a:r>
              <a:rPr kumimoji="0" sz="2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  <a:t>and</a:t>
            </a:r>
            <a:r>
              <a:rPr kumimoji="0" sz="2100" b="0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  <a:t> </a:t>
            </a:r>
            <a:r>
              <a:rPr kumimoji="0" sz="2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  <a:t>diagnostic</a:t>
            </a:r>
            <a:r>
              <a:rPr kumimoji="0" sz="21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  <a:t> </a:t>
            </a:r>
            <a:r>
              <a:rPr kumimoji="0" sz="21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  <a:t>evaluation</a:t>
            </a:r>
            <a:endParaRPr kumimoji="0" sz="2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cs typeface="Calibri" panose="020F0502020204030204"/>
            </a:endParaRPr>
          </a:p>
          <a:p>
            <a:pPr marL="184785" marR="0" lvl="0" indent="-172085" defTabSz="91440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Tx/>
              <a:buSzTx/>
              <a:buFont typeface="Arial" panose="020B0604020202020204"/>
              <a:buChar char="•"/>
              <a:tabLst>
                <a:tab pos="184785" algn="l"/>
              </a:tabLst>
              <a:defRPr/>
            </a:pPr>
            <a:r>
              <a:rPr kumimoji="0" sz="2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  <a:t>Therapeutic</a:t>
            </a:r>
            <a:r>
              <a:rPr kumimoji="0" sz="2100" b="0" i="0" u="none" strike="noStrike" kern="0" cap="none" spc="-10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  <a:t> </a:t>
            </a:r>
            <a:r>
              <a:rPr kumimoji="0" sz="21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  <a:t>management</a:t>
            </a:r>
            <a:endParaRPr kumimoji="0" sz="2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cs typeface="Calibri" panose="020F0502020204030204"/>
            </a:endParaRPr>
          </a:p>
          <a:p>
            <a:pPr marL="184785" marR="0" lvl="0" indent="-172085" defTabSz="914400" eaLnBrk="1" fontAlgn="auto" latinLnBrk="0" hangingPunct="1">
              <a:lnSpc>
                <a:spcPct val="100000"/>
              </a:lnSpc>
              <a:spcBef>
                <a:spcPts val="565"/>
              </a:spcBef>
              <a:spcAft>
                <a:spcPts val="0"/>
              </a:spcAft>
              <a:buClrTx/>
              <a:buSzTx/>
              <a:buFont typeface="Arial" panose="020B0604020202020204"/>
              <a:buChar char="•"/>
              <a:tabLst>
                <a:tab pos="184785" algn="l"/>
              </a:tabLst>
              <a:defRPr/>
            </a:pPr>
            <a:r>
              <a:rPr kumimoji="0" sz="2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  <a:t>Nursing</a:t>
            </a:r>
            <a:r>
              <a:rPr kumimoji="0" sz="21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  <a:t> </a:t>
            </a:r>
            <a:r>
              <a:rPr kumimoji="0" sz="21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  <a:t>diagnosis</a:t>
            </a:r>
            <a:endParaRPr kumimoji="0" sz="2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cs typeface="Calibri" panose="020F0502020204030204"/>
            </a:endParaRPr>
          </a:p>
          <a:p>
            <a:pPr marL="184785" marR="0" lvl="0" indent="-172085" defTabSz="914400" eaLnBrk="1" fontAlgn="auto" latinLnBrk="0" hangingPunct="1">
              <a:lnSpc>
                <a:spcPct val="100000"/>
              </a:lnSpc>
              <a:spcBef>
                <a:spcPts val="530"/>
              </a:spcBef>
              <a:spcAft>
                <a:spcPts val="0"/>
              </a:spcAft>
              <a:buClrTx/>
              <a:buSzTx/>
              <a:buFont typeface="Arial" panose="020B0604020202020204"/>
              <a:buChar char="•"/>
              <a:tabLst>
                <a:tab pos="184785" algn="l"/>
              </a:tabLst>
              <a:defRPr/>
            </a:pPr>
            <a:r>
              <a:rPr kumimoji="0" sz="2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  <a:t>Nursing</a:t>
            </a:r>
            <a:r>
              <a:rPr kumimoji="0" sz="21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  <a:t> </a:t>
            </a:r>
            <a:r>
              <a:rPr kumimoji="0" sz="2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  <a:t>care</a:t>
            </a:r>
            <a:r>
              <a:rPr kumimoji="0" sz="21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  <a:t> </a:t>
            </a:r>
            <a:r>
              <a:rPr kumimoji="0" sz="21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cs typeface="Calibri" panose="020F0502020204030204"/>
              </a:rPr>
              <a:t>management</a:t>
            </a:r>
            <a:endParaRPr kumimoji="0" sz="2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24949" y="171597"/>
            <a:ext cx="3040985" cy="623866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9780" rIns="0" bIns="0" rtlCol="0">
            <a:spAutoFit/>
          </a:bodyPr>
          <a:lstStyle/>
          <a:p>
            <a:pPr marL="173355">
              <a:lnSpc>
                <a:spcPct val="100000"/>
              </a:lnSpc>
              <a:spcBef>
                <a:spcPts val="100"/>
              </a:spcBef>
            </a:pPr>
            <a:r>
              <a:rPr sz="3300" dirty="0">
                <a:solidFill>
                  <a:srgbClr val="006FC0"/>
                </a:solidFill>
              </a:rPr>
              <a:t>Diagnostic</a:t>
            </a:r>
            <a:r>
              <a:rPr sz="3300" spc="-80" dirty="0">
                <a:solidFill>
                  <a:srgbClr val="006FC0"/>
                </a:solidFill>
              </a:rPr>
              <a:t> </a:t>
            </a:r>
            <a:r>
              <a:rPr sz="3300" spc="-10" dirty="0">
                <a:solidFill>
                  <a:srgbClr val="006FC0"/>
                </a:solidFill>
              </a:rPr>
              <a:t>Evaluation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707542" y="1479884"/>
            <a:ext cx="7881620" cy="33877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5"/>
              </a:spcBef>
            </a:pPr>
            <a:r>
              <a:rPr sz="2100" dirty="0">
                <a:latin typeface="Times New Roman"/>
                <a:cs typeface="Times New Roman"/>
              </a:rPr>
              <a:t>The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diagnosis</a:t>
            </a:r>
            <a:r>
              <a:rPr sz="2100" spc="-6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of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an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anorectal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malformation</a:t>
            </a:r>
            <a:r>
              <a:rPr sz="2100" spc="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is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based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on</a:t>
            </a:r>
            <a:r>
              <a:rPr sz="2100" spc="1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the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physical </a:t>
            </a:r>
            <a:r>
              <a:rPr sz="2100" dirty="0">
                <a:latin typeface="Times New Roman"/>
                <a:cs typeface="Times New Roman"/>
              </a:rPr>
              <a:t>finding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of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an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absent</a:t>
            </a:r>
            <a:r>
              <a:rPr sz="21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anal</a:t>
            </a:r>
            <a:r>
              <a:rPr sz="21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opening.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Other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symptoms</a:t>
            </a:r>
            <a:r>
              <a:rPr sz="2100" spc="-1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may</a:t>
            </a:r>
            <a:r>
              <a:rPr sz="2100" spc="-10" dirty="0">
                <a:latin typeface="Times New Roman"/>
                <a:cs typeface="Times New Roman"/>
              </a:rPr>
              <a:t> include </a:t>
            </a:r>
            <a:r>
              <a:rPr sz="2100" b="1" dirty="0">
                <a:latin typeface="Times New Roman"/>
                <a:cs typeface="Times New Roman"/>
              </a:rPr>
              <a:t>abdominal</a:t>
            </a:r>
            <a:r>
              <a:rPr sz="2100" b="1" spc="-3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distention,</a:t>
            </a:r>
            <a:r>
              <a:rPr sz="2100" b="1" spc="-3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vomiting,</a:t>
            </a:r>
            <a:r>
              <a:rPr sz="2100" b="1" spc="-3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absence</a:t>
            </a:r>
            <a:r>
              <a:rPr sz="2100" b="1" spc="-2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of</a:t>
            </a:r>
            <a:r>
              <a:rPr sz="2100" b="1" spc="-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meconium</a:t>
            </a:r>
            <a:r>
              <a:rPr sz="2100" b="1" spc="-2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passage,</a:t>
            </a:r>
            <a:r>
              <a:rPr sz="2100" b="1" spc="-30" dirty="0">
                <a:latin typeface="Times New Roman"/>
                <a:cs typeface="Times New Roman"/>
              </a:rPr>
              <a:t> </a:t>
            </a:r>
            <a:r>
              <a:rPr sz="2100" b="1" spc="-25" dirty="0">
                <a:latin typeface="Times New Roman"/>
                <a:cs typeface="Times New Roman"/>
              </a:rPr>
              <a:t>or </a:t>
            </a:r>
            <a:r>
              <a:rPr sz="2100" b="1" dirty="0">
                <a:latin typeface="Times New Roman"/>
                <a:cs typeface="Times New Roman"/>
              </a:rPr>
              <a:t>presence</a:t>
            </a:r>
            <a:r>
              <a:rPr sz="2100" b="1" spc="-4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of</a:t>
            </a:r>
            <a:r>
              <a:rPr sz="2100" b="1" spc="-4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meconium</a:t>
            </a:r>
            <a:r>
              <a:rPr sz="2100" b="1" spc="-4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in</a:t>
            </a:r>
            <a:r>
              <a:rPr sz="2100" b="1" spc="-3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the</a:t>
            </a:r>
            <a:r>
              <a:rPr sz="2100" b="1" spc="-3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urine</a:t>
            </a:r>
            <a:r>
              <a:rPr sz="2100" dirty="0">
                <a:latin typeface="Times New Roman"/>
                <a:cs typeface="Times New Roman"/>
              </a:rPr>
              <a:t>.</a:t>
            </a:r>
            <a:r>
              <a:rPr sz="2100" spc="-13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Additional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physical</a:t>
            </a:r>
            <a:r>
              <a:rPr sz="2100" spc="-2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findings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-20" dirty="0">
                <a:latin typeface="Times New Roman"/>
                <a:cs typeface="Times New Roman"/>
              </a:rPr>
              <a:t>with </a:t>
            </a:r>
            <a:r>
              <a:rPr sz="2100" dirty="0">
                <a:latin typeface="Times New Roman"/>
                <a:cs typeface="Times New Roman"/>
              </a:rPr>
              <a:t>an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anorectal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malformation</a:t>
            </a:r>
            <a:r>
              <a:rPr sz="2100" spc="1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are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</a:t>
            </a:r>
            <a:r>
              <a:rPr sz="2100" spc="-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flat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perineum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and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the</a:t>
            </a:r>
            <a:r>
              <a:rPr sz="2100" spc="-2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absence</a:t>
            </a:r>
            <a:r>
              <a:rPr sz="2100" b="1" spc="-4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of</a:t>
            </a:r>
            <a:r>
              <a:rPr sz="2100" b="1" spc="-45" dirty="0">
                <a:latin typeface="Times New Roman"/>
                <a:cs typeface="Times New Roman"/>
              </a:rPr>
              <a:t> </a:t>
            </a:r>
            <a:r>
              <a:rPr sz="2100" b="1" spc="-50" dirty="0">
                <a:latin typeface="Times New Roman"/>
                <a:cs typeface="Times New Roman"/>
              </a:rPr>
              <a:t>a </a:t>
            </a:r>
            <a:r>
              <a:rPr sz="2100" b="1" dirty="0">
                <a:latin typeface="Times New Roman"/>
                <a:cs typeface="Times New Roman"/>
              </a:rPr>
              <a:t>midline</a:t>
            </a:r>
            <a:r>
              <a:rPr sz="2100" b="1" spc="-5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intergluteal</a:t>
            </a:r>
            <a:r>
              <a:rPr sz="2100" b="1" spc="-4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groove.</a:t>
            </a:r>
            <a:r>
              <a:rPr sz="2100" b="1" spc="-10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The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appearance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of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the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perineum</a:t>
            </a:r>
            <a:r>
              <a:rPr sz="2100" spc="-6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alone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spc="-20" dirty="0">
                <a:latin typeface="Times New Roman"/>
                <a:cs typeface="Times New Roman"/>
              </a:rPr>
              <a:t>does </a:t>
            </a:r>
            <a:r>
              <a:rPr sz="2100" dirty="0">
                <a:latin typeface="Times New Roman"/>
                <a:cs typeface="Times New Roman"/>
              </a:rPr>
              <a:t>not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accurately</a:t>
            </a:r>
            <a:r>
              <a:rPr sz="2100" spc="-2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predict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the</a:t>
            </a:r>
            <a:r>
              <a:rPr sz="2100" spc="-2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extent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of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the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defect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and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associated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anomalies.</a:t>
            </a:r>
            <a:endParaRPr sz="21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8540" y="481660"/>
            <a:ext cx="4672330" cy="528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dirty="0">
                <a:solidFill>
                  <a:srgbClr val="006FC0"/>
                </a:solidFill>
              </a:rPr>
              <a:t>Therapeutic</a:t>
            </a:r>
            <a:r>
              <a:rPr sz="3300" spc="-20" dirty="0">
                <a:solidFill>
                  <a:srgbClr val="006FC0"/>
                </a:solidFill>
              </a:rPr>
              <a:t> </a:t>
            </a:r>
            <a:r>
              <a:rPr sz="3300" spc="-10" dirty="0">
                <a:solidFill>
                  <a:srgbClr val="006FC0"/>
                </a:solidFill>
              </a:rPr>
              <a:t>Management</a:t>
            </a:r>
            <a:endParaRPr sz="33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spc="-80" dirty="0"/>
              <a:t> </a:t>
            </a:r>
            <a:r>
              <a:rPr dirty="0"/>
              <a:t>primary</a:t>
            </a:r>
            <a:r>
              <a:rPr spc="-50" dirty="0"/>
              <a:t> </a:t>
            </a:r>
            <a:r>
              <a:rPr dirty="0"/>
              <a:t>management</a:t>
            </a:r>
            <a:r>
              <a:rPr spc="-25" dirty="0"/>
              <a:t> </a:t>
            </a:r>
            <a:r>
              <a:rPr dirty="0"/>
              <a:t>of</a:t>
            </a:r>
            <a:r>
              <a:rPr spc="-70" dirty="0"/>
              <a:t> </a:t>
            </a:r>
            <a:r>
              <a:rPr dirty="0"/>
              <a:t>anorectal</a:t>
            </a:r>
            <a:r>
              <a:rPr spc="-80" dirty="0"/>
              <a:t> </a:t>
            </a:r>
            <a:r>
              <a:rPr dirty="0"/>
              <a:t>malformations</a:t>
            </a:r>
            <a:r>
              <a:rPr spc="-30" dirty="0"/>
              <a:t> </a:t>
            </a:r>
            <a:r>
              <a:rPr dirty="0"/>
              <a:t>is</a:t>
            </a:r>
            <a:r>
              <a:rPr spc="-35" dirty="0"/>
              <a:t> </a:t>
            </a:r>
            <a:r>
              <a:rPr b="1" dirty="0">
                <a:latin typeface="Times New Roman"/>
                <a:cs typeface="Times New Roman"/>
              </a:rPr>
              <a:t>surgical</a:t>
            </a:r>
            <a:r>
              <a:rPr dirty="0"/>
              <a:t>.</a:t>
            </a:r>
            <a:r>
              <a:rPr spc="-80" dirty="0"/>
              <a:t> </a:t>
            </a:r>
            <a:r>
              <a:rPr spc="-20" dirty="0"/>
              <a:t>Once </a:t>
            </a:r>
            <a:r>
              <a:rPr dirty="0"/>
              <a:t>the</a:t>
            </a:r>
            <a:r>
              <a:rPr spc="-40" dirty="0"/>
              <a:t> </a:t>
            </a:r>
            <a:r>
              <a:rPr dirty="0"/>
              <a:t>defect</a:t>
            </a:r>
            <a:r>
              <a:rPr spc="-25" dirty="0"/>
              <a:t> </a:t>
            </a:r>
            <a:r>
              <a:rPr dirty="0"/>
              <a:t>is</a:t>
            </a:r>
            <a:r>
              <a:rPr spc="-45" dirty="0"/>
              <a:t> </a:t>
            </a:r>
            <a:r>
              <a:rPr dirty="0"/>
              <a:t>identified,</a:t>
            </a:r>
            <a:r>
              <a:rPr spc="-35" dirty="0"/>
              <a:t> </a:t>
            </a:r>
            <a:r>
              <a:rPr dirty="0"/>
              <a:t>take</a:t>
            </a:r>
            <a:r>
              <a:rPr spc="-40" dirty="0"/>
              <a:t> </a:t>
            </a:r>
            <a:r>
              <a:rPr dirty="0"/>
              <a:t>steps</a:t>
            </a:r>
            <a:r>
              <a:rPr spc="-40" dirty="0"/>
              <a:t> </a:t>
            </a:r>
            <a:r>
              <a:rPr dirty="0"/>
              <a:t>to</a:t>
            </a:r>
            <a:r>
              <a:rPr spc="-40" dirty="0"/>
              <a:t> </a:t>
            </a:r>
            <a:r>
              <a:rPr dirty="0"/>
              <a:t>rule</a:t>
            </a:r>
            <a:r>
              <a:rPr spc="-40" dirty="0"/>
              <a:t> </a:t>
            </a:r>
            <a:r>
              <a:rPr dirty="0"/>
              <a:t>out</a:t>
            </a:r>
            <a:r>
              <a:rPr spc="10" dirty="0"/>
              <a:t> </a:t>
            </a:r>
            <a:r>
              <a:rPr dirty="0"/>
              <a:t>associated</a:t>
            </a:r>
            <a:r>
              <a:rPr spc="-40" dirty="0"/>
              <a:t> </a:t>
            </a:r>
            <a:r>
              <a:rPr spc="-10" dirty="0"/>
              <a:t>life-threatening </a:t>
            </a:r>
            <a:r>
              <a:rPr dirty="0"/>
              <a:t>defects,</a:t>
            </a:r>
            <a:r>
              <a:rPr spc="-85" dirty="0"/>
              <a:t> </a:t>
            </a:r>
            <a:r>
              <a:rPr dirty="0"/>
              <a:t>which</a:t>
            </a:r>
            <a:r>
              <a:rPr spc="-80" dirty="0"/>
              <a:t> </a:t>
            </a:r>
            <a:r>
              <a:rPr dirty="0"/>
              <a:t>need</a:t>
            </a:r>
            <a:r>
              <a:rPr spc="-75" dirty="0"/>
              <a:t> </a:t>
            </a:r>
            <a:r>
              <a:rPr dirty="0"/>
              <a:t>immediate</a:t>
            </a:r>
            <a:r>
              <a:rPr spc="-40" dirty="0"/>
              <a:t> </a:t>
            </a:r>
            <a:r>
              <a:rPr dirty="0"/>
              <a:t>surgical</a:t>
            </a:r>
            <a:r>
              <a:rPr spc="-70" dirty="0"/>
              <a:t> </a:t>
            </a:r>
            <a:r>
              <a:rPr dirty="0"/>
              <a:t>intervention.</a:t>
            </a:r>
            <a:r>
              <a:rPr spc="-65" dirty="0"/>
              <a:t> </a:t>
            </a:r>
            <a:r>
              <a:rPr dirty="0"/>
              <a:t>Infants</a:t>
            </a:r>
            <a:r>
              <a:rPr spc="-80" dirty="0"/>
              <a:t> </a:t>
            </a:r>
            <a:r>
              <a:rPr spc="-10" dirty="0"/>
              <a:t>often </a:t>
            </a:r>
            <a:r>
              <a:rPr dirty="0"/>
              <a:t>require</a:t>
            </a:r>
            <a:r>
              <a:rPr spc="-30" dirty="0"/>
              <a:t> </a:t>
            </a:r>
            <a:r>
              <a:rPr dirty="0"/>
              <a:t>a</a:t>
            </a:r>
            <a:r>
              <a:rPr spc="-45" dirty="0"/>
              <a:t> </a:t>
            </a:r>
            <a:r>
              <a:rPr dirty="0"/>
              <a:t>staged</a:t>
            </a:r>
            <a:r>
              <a:rPr spc="-40" dirty="0"/>
              <a:t> </a:t>
            </a:r>
            <a:r>
              <a:rPr dirty="0"/>
              <a:t>repair</a:t>
            </a:r>
            <a:r>
              <a:rPr spc="-30" dirty="0"/>
              <a:t> </a:t>
            </a:r>
            <a:r>
              <a:rPr dirty="0"/>
              <a:t>in</a:t>
            </a:r>
            <a:r>
              <a:rPr spc="-35" dirty="0"/>
              <a:t> </a:t>
            </a:r>
            <a:r>
              <a:rPr dirty="0"/>
              <a:t>which</a:t>
            </a:r>
            <a:r>
              <a:rPr spc="-40" dirty="0"/>
              <a:t> </a:t>
            </a:r>
            <a:r>
              <a:rPr dirty="0"/>
              <a:t>the</a:t>
            </a:r>
            <a:r>
              <a:rPr spc="-50" dirty="0"/>
              <a:t> </a:t>
            </a:r>
            <a:r>
              <a:rPr dirty="0"/>
              <a:t>bowel</a:t>
            </a:r>
            <a:r>
              <a:rPr spc="-45" dirty="0"/>
              <a:t> </a:t>
            </a:r>
            <a:r>
              <a:rPr dirty="0"/>
              <a:t>is</a:t>
            </a:r>
            <a:r>
              <a:rPr spc="-40" dirty="0"/>
              <a:t> </a:t>
            </a:r>
            <a:r>
              <a:rPr dirty="0"/>
              <a:t>connected</a:t>
            </a:r>
            <a:r>
              <a:rPr spc="-40" dirty="0"/>
              <a:t> </a:t>
            </a:r>
            <a:r>
              <a:rPr dirty="0"/>
              <a:t>to</a:t>
            </a:r>
            <a:r>
              <a:rPr spc="-45" dirty="0"/>
              <a:t> </a:t>
            </a:r>
            <a:r>
              <a:rPr dirty="0"/>
              <a:t>the</a:t>
            </a:r>
            <a:r>
              <a:rPr spc="-40" dirty="0"/>
              <a:t> </a:t>
            </a:r>
            <a:r>
              <a:rPr spc="-20" dirty="0"/>
              <a:t>anal </a:t>
            </a:r>
            <a:r>
              <a:rPr dirty="0"/>
              <a:t>opening</a:t>
            </a:r>
            <a:r>
              <a:rPr spc="-60" dirty="0"/>
              <a:t> </a:t>
            </a:r>
            <a:r>
              <a:rPr dirty="0"/>
              <a:t>or</a:t>
            </a:r>
            <a:r>
              <a:rPr spc="-25" dirty="0"/>
              <a:t> </a:t>
            </a:r>
            <a:r>
              <a:rPr dirty="0"/>
              <a:t>an</a:t>
            </a:r>
            <a:r>
              <a:rPr spc="-40" dirty="0"/>
              <a:t> </a:t>
            </a:r>
            <a:r>
              <a:rPr dirty="0"/>
              <a:t>anal</a:t>
            </a:r>
            <a:r>
              <a:rPr spc="-45" dirty="0"/>
              <a:t> </a:t>
            </a:r>
            <a:r>
              <a:rPr dirty="0"/>
              <a:t>opening</a:t>
            </a:r>
            <a:r>
              <a:rPr spc="-40" dirty="0"/>
              <a:t> </a:t>
            </a:r>
            <a:r>
              <a:rPr dirty="0"/>
              <a:t>is</a:t>
            </a:r>
            <a:r>
              <a:rPr spc="-50" dirty="0"/>
              <a:t> </a:t>
            </a:r>
            <a:r>
              <a:rPr dirty="0"/>
              <a:t>created.</a:t>
            </a:r>
            <a:r>
              <a:rPr spc="-55" dirty="0"/>
              <a:t> </a:t>
            </a:r>
            <a:r>
              <a:rPr dirty="0"/>
              <a:t>When</a:t>
            </a:r>
            <a:r>
              <a:rPr spc="-45" dirty="0"/>
              <a:t> </a:t>
            </a:r>
            <a:r>
              <a:rPr dirty="0"/>
              <a:t>the</a:t>
            </a:r>
            <a:r>
              <a:rPr spc="-40" dirty="0"/>
              <a:t> </a:t>
            </a:r>
            <a:r>
              <a:rPr dirty="0"/>
              <a:t>final</a:t>
            </a:r>
            <a:r>
              <a:rPr spc="-40" dirty="0"/>
              <a:t> </a:t>
            </a:r>
            <a:r>
              <a:rPr dirty="0"/>
              <a:t>repair</a:t>
            </a:r>
            <a:r>
              <a:rPr spc="-25" dirty="0"/>
              <a:t> </a:t>
            </a:r>
            <a:r>
              <a:rPr dirty="0"/>
              <a:t>is</a:t>
            </a:r>
            <a:r>
              <a:rPr spc="-40" dirty="0"/>
              <a:t> </a:t>
            </a:r>
            <a:r>
              <a:rPr spc="-10" dirty="0"/>
              <a:t>achieved, </a:t>
            </a:r>
            <a:r>
              <a:rPr dirty="0"/>
              <a:t>the</a:t>
            </a:r>
            <a:r>
              <a:rPr spc="-40" dirty="0"/>
              <a:t> </a:t>
            </a:r>
            <a:r>
              <a:rPr dirty="0"/>
              <a:t>stoma</a:t>
            </a:r>
            <a:r>
              <a:rPr spc="-15" dirty="0"/>
              <a:t> </a:t>
            </a:r>
            <a:r>
              <a:rPr dirty="0"/>
              <a:t>will</a:t>
            </a:r>
            <a:r>
              <a:rPr spc="-30" dirty="0"/>
              <a:t> </a:t>
            </a:r>
            <a:r>
              <a:rPr dirty="0"/>
              <a:t>be</a:t>
            </a:r>
            <a:r>
              <a:rPr spc="-25" dirty="0"/>
              <a:t> </a:t>
            </a:r>
            <a:r>
              <a:rPr dirty="0"/>
              <a:t>closed</a:t>
            </a:r>
            <a:r>
              <a:rPr spc="-30" dirty="0"/>
              <a:t> </a:t>
            </a:r>
            <a:r>
              <a:rPr dirty="0"/>
              <a:t>and</a:t>
            </a:r>
            <a:r>
              <a:rPr spc="-25" dirty="0"/>
              <a:t> </a:t>
            </a:r>
            <a:r>
              <a:rPr dirty="0"/>
              <a:t>the</a:t>
            </a:r>
            <a:r>
              <a:rPr spc="-30" dirty="0"/>
              <a:t> </a:t>
            </a:r>
            <a:r>
              <a:rPr dirty="0"/>
              <a:t>infant</a:t>
            </a:r>
            <a:r>
              <a:rPr spc="-15" dirty="0"/>
              <a:t> </a:t>
            </a:r>
            <a:r>
              <a:rPr dirty="0"/>
              <a:t>will</a:t>
            </a:r>
            <a:r>
              <a:rPr spc="-30" dirty="0"/>
              <a:t> </a:t>
            </a:r>
            <a:r>
              <a:rPr dirty="0"/>
              <a:t>pass</a:t>
            </a:r>
            <a:r>
              <a:rPr spc="-25" dirty="0"/>
              <a:t> </a:t>
            </a:r>
            <a:r>
              <a:rPr dirty="0"/>
              <a:t>stool</a:t>
            </a:r>
            <a:r>
              <a:rPr spc="-25" dirty="0"/>
              <a:t> </a:t>
            </a:r>
            <a:r>
              <a:rPr dirty="0"/>
              <a:t>through</a:t>
            </a:r>
            <a:r>
              <a:rPr spc="-45" dirty="0"/>
              <a:t> </a:t>
            </a:r>
            <a:r>
              <a:rPr dirty="0"/>
              <a:t>the</a:t>
            </a:r>
            <a:r>
              <a:rPr spc="10" dirty="0"/>
              <a:t> </a:t>
            </a:r>
            <a:r>
              <a:rPr spc="-20" dirty="0"/>
              <a:t>anal </a:t>
            </a:r>
            <a:r>
              <a:rPr dirty="0"/>
              <a:t>opening.</a:t>
            </a:r>
            <a:r>
              <a:rPr spc="-70" dirty="0"/>
              <a:t> </a:t>
            </a:r>
            <a:r>
              <a:rPr dirty="0"/>
              <a:t>the</a:t>
            </a:r>
            <a:r>
              <a:rPr spc="-30" dirty="0"/>
              <a:t> </a:t>
            </a:r>
            <a:r>
              <a:rPr dirty="0"/>
              <a:t>newborn</a:t>
            </a:r>
            <a:r>
              <a:rPr spc="-35" dirty="0"/>
              <a:t> </a:t>
            </a:r>
            <a:r>
              <a:rPr dirty="0"/>
              <a:t>is</a:t>
            </a:r>
            <a:r>
              <a:rPr spc="-45" dirty="0"/>
              <a:t> </a:t>
            </a:r>
            <a:r>
              <a:rPr dirty="0"/>
              <a:t>stabilized</a:t>
            </a:r>
            <a:r>
              <a:rPr spc="-40" dirty="0"/>
              <a:t> </a:t>
            </a:r>
            <a:r>
              <a:rPr dirty="0"/>
              <a:t>and</a:t>
            </a:r>
            <a:r>
              <a:rPr spc="-35" dirty="0"/>
              <a:t> </a:t>
            </a:r>
            <a:r>
              <a:rPr dirty="0"/>
              <a:t>kept</a:t>
            </a:r>
            <a:r>
              <a:rPr spc="-40" dirty="0"/>
              <a:t> </a:t>
            </a:r>
            <a:r>
              <a:rPr dirty="0"/>
              <a:t>NPO</a:t>
            </a:r>
            <a:r>
              <a:rPr spc="-25" dirty="0"/>
              <a:t> </a:t>
            </a:r>
            <a:r>
              <a:rPr dirty="0"/>
              <a:t>for</a:t>
            </a:r>
            <a:r>
              <a:rPr spc="-35" dirty="0"/>
              <a:t> </a:t>
            </a:r>
            <a:r>
              <a:rPr dirty="0"/>
              <a:t>further</a:t>
            </a:r>
            <a:r>
              <a:rPr spc="-80" dirty="0"/>
              <a:t> </a:t>
            </a:r>
            <a:r>
              <a:rPr spc="-10" dirty="0"/>
              <a:t>evaluation. </a:t>
            </a:r>
            <a:r>
              <a:rPr dirty="0"/>
              <a:t>IV</a:t>
            </a:r>
            <a:r>
              <a:rPr spc="-80" dirty="0"/>
              <a:t> </a:t>
            </a:r>
            <a:r>
              <a:rPr dirty="0"/>
              <a:t>fluids</a:t>
            </a:r>
            <a:r>
              <a:rPr spc="-50" dirty="0"/>
              <a:t> </a:t>
            </a:r>
            <a:r>
              <a:rPr dirty="0"/>
              <a:t>are</a:t>
            </a:r>
            <a:r>
              <a:rPr spc="-35" dirty="0"/>
              <a:t> </a:t>
            </a:r>
            <a:r>
              <a:rPr dirty="0"/>
              <a:t>provided</a:t>
            </a:r>
            <a:r>
              <a:rPr spc="-45" dirty="0"/>
              <a:t> </a:t>
            </a:r>
            <a:r>
              <a:rPr dirty="0"/>
              <a:t>to</a:t>
            </a:r>
            <a:r>
              <a:rPr spc="-50" dirty="0"/>
              <a:t> </a:t>
            </a:r>
            <a:r>
              <a:rPr dirty="0"/>
              <a:t>maintain</a:t>
            </a:r>
            <a:r>
              <a:rPr spc="-15" dirty="0"/>
              <a:t> </a:t>
            </a:r>
            <a:r>
              <a:rPr dirty="0"/>
              <a:t>glucose</a:t>
            </a:r>
            <a:r>
              <a:rPr spc="-55" dirty="0"/>
              <a:t> </a:t>
            </a:r>
            <a:r>
              <a:rPr dirty="0"/>
              <a:t>and</a:t>
            </a:r>
            <a:r>
              <a:rPr spc="-50" dirty="0"/>
              <a:t> </a:t>
            </a:r>
            <a:r>
              <a:rPr dirty="0"/>
              <a:t>fluid</a:t>
            </a:r>
            <a:r>
              <a:rPr spc="5" dirty="0"/>
              <a:t> </a:t>
            </a:r>
            <a:r>
              <a:rPr dirty="0"/>
              <a:t>and</a:t>
            </a:r>
            <a:r>
              <a:rPr spc="-45" dirty="0"/>
              <a:t> </a:t>
            </a:r>
            <a:r>
              <a:rPr spc="-10" dirty="0"/>
              <a:t>electrolyte balance.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56184" rIns="0" bIns="0" rtlCol="0">
            <a:spAutoFit/>
          </a:bodyPr>
          <a:lstStyle/>
          <a:p>
            <a:pPr marL="173355">
              <a:lnSpc>
                <a:spcPct val="100000"/>
              </a:lnSpc>
              <a:spcBef>
                <a:spcPts val="100"/>
              </a:spcBef>
            </a:pPr>
            <a:r>
              <a:rPr sz="3300" dirty="0"/>
              <a:t>Nursing</a:t>
            </a:r>
            <a:r>
              <a:rPr sz="3300" spc="-105" dirty="0"/>
              <a:t> </a:t>
            </a:r>
            <a:r>
              <a:rPr sz="3300" spc="-10" dirty="0"/>
              <a:t>Diagnoses</a:t>
            </a:r>
            <a:endParaRPr sz="3300"/>
          </a:p>
        </p:txBody>
      </p:sp>
      <p:sp>
        <p:nvSpPr>
          <p:cNvPr id="3" name="object 3"/>
          <p:cNvSpPr txBox="1"/>
          <p:nvPr/>
        </p:nvSpPr>
        <p:spPr>
          <a:xfrm>
            <a:off x="707542" y="1965401"/>
            <a:ext cx="7966709" cy="169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3515" indent="-17081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83515" algn="l"/>
              </a:tabLst>
            </a:pPr>
            <a:r>
              <a:rPr sz="2400" dirty="0">
                <a:latin typeface="Times New Roman"/>
                <a:cs typeface="Times New Roman"/>
              </a:rPr>
              <a:t>Fluid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volume deficit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related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excessive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loss through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vomiting.</a:t>
            </a:r>
            <a:endParaRPr sz="2400">
              <a:latin typeface="Times New Roman"/>
              <a:cs typeface="Times New Roman"/>
            </a:endParaRPr>
          </a:p>
          <a:p>
            <a:pPr marL="183515" indent="-170815">
              <a:lnSpc>
                <a:spcPct val="100000"/>
              </a:lnSpc>
              <a:spcBef>
                <a:spcPts val="2250"/>
              </a:spcBef>
              <a:buFont typeface="Arial"/>
              <a:buChar char="•"/>
              <a:tabLst>
                <a:tab pos="183515" algn="l"/>
              </a:tabLst>
            </a:pPr>
            <a:r>
              <a:rPr sz="2400" dirty="0">
                <a:latin typeface="Times New Roman"/>
                <a:cs typeface="Times New Roman"/>
              </a:rPr>
              <a:t>Impaired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skin integrity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related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colostomy.</a:t>
            </a:r>
            <a:endParaRPr sz="2400">
              <a:latin typeface="Times New Roman"/>
              <a:cs typeface="Times New Roman"/>
            </a:endParaRPr>
          </a:p>
          <a:p>
            <a:pPr marL="183515" indent="-170815">
              <a:lnSpc>
                <a:spcPct val="100000"/>
              </a:lnSpc>
              <a:spcBef>
                <a:spcPts val="2230"/>
              </a:spcBef>
              <a:buFont typeface="Arial"/>
              <a:buChar char="•"/>
              <a:tabLst>
                <a:tab pos="183515" algn="l"/>
              </a:tabLst>
            </a:pPr>
            <a:r>
              <a:rPr sz="2400" dirty="0">
                <a:latin typeface="Times New Roman"/>
                <a:cs typeface="Times New Roman"/>
              </a:rPr>
              <a:t>Risk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infection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related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surgical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procedures.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9969" rIns="0" bIns="0" rtlCol="0">
            <a:spAutoFit/>
          </a:bodyPr>
          <a:lstStyle/>
          <a:p>
            <a:pPr marL="84455">
              <a:lnSpc>
                <a:spcPct val="100000"/>
              </a:lnSpc>
              <a:spcBef>
                <a:spcPts val="95"/>
              </a:spcBef>
            </a:pPr>
            <a:r>
              <a:rPr sz="4000" dirty="0">
                <a:solidFill>
                  <a:srgbClr val="006FC0"/>
                </a:solidFill>
              </a:rPr>
              <a:t>Nursing</a:t>
            </a:r>
            <a:r>
              <a:rPr sz="4000" spc="-135" dirty="0">
                <a:solidFill>
                  <a:srgbClr val="006FC0"/>
                </a:solidFill>
              </a:rPr>
              <a:t> </a:t>
            </a:r>
            <a:r>
              <a:rPr sz="4000" dirty="0">
                <a:solidFill>
                  <a:srgbClr val="006FC0"/>
                </a:solidFill>
              </a:rPr>
              <a:t>Care</a:t>
            </a:r>
            <a:r>
              <a:rPr sz="4000" spc="-135" dirty="0">
                <a:solidFill>
                  <a:srgbClr val="006FC0"/>
                </a:solidFill>
              </a:rPr>
              <a:t> </a:t>
            </a:r>
            <a:r>
              <a:rPr sz="4000" spc="-10" dirty="0">
                <a:solidFill>
                  <a:srgbClr val="006FC0"/>
                </a:solidFill>
              </a:rPr>
              <a:t>management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626770" y="1451228"/>
            <a:ext cx="8156575" cy="33864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2100" dirty="0">
                <a:latin typeface="Times New Roman"/>
                <a:cs typeface="Times New Roman"/>
              </a:rPr>
              <a:t>The</a:t>
            </a:r>
            <a:r>
              <a:rPr sz="2100" spc="-2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first</a:t>
            </a:r>
            <a:r>
              <a:rPr sz="2100" spc="-2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nursing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responsibility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is</a:t>
            </a:r>
            <a:r>
              <a:rPr sz="2100" spc="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assisting</a:t>
            </a:r>
            <a:r>
              <a:rPr sz="2100" b="1" spc="-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in</a:t>
            </a:r>
            <a:r>
              <a:rPr sz="2100" spc="-2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identification</a:t>
            </a:r>
            <a:r>
              <a:rPr sz="2100" spc="-2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of</a:t>
            </a:r>
            <a:r>
              <a:rPr sz="2100" spc="-2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anorectal malformations.</a:t>
            </a:r>
            <a:r>
              <a:rPr sz="2100" spc="-7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</a:t>
            </a:r>
            <a:r>
              <a:rPr sz="2100" spc="-12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newborn</a:t>
            </a:r>
            <a:r>
              <a:rPr sz="2100" spc="-2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who </a:t>
            </a:r>
            <a:r>
              <a:rPr sz="2100" b="1" dirty="0">
                <a:latin typeface="Times New Roman"/>
                <a:cs typeface="Times New Roman"/>
              </a:rPr>
              <a:t>does</a:t>
            </a:r>
            <a:r>
              <a:rPr sz="2100" b="1" spc="-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not</a:t>
            </a:r>
            <a:r>
              <a:rPr sz="2100" b="1" spc="-1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pass</a:t>
            </a:r>
            <a:r>
              <a:rPr sz="2100" b="1" spc="-3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stool</a:t>
            </a:r>
            <a:r>
              <a:rPr sz="2100" b="1" spc="-1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within</a:t>
            </a:r>
            <a:r>
              <a:rPr sz="2100" b="1" spc="-3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24</a:t>
            </a:r>
            <a:r>
              <a:rPr sz="2100" b="1" spc="-1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hours</a:t>
            </a:r>
            <a:r>
              <a:rPr sz="2100" b="1" spc="-1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after </a:t>
            </a:r>
            <a:r>
              <a:rPr sz="2100" dirty="0">
                <a:latin typeface="Times New Roman"/>
                <a:cs typeface="Times New Roman"/>
              </a:rPr>
              <a:t>birth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or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has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meconium</a:t>
            </a:r>
            <a:r>
              <a:rPr sz="2100" spc="-2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that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appears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at</a:t>
            </a:r>
            <a:r>
              <a:rPr sz="2100" spc="-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location</a:t>
            </a:r>
            <a:r>
              <a:rPr sz="2100" spc="-1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other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than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the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anal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opening </a:t>
            </a:r>
            <a:r>
              <a:rPr sz="2100" dirty="0">
                <a:latin typeface="Times New Roman"/>
                <a:cs typeface="Times New Roman"/>
              </a:rPr>
              <a:t>requires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further</a:t>
            </a:r>
            <a:r>
              <a:rPr sz="2100" spc="-10" dirty="0">
                <a:latin typeface="Times New Roman"/>
                <a:cs typeface="Times New Roman"/>
              </a:rPr>
              <a:t> assessment.</a:t>
            </a:r>
            <a:r>
              <a:rPr sz="2100" spc="-12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Assess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for</a:t>
            </a:r>
            <a:r>
              <a:rPr sz="2100" spc="-2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signs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of</a:t>
            </a:r>
            <a:r>
              <a:rPr sz="2100" spc="-2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intestinal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obstruction,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which </a:t>
            </a:r>
            <a:r>
              <a:rPr sz="2100" dirty="0">
                <a:latin typeface="Times New Roman"/>
                <a:cs typeface="Times New Roman"/>
              </a:rPr>
              <a:t>may occur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as</a:t>
            </a:r>
            <a:r>
              <a:rPr sz="2100" spc="-2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</a:t>
            </a:r>
            <a:r>
              <a:rPr sz="2100" spc="-2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result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of</a:t>
            </a:r>
            <a:r>
              <a:rPr sz="2100" spc="-2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the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malformation.</a:t>
            </a:r>
            <a:r>
              <a:rPr sz="2100" spc="-2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These</a:t>
            </a:r>
            <a:r>
              <a:rPr sz="2100" spc="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include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abdominal </a:t>
            </a:r>
            <a:r>
              <a:rPr sz="2100" b="1" dirty="0">
                <a:latin typeface="Times New Roman"/>
                <a:cs typeface="Times New Roman"/>
              </a:rPr>
              <a:t>distention</a:t>
            </a:r>
            <a:r>
              <a:rPr sz="2100" b="1" spc="-4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and</a:t>
            </a:r>
            <a:r>
              <a:rPr sz="2100" b="1" spc="-4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bilious</a:t>
            </a:r>
            <a:r>
              <a:rPr sz="2100" b="1" spc="-2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vomiting.</a:t>
            </a:r>
            <a:r>
              <a:rPr sz="2100" b="1" spc="-3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Preoperative</a:t>
            </a:r>
            <a:r>
              <a:rPr sz="2100" spc="-2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care</a:t>
            </a:r>
            <a:r>
              <a:rPr sz="2100" spc="-1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includes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diagnostic </a:t>
            </a:r>
            <a:r>
              <a:rPr sz="2100" dirty="0">
                <a:latin typeface="Times New Roman"/>
                <a:cs typeface="Times New Roman"/>
              </a:rPr>
              <a:t>evaluation,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GI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decompression,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bowel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preparation,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and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IV</a:t>
            </a:r>
            <a:r>
              <a:rPr sz="2100" spc="-8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fluids.</a:t>
            </a:r>
            <a:endParaRPr sz="2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8620" rIns="0" bIns="0" rtlCol="0">
            <a:spAutoFit/>
          </a:bodyPr>
          <a:lstStyle/>
          <a:p>
            <a:pPr marL="173355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References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53719" y="1739751"/>
            <a:ext cx="7745095" cy="3058795"/>
          </a:xfrm>
          <a:prstGeom prst="rect">
            <a:avLst/>
          </a:prstGeom>
        </p:spPr>
        <p:txBody>
          <a:bodyPr vert="horz" wrap="square" lIns="0" tIns="172085" rIns="0" bIns="0" rtlCol="0">
            <a:spAutoFit/>
          </a:bodyPr>
          <a:lstStyle/>
          <a:p>
            <a:pPr marL="320675" indent="-257175">
              <a:lnSpc>
                <a:spcPct val="100000"/>
              </a:lnSpc>
              <a:spcBef>
                <a:spcPts val="1355"/>
              </a:spcBef>
              <a:buFont typeface="Arial"/>
              <a:buChar char="•"/>
              <a:tabLst>
                <a:tab pos="320675" algn="l"/>
              </a:tabLst>
            </a:pPr>
            <a:r>
              <a:rPr sz="2100" spc="-10" dirty="0">
                <a:latin typeface="Times New Roman"/>
                <a:cs typeface="Times New Roman"/>
              </a:rPr>
              <a:t>Hockenberry,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M.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J.,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&amp;</a:t>
            </a:r>
            <a:r>
              <a:rPr sz="2100" spc="-7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Wilson,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D.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(2009).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i="1" spc="-80" dirty="0">
                <a:latin typeface="Times New Roman"/>
                <a:cs typeface="Times New Roman"/>
              </a:rPr>
              <a:t>Wong’s</a:t>
            </a:r>
            <a:r>
              <a:rPr sz="2100" i="1" spc="-50" dirty="0">
                <a:latin typeface="Times New Roman"/>
                <a:cs typeface="Times New Roman"/>
              </a:rPr>
              <a:t> </a:t>
            </a:r>
            <a:r>
              <a:rPr sz="2100" i="1" dirty="0">
                <a:latin typeface="Times New Roman"/>
                <a:cs typeface="Times New Roman"/>
              </a:rPr>
              <a:t>essentials</a:t>
            </a:r>
            <a:r>
              <a:rPr sz="2100" i="1" spc="-55" dirty="0">
                <a:latin typeface="Times New Roman"/>
                <a:cs typeface="Times New Roman"/>
              </a:rPr>
              <a:t> </a:t>
            </a:r>
            <a:r>
              <a:rPr sz="2100" i="1" spc="-25" dirty="0">
                <a:latin typeface="Times New Roman"/>
                <a:cs typeface="Times New Roman"/>
              </a:rPr>
              <a:t>of</a:t>
            </a:r>
            <a:endParaRPr sz="2100">
              <a:latin typeface="Times New Roman"/>
              <a:cs typeface="Times New Roman"/>
            </a:endParaRPr>
          </a:p>
          <a:p>
            <a:pPr marL="321310">
              <a:lnSpc>
                <a:spcPct val="100000"/>
              </a:lnSpc>
              <a:spcBef>
                <a:spcPts val="1260"/>
              </a:spcBef>
            </a:pPr>
            <a:r>
              <a:rPr sz="2100" i="1" dirty="0">
                <a:latin typeface="Times New Roman"/>
                <a:cs typeface="Times New Roman"/>
              </a:rPr>
              <a:t>pediatric</a:t>
            </a:r>
            <a:r>
              <a:rPr sz="2100" i="1" spc="-60" dirty="0">
                <a:latin typeface="Times New Roman"/>
                <a:cs typeface="Times New Roman"/>
              </a:rPr>
              <a:t> </a:t>
            </a:r>
            <a:r>
              <a:rPr sz="2100" i="1" dirty="0">
                <a:latin typeface="Times New Roman"/>
                <a:cs typeface="Times New Roman"/>
              </a:rPr>
              <a:t>nursing</a:t>
            </a:r>
            <a:r>
              <a:rPr sz="2100" i="1" spc="-5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(8th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ed).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Mosby,</a:t>
            </a:r>
            <a:r>
              <a:rPr sz="2100" spc="-7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Inc.,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an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affiliate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of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Elsevier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spc="-20" dirty="0">
                <a:latin typeface="Times New Roman"/>
                <a:cs typeface="Times New Roman"/>
              </a:rPr>
              <a:t>Inc.</a:t>
            </a:r>
            <a:endParaRPr sz="2100">
              <a:latin typeface="Times New Roman"/>
              <a:cs typeface="Times New Roman"/>
            </a:endParaRPr>
          </a:p>
          <a:p>
            <a:pPr marL="321310" marR="592455" indent="-258445">
              <a:lnSpc>
                <a:spcPct val="150000"/>
              </a:lnSpc>
              <a:spcBef>
                <a:spcPts val="605"/>
              </a:spcBef>
              <a:buFont typeface="Arial"/>
              <a:buChar char="•"/>
              <a:tabLst>
                <a:tab pos="321310" algn="l"/>
              </a:tabLst>
            </a:pPr>
            <a:r>
              <a:rPr sz="2100" dirty="0">
                <a:latin typeface="Times New Roman"/>
                <a:cs typeface="Times New Roman"/>
              </a:rPr>
              <a:t>Rudd,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K.,</a:t>
            </a:r>
            <a:r>
              <a:rPr sz="2100" spc="-2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&amp;</a:t>
            </a:r>
            <a:r>
              <a:rPr sz="2100" spc="-1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Kocisko,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D.</a:t>
            </a:r>
            <a:r>
              <a:rPr sz="2100" spc="-1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(2014).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i="1" dirty="0">
                <a:latin typeface="Times New Roman"/>
                <a:cs typeface="Times New Roman"/>
              </a:rPr>
              <a:t>Pediatric</a:t>
            </a:r>
            <a:r>
              <a:rPr sz="2100" i="1" spc="-15" dirty="0">
                <a:latin typeface="Times New Roman"/>
                <a:cs typeface="Times New Roman"/>
              </a:rPr>
              <a:t> </a:t>
            </a:r>
            <a:r>
              <a:rPr sz="2100" i="1" dirty="0">
                <a:latin typeface="Times New Roman"/>
                <a:cs typeface="Times New Roman"/>
              </a:rPr>
              <a:t>nursing</a:t>
            </a:r>
            <a:r>
              <a:rPr sz="2100" i="1" spc="-95" dirty="0">
                <a:latin typeface="Times New Roman"/>
                <a:cs typeface="Times New Roman"/>
              </a:rPr>
              <a:t> </a:t>
            </a:r>
            <a:r>
              <a:rPr sz="2100" i="1" dirty="0">
                <a:latin typeface="Times New Roman"/>
                <a:cs typeface="Times New Roman"/>
              </a:rPr>
              <a:t>:</a:t>
            </a:r>
            <a:r>
              <a:rPr sz="2100" i="1" spc="-50" dirty="0">
                <a:latin typeface="Times New Roman"/>
                <a:cs typeface="Times New Roman"/>
              </a:rPr>
              <a:t> </a:t>
            </a:r>
            <a:r>
              <a:rPr sz="2100" i="1" dirty="0">
                <a:latin typeface="Times New Roman"/>
                <a:cs typeface="Times New Roman"/>
              </a:rPr>
              <a:t>the</a:t>
            </a:r>
            <a:r>
              <a:rPr sz="2100" i="1" spc="-10" dirty="0">
                <a:latin typeface="Times New Roman"/>
                <a:cs typeface="Times New Roman"/>
              </a:rPr>
              <a:t> critical </a:t>
            </a:r>
            <a:r>
              <a:rPr sz="2100" i="1" dirty="0">
                <a:latin typeface="Times New Roman"/>
                <a:cs typeface="Times New Roman"/>
              </a:rPr>
              <a:t>components</a:t>
            </a:r>
            <a:r>
              <a:rPr sz="2100" i="1" spc="-60" dirty="0">
                <a:latin typeface="Times New Roman"/>
                <a:cs typeface="Times New Roman"/>
              </a:rPr>
              <a:t> </a:t>
            </a:r>
            <a:r>
              <a:rPr sz="2100" i="1" dirty="0">
                <a:latin typeface="Times New Roman"/>
                <a:cs typeface="Times New Roman"/>
              </a:rPr>
              <a:t>of</a:t>
            </a:r>
            <a:r>
              <a:rPr sz="2100" i="1" spc="-30" dirty="0">
                <a:latin typeface="Times New Roman"/>
                <a:cs typeface="Times New Roman"/>
              </a:rPr>
              <a:t> </a:t>
            </a:r>
            <a:r>
              <a:rPr sz="2100" i="1" dirty="0">
                <a:latin typeface="Times New Roman"/>
                <a:cs typeface="Times New Roman"/>
              </a:rPr>
              <a:t>nursing</a:t>
            </a:r>
            <a:r>
              <a:rPr sz="2100" i="1" spc="-40" dirty="0">
                <a:latin typeface="Times New Roman"/>
                <a:cs typeface="Times New Roman"/>
              </a:rPr>
              <a:t> </a:t>
            </a:r>
            <a:r>
              <a:rPr sz="2100" i="1" dirty="0">
                <a:latin typeface="Times New Roman"/>
                <a:cs typeface="Times New Roman"/>
              </a:rPr>
              <a:t>care</a:t>
            </a:r>
            <a:r>
              <a:rPr sz="2100" dirty="0">
                <a:latin typeface="Times New Roman"/>
                <a:cs typeface="Times New Roman"/>
              </a:rPr>
              <a:t>.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1</a:t>
            </a:r>
            <a:r>
              <a:rPr sz="2100" baseline="25793" dirty="0">
                <a:latin typeface="Times New Roman"/>
                <a:cs typeface="Times New Roman"/>
              </a:rPr>
              <a:t>st</a:t>
            </a:r>
            <a:r>
              <a:rPr sz="2100" spc="195" baseline="25793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edition</a:t>
            </a:r>
            <a:r>
              <a:rPr sz="2100" spc="-25" dirty="0">
                <a:latin typeface="Times New Roman"/>
                <a:cs typeface="Times New Roman"/>
              </a:rPr>
              <a:t> Pp.</a:t>
            </a:r>
            <a:endParaRPr sz="2100">
              <a:latin typeface="Times New Roman"/>
              <a:cs typeface="Times New Roman"/>
            </a:endParaRPr>
          </a:p>
          <a:p>
            <a:pPr marL="321310" marR="43180" indent="-258445">
              <a:lnSpc>
                <a:spcPct val="150000"/>
              </a:lnSpc>
              <a:spcBef>
                <a:spcPts val="600"/>
              </a:spcBef>
              <a:buFont typeface="Arial"/>
              <a:buChar char="•"/>
              <a:tabLst>
                <a:tab pos="321310" algn="l"/>
              </a:tabLst>
            </a:pPr>
            <a:r>
              <a:rPr sz="2100" spc="-20" dirty="0">
                <a:latin typeface="Times New Roman"/>
                <a:cs typeface="Times New Roman"/>
              </a:rPr>
              <a:t>Terri</a:t>
            </a:r>
            <a:r>
              <a:rPr sz="2100" spc="-2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Kyle,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Susan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Carman.</a:t>
            </a:r>
            <a:r>
              <a:rPr sz="2100" spc="-1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(2013)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Essentials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of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pediatric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nursing,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spc="-25" dirty="0">
                <a:latin typeface="Times New Roman"/>
                <a:cs typeface="Times New Roman"/>
              </a:rPr>
              <a:t>2</a:t>
            </a:r>
            <a:r>
              <a:rPr sz="2100" spc="-37" baseline="25793" dirty="0">
                <a:latin typeface="Times New Roman"/>
                <a:cs typeface="Times New Roman"/>
              </a:rPr>
              <a:t>nd </a:t>
            </a:r>
            <a:r>
              <a:rPr sz="2100" dirty="0">
                <a:latin typeface="Times New Roman"/>
                <a:cs typeface="Times New Roman"/>
              </a:rPr>
              <a:t>edition,</a:t>
            </a:r>
            <a:r>
              <a:rPr sz="2100" spc="-105" dirty="0">
                <a:latin typeface="Times New Roman"/>
                <a:cs typeface="Times New Roman"/>
              </a:rPr>
              <a:t> </a:t>
            </a:r>
            <a:r>
              <a:rPr sz="2100" spc="-20" dirty="0">
                <a:latin typeface="Times New Roman"/>
                <a:cs typeface="Times New Roman"/>
              </a:rPr>
              <a:t>Wolters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Kluwer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Health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|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Lippincott</a:t>
            </a:r>
            <a:r>
              <a:rPr sz="2100" spc="-10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Williams</a:t>
            </a:r>
            <a:r>
              <a:rPr sz="2100" spc="-2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&amp;</a:t>
            </a:r>
            <a:r>
              <a:rPr sz="2100" spc="-8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Wilkins.</a:t>
            </a:r>
            <a:endParaRPr sz="2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45E55-262B-4088-A993-F3B825AC8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E2E53D-45AC-4163-8735-3E5C2DA818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992120"/>
            <a:ext cx="8088630" cy="1354217"/>
          </a:xfrm>
        </p:spPr>
        <p:txBody>
          <a:bodyPr/>
          <a:lstStyle/>
          <a:p>
            <a:pPr algn="ctr"/>
            <a:r>
              <a:rPr lang="en-US" sz="8800" dirty="0">
                <a:solidFill>
                  <a:srgbClr val="00B050"/>
                </a:solidFill>
                <a:latin typeface="French Script MT" panose="03020402040607040605" pitchFamily="66" charset="0"/>
              </a:rPr>
              <a:t>Thank you </a:t>
            </a:r>
          </a:p>
        </p:txBody>
      </p:sp>
    </p:spTree>
    <p:extLst>
      <p:ext uri="{BB962C8B-B14F-4D97-AF65-F5344CB8AC3E}">
        <p14:creationId xmlns:p14="http://schemas.microsoft.com/office/powerpoint/2010/main" val="1234121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0075" y="1053083"/>
            <a:ext cx="5955891" cy="470245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4370" y="-12115"/>
            <a:ext cx="6694805" cy="10172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500" b="0" i="1" dirty="0">
                <a:solidFill>
                  <a:srgbClr val="3D8E54"/>
                </a:solidFill>
                <a:latin typeface="Arial"/>
                <a:cs typeface="Arial"/>
              </a:rPr>
              <a:t>H</a:t>
            </a:r>
            <a:r>
              <a:rPr sz="3200" dirty="0">
                <a:solidFill>
                  <a:srgbClr val="231F20"/>
                </a:solidFill>
                <a:latin typeface="Arial"/>
                <a:cs typeface="Arial"/>
              </a:rPr>
              <a:t>IRSCHSPRUNG’S</a:t>
            </a:r>
            <a:r>
              <a:rPr sz="3200" spc="-9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231F20"/>
                </a:solidFill>
                <a:latin typeface="Arial"/>
                <a:cs typeface="Arial"/>
              </a:rPr>
              <a:t>DISEASE</a:t>
            </a:r>
            <a:r>
              <a:rPr sz="3200" spc="-2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3000" b="0" spc="-20" dirty="0">
                <a:latin typeface="Calibri Light"/>
                <a:cs typeface="Calibri Light"/>
              </a:rPr>
              <a:t>(HD)</a:t>
            </a:r>
            <a:endParaRPr sz="3000">
              <a:latin typeface="Calibri Light"/>
              <a:cs typeface="Calibri Ligh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9078" y="3472976"/>
            <a:ext cx="8501838" cy="323855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14985" y="1069340"/>
            <a:ext cx="8719185" cy="2366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marR="5080" indent="-1727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84785" algn="l"/>
              </a:tabLst>
            </a:pPr>
            <a:r>
              <a:rPr sz="2100" b="1" dirty="0">
                <a:latin typeface="Calibri"/>
                <a:cs typeface="Calibri"/>
              </a:rPr>
              <a:t>Congenital</a:t>
            </a:r>
            <a:r>
              <a:rPr sz="2100" b="1" spc="-70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Aganglionic</a:t>
            </a:r>
            <a:r>
              <a:rPr sz="2100" b="1" spc="-6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Megacolon</a:t>
            </a:r>
            <a:r>
              <a:rPr sz="2100" b="1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is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most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common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cause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of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neonatal </a:t>
            </a:r>
            <a:r>
              <a:rPr sz="2100" dirty="0">
                <a:latin typeface="Calibri"/>
                <a:cs typeface="Calibri"/>
              </a:rPr>
              <a:t>intestinal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obstruction.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disease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is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characterized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by</a:t>
            </a:r>
            <a:r>
              <a:rPr sz="2100" spc="-70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Failure</a:t>
            </a:r>
            <a:r>
              <a:rPr sz="2100" b="1" spc="-5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to</a:t>
            </a:r>
            <a:r>
              <a:rPr sz="2100" b="1" spc="-70" dirty="0">
                <a:latin typeface="Calibri"/>
                <a:cs typeface="Calibri"/>
              </a:rPr>
              <a:t> </a:t>
            </a:r>
            <a:r>
              <a:rPr sz="2100" b="1" spc="-20" dirty="0">
                <a:latin typeface="Calibri"/>
                <a:cs typeface="Calibri"/>
              </a:rPr>
              <a:t>pass </a:t>
            </a:r>
            <a:r>
              <a:rPr sz="2100" b="1" dirty="0">
                <a:latin typeface="Calibri"/>
                <a:cs typeface="Calibri"/>
              </a:rPr>
              <a:t>meconium</a:t>
            </a:r>
            <a:r>
              <a:rPr sz="2100" b="1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first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24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hours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of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life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with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increased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abdominal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distension</a:t>
            </a:r>
            <a:r>
              <a:rPr sz="2100" spc="-25" dirty="0">
                <a:latin typeface="Calibri"/>
                <a:cs typeface="Calibri"/>
              </a:rPr>
              <a:t> due </a:t>
            </a:r>
            <a:r>
              <a:rPr sz="2100" dirty="0">
                <a:latin typeface="Calibri"/>
                <a:cs typeface="Calibri"/>
              </a:rPr>
              <a:t>to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lack</a:t>
            </a:r>
            <a:r>
              <a:rPr sz="2100" b="1" spc="-4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of</a:t>
            </a:r>
            <a:r>
              <a:rPr sz="2100" b="1" spc="-4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ganglion</a:t>
            </a:r>
            <a:r>
              <a:rPr sz="2100" b="1" spc="-40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cells</a:t>
            </a:r>
            <a:r>
              <a:rPr sz="2100" b="1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bowel,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which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causes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inadequate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motility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spc="-25" dirty="0">
                <a:latin typeface="Calibri"/>
                <a:cs typeface="Calibri"/>
              </a:rPr>
              <a:t>in </a:t>
            </a:r>
            <a:r>
              <a:rPr sz="2100" dirty="0">
                <a:latin typeface="Calibri"/>
                <a:cs typeface="Calibri"/>
              </a:rPr>
              <a:t>part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of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intestine.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These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ganglion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cells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can</a:t>
            </a:r>
            <a:r>
              <a:rPr sz="2100" spc="-6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be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absent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from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rectosigmoid </a:t>
            </a:r>
            <a:r>
              <a:rPr sz="2100" dirty="0">
                <a:latin typeface="Calibri"/>
                <a:cs typeface="Calibri"/>
              </a:rPr>
              <a:t>colon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all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way</a:t>
            </a:r>
            <a:r>
              <a:rPr sz="2100" spc="-5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into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small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intestine.</a:t>
            </a:r>
            <a:endParaRPr sz="2100" dirty="0">
              <a:latin typeface="Calibri"/>
              <a:cs typeface="Calibri"/>
            </a:endParaRPr>
          </a:p>
          <a:p>
            <a:pPr marL="184785" indent="-172085">
              <a:lnSpc>
                <a:spcPct val="100000"/>
              </a:lnSpc>
              <a:spcBef>
                <a:spcPts val="790"/>
              </a:spcBef>
              <a:buFont typeface="Arial"/>
              <a:buChar char="•"/>
              <a:tabLst>
                <a:tab pos="184785" algn="l"/>
              </a:tabLst>
            </a:pPr>
            <a:r>
              <a:rPr sz="2100" dirty="0">
                <a:latin typeface="Calibri"/>
                <a:cs typeface="Calibri"/>
              </a:rPr>
              <a:t>Incidence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occurs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1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of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every 5,000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newborns</a:t>
            </a:r>
            <a:endParaRPr sz="21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65844-7A5F-4503-A1E8-1175BD9FD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9A5117-2088-4243-A3F0-2C0F4D8AF3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326896"/>
            <a:ext cx="8534400" cy="4862870"/>
          </a:xfrm>
        </p:spPr>
        <p:txBody>
          <a:bodyPr/>
          <a:lstStyle/>
          <a:p>
            <a:pPr algn="ctr"/>
            <a:endParaRPr lang="en-US" sz="3600" b="1" dirty="0"/>
          </a:p>
          <a:p>
            <a:pPr algn="ctr"/>
            <a:r>
              <a:rPr lang="en-US" sz="2800" dirty="0"/>
              <a:t>These nerves are called ganglion cells. They </a:t>
            </a:r>
            <a:r>
              <a:rPr lang="en-US" sz="2800" b="1" dirty="0"/>
              <a:t>make the colon contract so stool can move easily through the digestive system</a:t>
            </a:r>
            <a:r>
              <a:rPr lang="en-US" sz="2800" dirty="0"/>
              <a:t> .</a:t>
            </a:r>
          </a:p>
          <a:p>
            <a:pPr algn="ctr"/>
            <a:endParaRPr lang="en-US" sz="2800" dirty="0"/>
          </a:p>
          <a:p>
            <a:pPr algn="ctr"/>
            <a:endParaRPr lang="en-US" sz="2800" dirty="0"/>
          </a:p>
          <a:p>
            <a:pPr algn="ctr"/>
            <a:r>
              <a:rPr lang="en-US" sz="2800" dirty="0"/>
              <a:t>In Hirschsprung's disease, </a:t>
            </a:r>
            <a:r>
              <a:rPr lang="en-US" sz="2800" b="1" dirty="0"/>
              <a:t>certain types of nerve cells (called ganglion cells) are missing from a part of the bowel</a:t>
            </a:r>
            <a:r>
              <a:rPr lang="en-US" sz="2800" dirty="0"/>
              <a:t>. In areas without such nerves, the muscle within the bowel wall does not contract to push material through, which causes a blockage.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54841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8488" y="372237"/>
            <a:ext cx="518731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006FC0"/>
                </a:solidFill>
                <a:latin typeface="Arial"/>
                <a:cs typeface="Arial"/>
              </a:rPr>
              <a:t>Clinical</a:t>
            </a:r>
            <a:r>
              <a:rPr sz="3200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006FC0"/>
                </a:solidFill>
                <a:latin typeface="Arial"/>
                <a:cs typeface="Arial"/>
              </a:rPr>
              <a:t>mnifestation</a:t>
            </a:r>
            <a:r>
              <a:rPr sz="3200" spc="-8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006FC0"/>
                </a:solidFill>
                <a:latin typeface="Arial"/>
                <a:cs typeface="Arial"/>
              </a:rPr>
              <a:t>of</a:t>
            </a:r>
            <a:r>
              <a:rPr sz="3200" spc="-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200" spc="-25" dirty="0">
                <a:solidFill>
                  <a:srgbClr val="006FC0"/>
                </a:solidFill>
                <a:latin typeface="Arial"/>
                <a:cs typeface="Arial"/>
              </a:rPr>
              <a:t>HD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8488" y="973697"/>
            <a:ext cx="7303770" cy="3473450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183515" indent="-170815">
              <a:lnSpc>
                <a:spcPct val="100000"/>
              </a:lnSpc>
              <a:spcBef>
                <a:spcPts val="610"/>
              </a:spcBef>
              <a:buFont typeface="Arial"/>
              <a:buChar char="•"/>
              <a:tabLst>
                <a:tab pos="183515" algn="l"/>
              </a:tabLst>
            </a:pPr>
            <a:r>
              <a:rPr sz="2400" dirty="0">
                <a:latin typeface="Times New Roman"/>
                <a:cs typeface="Times New Roman"/>
              </a:rPr>
              <a:t>Failure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pass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meconium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within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24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48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hours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after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birth</a:t>
            </a:r>
            <a:endParaRPr sz="2400" dirty="0">
              <a:latin typeface="Times New Roman"/>
              <a:cs typeface="Times New Roman"/>
            </a:endParaRPr>
          </a:p>
          <a:p>
            <a:pPr marL="183515" indent="-170815">
              <a:lnSpc>
                <a:spcPct val="100000"/>
              </a:lnSpc>
              <a:spcBef>
                <a:spcPts val="520"/>
              </a:spcBef>
              <a:buFont typeface="Arial"/>
              <a:buChar char="•"/>
              <a:tabLst>
                <a:tab pos="183515" algn="l"/>
              </a:tabLst>
            </a:pPr>
            <a:r>
              <a:rPr sz="2400" dirty="0">
                <a:latin typeface="Times New Roman"/>
                <a:cs typeface="Times New Roman"/>
              </a:rPr>
              <a:t>Refusal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feed</a:t>
            </a:r>
            <a:endParaRPr sz="2400" dirty="0">
              <a:latin typeface="Times New Roman"/>
              <a:cs typeface="Times New Roman"/>
            </a:endParaRPr>
          </a:p>
          <a:p>
            <a:pPr marL="183515" indent="-170815">
              <a:lnSpc>
                <a:spcPct val="100000"/>
              </a:lnSpc>
              <a:spcBef>
                <a:spcPts val="505"/>
              </a:spcBef>
              <a:buFont typeface="Arial"/>
              <a:buChar char="•"/>
              <a:tabLst>
                <a:tab pos="183515" algn="l"/>
              </a:tabLst>
            </a:pPr>
            <a:r>
              <a:rPr sz="2400" dirty="0">
                <a:latin typeface="Times New Roman"/>
                <a:cs typeface="Times New Roman"/>
              </a:rPr>
              <a:t>Bilious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vomiting</a:t>
            </a:r>
            <a:endParaRPr sz="2400" dirty="0">
              <a:latin typeface="Times New Roman"/>
              <a:cs typeface="Times New Roman"/>
            </a:endParaRPr>
          </a:p>
          <a:p>
            <a:pPr marL="183515" indent="-170815">
              <a:lnSpc>
                <a:spcPct val="100000"/>
              </a:lnSpc>
              <a:spcBef>
                <a:spcPts val="515"/>
              </a:spcBef>
              <a:buFont typeface="Arial"/>
              <a:buChar char="•"/>
              <a:tabLst>
                <a:tab pos="183515" algn="l"/>
              </a:tabLst>
            </a:pPr>
            <a:r>
              <a:rPr sz="2400" dirty="0">
                <a:latin typeface="Times New Roman"/>
                <a:cs typeface="Times New Roman"/>
              </a:rPr>
              <a:t>Abdominal</a:t>
            </a:r>
            <a:r>
              <a:rPr sz="2400" spc="-10" dirty="0">
                <a:latin typeface="Times New Roman"/>
                <a:cs typeface="Times New Roman"/>
              </a:rPr>
              <a:t> distention</a:t>
            </a:r>
            <a:endParaRPr sz="2400" dirty="0">
              <a:latin typeface="Times New Roman"/>
              <a:cs typeface="Times New Roman"/>
            </a:endParaRPr>
          </a:p>
          <a:p>
            <a:pPr marL="183515" indent="-170815">
              <a:lnSpc>
                <a:spcPct val="100000"/>
              </a:lnSpc>
              <a:spcBef>
                <a:spcPts val="515"/>
              </a:spcBef>
              <a:buFont typeface="Arial"/>
              <a:buChar char="•"/>
              <a:tabLst>
                <a:tab pos="183515" algn="l"/>
              </a:tabLst>
            </a:pPr>
            <a:r>
              <a:rPr sz="2400" dirty="0">
                <a:latin typeface="Times New Roman"/>
                <a:cs typeface="Times New Roman"/>
              </a:rPr>
              <a:t>Failure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thrive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(Poor weight</a:t>
            </a:r>
            <a:r>
              <a:rPr sz="2400" spc="-10" dirty="0">
                <a:latin typeface="Times New Roman"/>
                <a:cs typeface="Times New Roman"/>
              </a:rPr>
              <a:t> gain)</a:t>
            </a:r>
            <a:endParaRPr sz="2400" dirty="0">
              <a:latin typeface="Times New Roman"/>
              <a:cs typeface="Times New Roman"/>
            </a:endParaRPr>
          </a:p>
          <a:p>
            <a:pPr marL="183515" indent="-170815">
              <a:lnSpc>
                <a:spcPct val="100000"/>
              </a:lnSpc>
              <a:spcBef>
                <a:spcPts val="509"/>
              </a:spcBef>
              <a:buFont typeface="Arial"/>
              <a:buChar char="•"/>
              <a:tabLst>
                <a:tab pos="183515" algn="l"/>
              </a:tabLst>
            </a:pPr>
            <a:r>
              <a:rPr sz="2400" spc="-10" dirty="0">
                <a:solidFill>
                  <a:srgbClr val="231F20"/>
                </a:solidFill>
                <a:latin typeface="Times New Roman"/>
                <a:cs typeface="Times New Roman"/>
              </a:rPr>
              <a:t>Ribbon-</a:t>
            </a:r>
            <a:r>
              <a:rPr sz="2400" dirty="0">
                <a:solidFill>
                  <a:srgbClr val="231F20"/>
                </a:solidFill>
                <a:latin typeface="Times New Roman"/>
                <a:cs typeface="Times New Roman"/>
              </a:rPr>
              <a:t>like</a:t>
            </a:r>
            <a:r>
              <a:rPr sz="2400" spc="-2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31F20"/>
                </a:solidFill>
                <a:latin typeface="Times New Roman"/>
                <a:cs typeface="Times New Roman"/>
              </a:rPr>
              <a:t>or</a:t>
            </a:r>
            <a:r>
              <a:rPr sz="24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31F20"/>
                </a:solidFill>
                <a:latin typeface="Times New Roman"/>
                <a:cs typeface="Times New Roman"/>
              </a:rPr>
              <a:t>watery</a:t>
            </a:r>
            <a:r>
              <a:rPr sz="240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31F20"/>
                </a:solidFill>
                <a:latin typeface="Times New Roman"/>
                <a:cs typeface="Times New Roman"/>
              </a:rPr>
              <a:t>stools</a:t>
            </a:r>
            <a:endParaRPr sz="2400" dirty="0">
              <a:latin typeface="Times New Roman"/>
              <a:cs typeface="Times New Roman"/>
            </a:endParaRPr>
          </a:p>
          <a:p>
            <a:pPr marL="183515" indent="-170815">
              <a:lnSpc>
                <a:spcPct val="100000"/>
              </a:lnSpc>
              <a:spcBef>
                <a:spcPts val="515"/>
              </a:spcBef>
              <a:buFont typeface="Arial"/>
              <a:buChar char="•"/>
              <a:tabLst>
                <a:tab pos="183515" algn="l"/>
              </a:tabLst>
            </a:pPr>
            <a:r>
              <a:rPr sz="2400" spc="-10" dirty="0">
                <a:latin typeface="Times New Roman"/>
                <a:cs typeface="Times New Roman"/>
              </a:rPr>
              <a:t>Visible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peristalsis</a:t>
            </a:r>
            <a:endParaRPr sz="2400" dirty="0">
              <a:latin typeface="Times New Roman"/>
              <a:cs typeface="Times New Roman"/>
            </a:endParaRPr>
          </a:p>
          <a:p>
            <a:pPr marL="183515" indent="-170815">
              <a:lnSpc>
                <a:spcPct val="100000"/>
              </a:lnSpc>
              <a:spcBef>
                <a:spcPts val="515"/>
              </a:spcBef>
              <a:buFont typeface="Arial"/>
              <a:buChar char="•"/>
              <a:tabLst>
                <a:tab pos="183515" algn="l"/>
              </a:tabLst>
            </a:pPr>
            <a:r>
              <a:rPr sz="2400" dirty="0">
                <a:latin typeface="Times New Roman"/>
                <a:cs typeface="Times New Roman"/>
              </a:rPr>
              <a:t>Easily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palpable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fecal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mass</a:t>
            </a:r>
            <a:endParaRPr sz="2400" dirty="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030467" y="1469136"/>
            <a:ext cx="2990215" cy="5389245"/>
            <a:chOff x="6030467" y="1469136"/>
            <a:chExt cx="2990215" cy="538924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57896" y="4099556"/>
              <a:ext cx="2932945" cy="74502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68567" y="1469136"/>
              <a:ext cx="2913888" cy="263639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30467" y="4105656"/>
              <a:ext cx="2990088" cy="2752342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371856" y="5224271"/>
            <a:ext cx="5527040" cy="786130"/>
            <a:chOff x="371856" y="5224271"/>
            <a:chExt cx="5527040" cy="78613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3182" y="5254476"/>
              <a:ext cx="5474992" cy="65270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1856" y="5224271"/>
              <a:ext cx="1690877" cy="51128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19656" y="5224271"/>
              <a:ext cx="1055370" cy="51128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69463" y="5224271"/>
              <a:ext cx="596645" cy="51128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860548" y="5224271"/>
              <a:ext cx="381762" cy="51128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936748" y="5224271"/>
              <a:ext cx="1512570" cy="51128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143756" y="5224271"/>
              <a:ext cx="1754886" cy="51128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43584" y="5498591"/>
              <a:ext cx="750570" cy="51128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88592" y="5498591"/>
              <a:ext cx="3339846" cy="511289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507898" y="5286883"/>
            <a:ext cx="52470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Enterocolitis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can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be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life-</a:t>
            </a:r>
            <a:r>
              <a:rPr sz="1800" dirty="0">
                <a:latin typeface="Arial"/>
                <a:cs typeface="Arial"/>
              </a:rPr>
              <a:t>threatening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Complication</a:t>
            </a:r>
            <a:endParaRPr sz="18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and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requires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immediate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treatment.</a:t>
            </a:r>
            <a:endParaRPr sz="1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9298" y="1601546"/>
            <a:ext cx="8002270" cy="3930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9875" indent="-25717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69875" algn="l"/>
              </a:tabLst>
            </a:pPr>
            <a:r>
              <a:rPr sz="2700" dirty="0">
                <a:latin typeface="Times New Roman"/>
                <a:cs typeface="Times New Roman"/>
              </a:rPr>
              <a:t>Empty</a:t>
            </a:r>
            <a:r>
              <a:rPr sz="2700" spc="-1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rectum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on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digital</a:t>
            </a:r>
            <a:r>
              <a:rPr sz="2700" spc="-3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examination</a:t>
            </a:r>
            <a:endParaRPr sz="2700" dirty="0">
              <a:latin typeface="Times New Roman"/>
              <a:cs typeface="Times New Roman"/>
            </a:endParaRPr>
          </a:p>
          <a:p>
            <a:pPr marL="251460" indent="-238760">
              <a:lnSpc>
                <a:spcPct val="100000"/>
              </a:lnSpc>
              <a:spcBef>
                <a:spcPts val="2415"/>
              </a:spcBef>
              <a:buFont typeface="Arial"/>
              <a:buChar char="•"/>
              <a:tabLst>
                <a:tab pos="251460" algn="l"/>
              </a:tabLst>
            </a:pPr>
            <a:r>
              <a:rPr sz="2700" dirty="0">
                <a:latin typeface="Times New Roman"/>
                <a:cs typeface="Times New Roman"/>
              </a:rPr>
              <a:t>Abdominal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x-</a:t>
            </a:r>
            <a:r>
              <a:rPr sz="2700" spc="-25" dirty="0">
                <a:latin typeface="Times New Roman"/>
                <a:cs typeface="Times New Roman"/>
              </a:rPr>
              <a:t>ray</a:t>
            </a:r>
            <a:endParaRPr sz="2700" dirty="0">
              <a:latin typeface="Times New Roman"/>
              <a:cs typeface="Times New Roman"/>
            </a:endParaRPr>
          </a:p>
          <a:p>
            <a:pPr marL="184785" indent="-172085">
              <a:lnSpc>
                <a:spcPct val="100000"/>
              </a:lnSpc>
              <a:spcBef>
                <a:spcPts val="2425"/>
              </a:spcBef>
              <a:buFont typeface="Arial"/>
              <a:buChar char="•"/>
              <a:tabLst>
                <a:tab pos="184785" algn="l"/>
              </a:tabLst>
            </a:pPr>
            <a:r>
              <a:rPr sz="2700" dirty="0">
                <a:latin typeface="Times New Roman"/>
                <a:cs typeface="Times New Roman"/>
              </a:rPr>
              <a:t>Barium</a:t>
            </a:r>
            <a:r>
              <a:rPr sz="2700" spc="-60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enema</a:t>
            </a:r>
            <a:endParaRPr sz="2700" dirty="0">
              <a:latin typeface="Times New Roman"/>
              <a:cs typeface="Times New Roman"/>
            </a:endParaRPr>
          </a:p>
          <a:p>
            <a:pPr marL="184785" indent="-172085">
              <a:lnSpc>
                <a:spcPct val="100000"/>
              </a:lnSpc>
              <a:spcBef>
                <a:spcPts val="2425"/>
              </a:spcBef>
              <a:buFont typeface="Arial"/>
              <a:buChar char="•"/>
              <a:tabLst>
                <a:tab pos="184785" algn="l"/>
              </a:tabLst>
            </a:pPr>
            <a:r>
              <a:rPr sz="2700" dirty="0">
                <a:latin typeface="Times New Roman"/>
                <a:cs typeface="Times New Roman"/>
              </a:rPr>
              <a:t>Rectal</a:t>
            </a:r>
            <a:r>
              <a:rPr sz="2700" spc="-4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biopsy</a:t>
            </a:r>
            <a:r>
              <a:rPr sz="2700" spc="-5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(definitive</a:t>
            </a:r>
            <a:r>
              <a:rPr sz="2700" spc="-7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test</a:t>
            </a:r>
            <a:r>
              <a:rPr sz="2700" spc="-4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for</a:t>
            </a:r>
            <a:r>
              <a:rPr sz="2700" spc="-2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diagnosis)</a:t>
            </a:r>
            <a:endParaRPr sz="2700" dirty="0">
              <a:latin typeface="Times New Roman"/>
              <a:cs typeface="Times New Roman"/>
            </a:endParaRPr>
          </a:p>
          <a:p>
            <a:pPr marL="184785" marR="5080" indent="-172720">
              <a:lnSpc>
                <a:spcPct val="150000"/>
              </a:lnSpc>
              <a:spcBef>
                <a:spcPts val="795"/>
              </a:spcBef>
              <a:buFont typeface="Arial"/>
              <a:buChar char="•"/>
              <a:tabLst>
                <a:tab pos="184785" algn="l"/>
                <a:tab pos="250825" algn="l"/>
              </a:tabLst>
            </a:pPr>
            <a:r>
              <a:rPr sz="2700" dirty="0">
                <a:latin typeface="Times New Roman"/>
                <a:cs typeface="Times New Roman"/>
              </a:rPr>
              <a:t>	Anorectal</a:t>
            </a:r>
            <a:r>
              <a:rPr sz="2700" spc="-4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manometry—</a:t>
            </a:r>
            <a:r>
              <a:rPr sz="2700" dirty="0">
                <a:latin typeface="Times New Roman"/>
                <a:cs typeface="Times New Roman"/>
              </a:rPr>
              <a:t>more</a:t>
            </a:r>
            <a:r>
              <a:rPr sz="2700" spc="-4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accurate</a:t>
            </a:r>
            <a:r>
              <a:rPr sz="2700" spc="-5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for</a:t>
            </a:r>
            <a:r>
              <a:rPr sz="2700" spc="-5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short</a:t>
            </a:r>
            <a:r>
              <a:rPr sz="2700" spc="-60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or</a:t>
            </a:r>
            <a:r>
              <a:rPr sz="2700" spc="-50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ultra- </a:t>
            </a:r>
            <a:r>
              <a:rPr sz="2700" dirty="0">
                <a:latin typeface="Times New Roman"/>
                <a:cs typeface="Times New Roman"/>
              </a:rPr>
              <a:t>short</a:t>
            </a:r>
            <a:r>
              <a:rPr sz="2700" spc="-45" dirty="0">
                <a:latin typeface="Times New Roman"/>
                <a:cs typeface="Times New Roman"/>
              </a:rPr>
              <a:t> </a:t>
            </a:r>
            <a:r>
              <a:rPr sz="2700" spc="-10" dirty="0">
                <a:latin typeface="Times New Roman"/>
                <a:cs typeface="Times New Roman"/>
              </a:rPr>
              <a:t>segments</a:t>
            </a:r>
            <a:endParaRPr sz="2700" dirty="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75354" y="687283"/>
            <a:ext cx="3847465" cy="492125"/>
            <a:chOff x="975354" y="687283"/>
            <a:chExt cx="3847465" cy="4921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5354" y="687283"/>
              <a:ext cx="3847346" cy="49157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6642" y="688975"/>
              <a:ext cx="3808844" cy="45618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0200" y="1291590"/>
            <a:ext cx="8485505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3515" marR="5080" indent="-171450" algn="just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84785" algn="l"/>
              </a:tabLst>
            </a:pPr>
            <a:r>
              <a:rPr sz="2400" dirty="0">
                <a:latin typeface="Times New Roman"/>
                <a:cs typeface="Times New Roman"/>
              </a:rPr>
              <a:t>Surgical</a:t>
            </a:r>
            <a:r>
              <a:rPr sz="2400" spc="3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resection</a:t>
            </a:r>
            <a:r>
              <a:rPr sz="2400" spc="3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3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aganglionic</a:t>
            </a:r>
            <a:r>
              <a:rPr sz="2400" spc="3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bowel</a:t>
            </a:r>
            <a:r>
              <a:rPr sz="2400" spc="3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3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reanastomosis</a:t>
            </a:r>
            <a:r>
              <a:rPr sz="2400" spc="32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of 	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3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remaining</a:t>
            </a:r>
            <a:r>
              <a:rPr sz="2400" spc="3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intestine</a:t>
            </a:r>
            <a:r>
              <a:rPr sz="2400" spc="3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are</a:t>
            </a:r>
            <a:r>
              <a:rPr sz="2400" spc="3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necessary</a:t>
            </a:r>
            <a:r>
              <a:rPr sz="2400" spc="2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3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promote</a:t>
            </a:r>
            <a:r>
              <a:rPr sz="2400" spc="3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proper</a:t>
            </a:r>
            <a:r>
              <a:rPr sz="2400" spc="30" dirty="0">
                <a:latin typeface="Times New Roman"/>
                <a:cs typeface="Times New Roman"/>
              </a:rPr>
              <a:t>  </a:t>
            </a:r>
            <a:r>
              <a:rPr sz="2400" spc="-10" dirty="0">
                <a:latin typeface="Times New Roman"/>
                <a:cs typeface="Times New Roman"/>
              </a:rPr>
              <a:t>bowel 	</a:t>
            </a:r>
            <a:r>
              <a:rPr sz="2400" dirty="0">
                <a:latin typeface="Times New Roman"/>
                <a:cs typeface="Times New Roman"/>
              </a:rPr>
              <a:t>function.The surgical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resection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requires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child to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have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</a:t>
            </a:r>
            <a:r>
              <a:rPr sz="2400" spc="-10" dirty="0">
                <a:latin typeface="Times New Roman"/>
                <a:cs typeface="Times New Roman"/>
              </a:rPr>
              <a:t> ostomy 	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divert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stool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through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stoma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on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abdomen.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This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allows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the 	</a:t>
            </a:r>
            <a:r>
              <a:rPr sz="2400" dirty="0">
                <a:latin typeface="Times New Roman"/>
                <a:cs typeface="Times New Roman"/>
              </a:rPr>
              <a:t>area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 the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resected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bowel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anastomosis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heal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before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it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used. 	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ostomy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closed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 later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date.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45591" y="461731"/>
            <a:ext cx="6948805" cy="505459"/>
            <a:chOff x="545591" y="461731"/>
            <a:chExt cx="6948805" cy="50545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5591" y="461731"/>
              <a:ext cx="6948680" cy="50526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6442" y="462406"/>
              <a:ext cx="6913918" cy="466724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89915" y="3645408"/>
            <a:ext cx="8459470" cy="3189605"/>
            <a:chOff x="89915" y="3645408"/>
            <a:chExt cx="8459470" cy="318960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36613" y="3717035"/>
              <a:ext cx="2512499" cy="311769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915" y="3645408"/>
              <a:ext cx="6426708" cy="307238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0924" rIns="0" bIns="0" rtlCol="0">
            <a:spAutoFit/>
          </a:bodyPr>
          <a:lstStyle/>
          <a:p>
            <a:pPr marL="50165">
              <a:lnSpc>
                <a:spcPct val="100000"/>
              </a:lnSpc>
              <a:spcBef>
                <a:spcPts val="95"/>
              </a:spcBef>
            </a:pPr>
            <a:r>
              <a:rPr sz="4000" spc="-10" dirty="0">
                <a:solidFill>
                  <a:srgbClr val="FF0000"/>
                </a:solidFill>
              </a:rPr>
              <a:t>Intussusception</a:t>
            </a:r>
            <a:endParaRPr sz="4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</TotalTime>
  <Words>1167</Words>
  <Application>Microsoft Office PowerPoint</Application>
  <PresentationFormat>On-screen Show (4:3)</PresentationFormat>
  <Paragraphs>84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French Script MT</vt:lpstr>
      <vt:lpstr>Times New Roman</vt:lpstr>
      <vt:lpstr>Office Theme</vt:lpstr>
      <vt:lpstr>1_Office Theme</vt:lpstr>
      <vt:lpstr>PowerPoint Presentation</vt:lpstr>
      <vt:lpstr>Outline </vt:lpstr>
      <vt:lpstr>PowerPoint Presentation</vt:lpstr>
      <vt:lpstr>HIRSCHSPRUNG’S DISEASE (HD)</vt:lpstr>
      <vt:lpstr>PowerPoint Presentation</vt:lpstr>
      <vt:lpstr>Clinical mnifestation of HD</vt:lpstr>
      <vt:lpstr>PowerPoint Presentation</vt:lpstr>
      <vt:lpstr>PowerPoint Presentation</vt:lpstr>
      <vt:lpstr>Intussusception</vt:lpstr>
      <vt:lpstr>Intussusception</vt:lpstr>
      <vt:lpstr>PowerPoint Presentation</vt:lpstr>
      <vt:lpstr>PowerPoint Presentation</vt:lpstr>
      <vt:lpstr>Clinical Manifestations of Intussusception</vt:lpstr>
      <vt:lpstr>Diagnostic Evaluation</vt:lpstr>
      <vt:lpstr>Therapeutic management</vt:lpstr>
      <vt:lpstr>Nursing Diagnoses</vt:lpstr>
      <vt:lpstr>Nursing Care Management</vt:lpstr>
      <vt:lpstr>Anorectal Malformations</vt:lpstr>
      <vt:lpstr>PowerPoint Presentation</vt:lpstr>
      <vt:lpstr>Diagnostic Evaluation</vt:lpstr>
      <vt:lpstr>Therapeutic Management</vt:lpstr>
      <vt:lpstr>Nursing Diagnoses</vt:lpstr>
      <vt:lpstr>Nursing Care management</vt:lpstr>
      <vt:lpstr>References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Digestive system disorder</dc:title>
  <dc:creator>ALFA</dc:creator>
  <cp:lastModifiedBy>Dell</cp:lastModifiedBy>
  <cp:revision>12</cp:revision>
  <dcterms:created xsi:type="dcterms:W3CDTF">2024-02-03T20:26:12Z</dcterms:created>
  <dcterms:modified xsi:type="dcterms:W3CDTF">2024-02-23T21:18:09Z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2023-04-05T00:00:00Z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2024-02-03T00:00:00Z</vt:filetime>
  </property>
  <property fmtid="{D5CDD505-2E9C-101B-9397-08002B2CF9AE}" pid="5" name="Producer">
    <vt:lpwstr>Microsoft® PowerPoint® 2016</vt:lpwstr>
  </property>
</Properties>
</file>