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864" r:id="rId1"/>
  </p:sldMasterIdLst>
  <p:sldIdLst>
    <p:sldId id="256" r:id="rId2"/>
    <p:sldId id="257" r:id="rId3"/>
    <p:sldId id="311" r:id="rId4"/>
    <p:sldId id="312" r:id="rId5"/>
    <p:sldId id="260" r:id="rId6"/>
    <p:sldId id="264" r:id="rId7"/>
    <p:sldId id="265" r:id="rId8"/>
    <p:sldId id="266" r:id="rId9"/>
    <p:sldId id="267" r:id="rId10"/>
    <p:sldId id="270" r:id="rId11"/>
    <p:sldId id="273" r:id="rId12"/>
    <p:sldId id="282" r:id="rId13"/>
    <p:sldId id="283" r:id="rId14"/>
    <p:sldId id="272" r:id="rId15"/>
    <p:sldId id="276" r:id="rId16"/>
    <p:sldId id="277" r:id="rId17"/>
    <p:sldId id="279" r:id="rId18"/>
    <p:sldId id="280" r:id="rId19"/>
    <p:sldId id="281" r:id="rId20"/>
    <p:sldId id="284" r:id="rId21"/>
    <p:sldId id="285" r:id="rId22"/>
    <p:sldId id="286" r:id="rId23"/>
    <p:sldId id="287" r:id="rId24"/>
    <p:sldId id="309" r:id="rId25"/>
    <p:sldId id="289" r:id="rId26"/>
    <p:sldId id="290" r:id="rId27"/>
    <p:sldId id="292" r:id="rId28"/>
    <p:sldId id="310" r:id="rId29"/>
    <p:sldId id="304" r:id="rId30"/>
    <p:sldId id="305" r:id="rId31"/>
    <p:sldId id="308" r:id="rId32"/>
    <p:sldId id="307" r:id="rId33"/>
    <p:sldId id="294" r:id="rId34"/>
    <p:sldId id="295" r:id="rId35"/>
    <p:sldId id="296" r:id="rId36"/>
    <p:sldId id="297" r:id="rId37"/>
    <p:sldId id="298" r:id="rId38"/>
    <p:sldId id="300" r:id="rId39"/>
    <p:sldId id="299" r:id="rId40"/>
    <p:sldId id="301" r:id="rId41"/>
    <p:sldId id="302" r:id="rId42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5" d="100"/>
          <a:sy n="65" d="100"/>
        </p:scale>
        <p:origin x="132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79841-CD23-48D5-8AB0-47931F199917}" type="datetimeFigureOut">
              <a:rPr lang="ar-IQ" smtClean="0"/>
              <a:pPr/>
              <a:t>29/05/1445</a:t>
            </a:fld>
            <a:endParaRPr lang="ar-IQ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7BA34-C81B-4108-AAE9-21E3C66A2607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79841-CD23-48D5-8AB0-47931F199917}" type="datetimeFigureOut">
              <a:rPr lang="ar-IQ" smtClean="0"/>
              <a:pPr/>
              <a:t>29/05/1445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7BA34-C81B-4108-AAE9-21E3C66A2607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79841-CD23-48D5-8AB0-47931F199917}" type="datetimeFigureOut">
              <a:rPr lang="ar-IQ" smtClean="0"/>
              <a:pPr/>
              <a:t>29/05/1445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7BA34-C81B-4108-AAE9-21E3C66A2607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79841-CD23-48D5-8AB0-47931F199917}" type="datetimeFigureOut">
              <a:rPr lang="ar-IQ" smtClean="0"/>
              <a:pPr/>
              <a:t>29/05/1445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7BA34-C81B-4108-AAE9-21E3C66A2607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79841-CD23-48D5-8AB0-47931F199917}" type="datetimeFigureOut">
              <a:rPr lang="ar-IQ" smtClean="0"/>
              <a:pPr/>
              <a:t>29/05/1445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7BA34-C81B-4108-AAE9-21E3C66A2607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79841-CD23-48D5-8AB0-47931F199917}" type="datetimeFigureOut">
              <a:rPr lang="ar-IQ" smtClean="0"/>
              <a:pPr/>
              <a:t>29/05/1445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7BA34-C81B-4108-AAE9-21E3C66A2607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79841-CD23-48D5-8AB0-47931F199917}" type="datetimeFigureOut">
              <a:rPr lang="ar-IQ" smtClean="0"/>
              <a:pPr/>
              <a:t>29/05/1445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7BA34-C81B-4108-AAE9-21E3C66A2607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79841-CD23-48D5-8AB0-47931F199917}" type="datetimeFigureOut">
              <a:rPr lang="ar-IQ" smtClean="0"/>
              <a:pPr/>
              <a:t>29/05/1445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7BA34-C81B-4108-AAE9-21E3C66A2607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79841-CD23-48D5-8AB0-47931F199917}" type="datetimeFigureOut">
              <a:rPr lang="ar-IQ" smtClean="0"/>
              <a:pPr/>
              <a:t>29/05/1445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7BA34-C81B-4108-AAE9-21E3C66A2607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79841-CD23-48D5-8AB0-47931F199917}" type="datetimeFigureOut">
              <a:rPr lang="ar-IQ" smtClean="0"/>
              <a:pPr/>
              <a:t>29/05/1445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7BA34-C81B-4108-AAE9-21E3C66A2607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79841-CD23-48D5-8AB0-47931F199917}" type="datetimeFigureOut">
              <a:rPr lang="ar-IQ" smtClean="0"/>
              <a:pPr/>
              <a:t>29/05/1445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4E7BA34-C81B-4108-AAE9-21E3C66A2607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AA79841-CD23-48D5-8AB0-47931F199917}" type="datetimeFigureOut">
              <a:rPr lang="ar-IQ" smtClean="0"/>
              <a:pPr/>
              <a:t>29/05/1445</a:t>
            </a:fld>
            <a:endParaRPr lang="ar-IQ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E7BA34-C81B-4108-AAE9-21E3C66A2607}" type="slidenum">
              <a:rPr lang="ar-IQ" smtClean="0"/>
              <a:pPr/>
              <a:t>‹#›</a:t>
            </a:fld>
            <a:endParaRPr lang="ar-IQ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2204864"/>
            <a:ext cx="7851648" cy="165618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dirty="0" smtClean="0">
                <a:solidFill>
                  <a:schemeClr val="tx2"/>
                </a:solidFill>
                <a:latin typeface="Arial Rounded MT Bold" pitchFamily="34" charset="0"/>
              </a:rPr>
              <a:t/>
            </a:r>
            <a:br>
              <a:rPr lang="en-US" sz="5400" dirty="0" smtClean="0">
                <a:solidFill>
                  <a:schemeClr val="tx2"/>
                </a:solidFill>
                <a:latin typeface="Arial Rounded MT Bold" pitchFamily="34" charset="0"/>
              </a:rPr>
            </a:br>
            <a:r>
              <a:rPr lang="en-US" sz="5400" dirty="0" smtClean="0">
                <a:solidFill>
                  <a:schemeClr val="tx2"/>
                </a:solidFill>
                <a:latin typeface="Arial Rounded MT Bold" pitchFamily="34" charset="0"/>
              </a:rPr>
              <a:t/>
            </a:r>
            <a:br>
              <a:rPr lang="en-US" sz="5400" dirty="0" smtClean="0">
                <a:solidFill>
                  <a:schemeClr val="tx2"/>
                </a:solidFill>
                <a:latin typeface="Arial Rounded MT Bold" pitchFamily="34" charset="0"/>
              </a:rPr>
            </a:br>
            <a:r>
              <a:rPr lang="en-US" sz="5400" dirty="0" smtClean="0">
                <a:solidFill>
                  <a:schemeClr val="tx2"/>
                </a:solidFill>
                <a:latin typeface="Arial Rounded MT Bold" pitchFamily="34" charset="0"/>
              </a:rPr>
              <a:t>Pharmaceutical chemistry</a:t>
            </a:r>
            <a:r>
              <a:rPr lang="ar-IQ" sz="54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ar-IQ" sz="54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b="1" i="1" dirty="0" smtClean="0"/>
              <a:t>Central </a:t>
            </a:r>
            <a:r>
              <a:rPr lang="en-US" b="1" i="1" dirty="0"/>
              <a:t>Nervous System Depressants</a:t>
            </a:r>
            <a:endParaRPr lang="ar-IQ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4149080"/>
            <a:ext cx="7854696" cy="2232248"/>
          </a:xfrm>
        </p:spPr>
        <p:txBody>
          <a:bodyPr>
            <a:normAutofit/>
          </a:bodyPr>
          <a:lstStyle/>
          <a:p>
            <a:endParaRPr lang="ar-IQ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80728"/>
            <a:ext cx="8280920" cy="5544616"/>
          </a:xfrm>
        </p:spPr>
        <p:txBody>
          <a:bodyPr>
            <a:normAutofit/>
          </a:bodyPr>
          <a:lstStyle/>
          <a:p>
            <a:pPr marL="273050" indent="442913" algn="l" rtl="0">
              <a:buNone/>
            </a:pP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Benzodiazepines </a:t>
            </a:r>
          </a:p>
          <a:p>
            <a:pPr marL="273050" indent="260350" algn="just" rtl="0">
              <a:buNone/>
            </a:pPr>
            <a:r>
              <a:rPr lang="en-US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Chlordiazepoxide Hydrochloride(Librium),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7- chloro-2 (methylamino)-5-phenyl-3H-1,4-benzodiazepine 4-oxide mono hydrochloride,  It is well absorbed after oral administration. Peak plasma levels are reached in 2 to 4 hours. The half-life of chlordiazepoxide is 6 to 30 hours. </a:t>
            </a:r>
          </a:p>
          <a:p>
            <a:pPr marL="273050" indent="260350" algn="just" rtl="0">
              <a:buNone/>
            </a:pP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N-demethylation</a:t>
            </a:r>
            <a:r>
              <a:rPr lang="en-US" sz="2400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and hydrolysis of the condensed amidino group are rapid and extensive, producing demoxepam as a major metabolite. 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Demoxepam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can undergo four different metabolic fates.</a:t>
            </a:r>
            <a:endParaRPr lang="ar-IQ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5286" t="14345" r="15286" b="13273"/>
          <a:stretch>
            <a:fillRect/>
          </a:stretch>
        </p:blipFill>
        <p:spPr bwMode="auto">
          <a:xfrm>
            <a:off x="2339752" y="3284984"/>
            <a:ext cx="3960440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3"/>
          <p:cNvSpPr/>
          <p:nvPr/>
        </p:nvSpPr>
        <p:spPr>
          <a:xfrm>
            <a:off x="683568" y="980728"/>
            <a:ext cx="79928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260350" algn="just" rtl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It is converted principally to its active metabolite nordazepam, 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Nordazepam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in turn, is converted principally to active 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oxazepam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(marketed separately), which conjugated to the excreted glucuronide. Because of the long half-life of parent drug and its active metabolites, this drug is long acting and self-tapering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9722" t="14939" r="8173" b="13346"/>
          <a:stretch>
            <a:fillRect/>
          </a:stretch>
        </p:blipFill>
        <p:spPr bwMode="auto">
          <a:xfrm>
            <a:off x="323528" y="1700808"/>
            <a:ext cx="8568952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467544" y="980729"/>
            <a:ext cx="82089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Metabolism of Chlordiazepoxide</a:t>
            </a:r>
            <a:endParaRPr lang="ar-IQ" sz="2800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2264" t="19118" r="10377" b="20588"/>
          <a:stretch>
            <a:fillRect/>
          </a:stretch>
        </p:blipFill>
        <p:spPr bwMode="auto">
          <a:xfrm>
            <a:off x="1043608" y="1340768"/>
            <a:ext cx="7704856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611560" y="3429000"/>
            <a:ext cx="57606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836712"/>
            <a:ext cx="8640960" cy="5832648"/>
          </a:xfrm>
        </p:spPr>
        <p:txBody>
          <a:bodyPr/>
          <a:lstStyle/>
          <a:p>
            <a:pPr algn="just" rtl="0">
              <a:buNone/>
            </a:pPr>
            <a:r>
              <a:rPr lang="en-US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Diazepam, USP. Diazepam,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7-chloro-1,3-dihydro-1-methyl-5-phenyl-2H-1,4-benzodiazepine-2-one (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Valium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just" rtl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It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is very lipophilic and is thus rapidly and completely absorbed after oral administration. Diazepam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is metabolized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by N-demethylation to active nordazepam, which is 3-hydroxylated to active oxazepam. This drug is a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long acting. It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is widely used for several anxiety states and has an additional wide range of uses (e.g., as an anticonvulsant,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 rt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a premedication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 anesthesiology, and in various spastic disorders).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10681" t="12727" r="12469" b="12727"/>
          <a:stretch>
            <a:fillRect/>
          </a:stretch>
        </p:blipFill>
        <p:spPr bwMode="auto">
          <a:xfrm>
            <a:off x="3203848" y="4581128"/>
            <a:ext cx="3888432" cy="2276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908720"/>
            <a:ext cx="5976664" cy="5472608"/>
          </a:xfrm>
        </p:spPr>
        <p:txBody>
          <a:bodyPr>
            <a:normAutofit/>
          </a:bodyPr>
          <a:lstStyle/>
          <a:p>
            <a:pPr marL="273050" indent="260350" algn="just" rtl="0">
              <a:buNone/>
            </a:pPr>
            <a:r>
              <a:rPr lang="en-US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Prazepam,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(Verstran) </a:t>
            </a:r>
          </a:p>
          <a:p>
            <a:pPr marL="273050" indent="260350" algn="l" rt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7-chloro-1 (cyclopropylmethyl)- 1,3dihydro-5-phenyl-2H-1,4-benzodiazepine-2-one </a:t>
            </a:r>
          </a:p>
          <a:p>
            <a:pPr marL="730250" indent="-457200" algn="l" rtl="0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Has a long overall half-life. </a:t>
            </a:r>
          </a:p>
          <a:p>
            <a:pPr marL="730250" indent="-457200" algn="l" rtl="0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Extensive N-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dealkylation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occurs to yield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active nordazepam. </a:t>
            </a:r>
          </a:p>
          <a:p>
            <a:pPr marL="730250" indent="-457200" algn="l" rtl="0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3-Hydroxylation of both prazepam and nordazepam occurs.</a:t>
            </a:r>
          </a:p>
          <a:p>
            <a:pPr algn="l" rtl="0">
              <a:buNone/>
            </a:pPr>
            <a:endParaRPr lang="ar-IQ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15789" t="7500" r="19298" b="7500"/>
          <a:stretch>
            <a:fillRect/>
          </a:stretch>
        </p:blipFill>
        <p:spPr bwMode="auto">
          <a:xfrm>
            <a:off x="5868144" y="1268760"/>
            <a:ext cx="3096344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Oval 1"/>
          <p:cNvSpPr/>
          <p:nvPr/>
        </p:nvSpPr>
        <p:spPr>
          <a:xfrm>
            <a:off x="6588224" y="1124744"/>
            <a:ext cx="1418456" cy="10801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08720"/>
            <a:ext cx="5184576" cy="5415880"/>
          </a:xfrm>
        </p:spPr>
        <p:txBody>
          <a:bodyPr>
            <a:normAutofit lnSpcReduction="10000"/>
          </a:bodyPr>
          <a:lstStyle/>
          <a:p>
            <a:pPr marL="273050" indent="442913" algn="l" rtl="0">
              <a:buNone/>
            </a:pPr>
            <a:r>
              <a:rPr lang="en-US" sz="2800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Lorazepam,(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Ativan)</a:t>
            </a:r>
          </a:p>
          <a:p>
            <a:pPr marL="273050" indent="260350" algn="l" rtl="0">
              <a:buNone/>
            </a:pPr>
            <a:r>
              <a:rPr lang="en-US" dirty="0" smtClean="0"/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Lorazepam, 7-chloro-5-(2 chlorophenyl)- 3-dihydro-3-hydroxy-2H-1,4-benzodiazepine-2-one  is the 2-chloro derivative of oxazepam. In keeping with overall SARs,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2</a:t>
            </a:r>
            <a:r>
              <a:rPr lang="hy-AM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՝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-chloro substituent increases activity.</a:t>
            </a:r>
          </a:p>
          <a:p>
            <a:pPr marL="273050" indent="260350" algn="l" rt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As with oxazepam, metabolism is relatively rapid and uncomplicated because of the 3-hydroxyl group in the compound. Thus, it also has short half-life (2–6 hours) and similar pharmacological activity.</a:t>
            </a:r>
            <a:endParaRPr lang="ar-IQ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10453" t="11905" r="50746" b="9524"/>
          <a:stretch>
            <a:fillRect/>
          </a:stretch>
        </p:blipFill>
        <p:spPr bwMode="auto">
          <a:xfrm>
            <a:off x="5292080" y="1556792"/>
            <a:ext cx="3312368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Oval 1"/>
          <p:cNvSpPr/>
          <p:nvPr/>
        </p:nvSpPr>
        <p:spPr>
          <a:xfrm>
            <a:off x="7524328" y="3465004"/>
            <a:ext cx="864096" cy="9001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7956376" y="2276872"/>
            <a:ext cx="648072" cy="63722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760640"/>
          </a:xfrm>
        </p:spPr>
        <p:txBody>
          <a:bodyPr>
            <a:normAutofit/>
          </a:bodyPr>
          <a:lstStyle/>
          <a:p>
            <a:pPr algn="just" rtl="0">
              <a:buNone/>
            </a:pPr>
            <a:r>
              <a:rPr lang="en-US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Clorazepate Dipotassium. </a:t>
            </a:r>
          </a:p>
          <a:p>
            <a:pPr marL="273050" indent="260350" algn="l" rt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7-chloro-2,3-dihydro-2-oxo-5-phenyl-1H-1,4-benzodiazepine-3-carboxylic acid dipotassium salt monohydrate (Tranxene), can be considered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prodrug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pPr marL="273050" indent="260350" algn="just" rt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Inactive itself, it undergoes rapid decarboxylation by the acidity of the stomach to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nordazepam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(a major active metabolite of diazepam), which has a long half-life and undergoes hepatic conversion to active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oxazepam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Despite the polar character of the drug as administered, because it is quickly converted in the GI tract to an active non polar compound, it has a quick onset, overall long half-life, and shares similar clinical and pharmacokinetic properties to Chlordiazepoxide and diazepam.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836712"/>
            <a:ext cx="8229600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ounded Rectangle 1"/>
          <p:cNvSpPr/>
          <p:nvPr/>
        </p:nvSpPr>
        <p:spPr>
          <a:xfrm>
            <a:off x="3419872" y="2060848"/>
            <a:ext cx="792088" cy="57606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Triazolobenzodiazepines</a:t>
            </a:r>
            <a:endParaRPr lang="ar-IQ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075240" cy="4767808"/>
          </a:xfrm>
        </p:spPr>
        <p:txBody>
          <a:bodyPr>
            <a:normAutofit/>
          </a:bodyPr>
          <a:lstStyle/>
          <a:p>
            <a:pPr marL="273050" indent="260350" algn="l" rtl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Alprazolam,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8-chloro-1-methyl-6- phenyl-4H-s-triazolo [4,3-a][1,4]benzodiazepine (Xanax), is rapidly absorbed from the GI tract. Protein binding is lower (70%) than with most benzodiazepines because of its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lower lipophilicity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73050" indent="260350" algn="l" rt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-Hydroxylation of the methyl group to the methyl alcohol (a reaction analogous to benzylic hydroxylation) followed by conjugation is rapid; consequently,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duration of action is short.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The drug is a highly potent anxiolytic on a milligram basis.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435280" cy="5649491"/>
          </a:xfrm>
        </p:spPr>
        <p:txBody>
          <a:bodyPr>
            <a:normAutofit/>
          </a:bodyPr>
          <a:lstStyle/>
          <a:p>
            <a:pPr algn="l" rtl="0">
              <a:buNone/>
            </a:pP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3050" indent="260350" algn="l" rtl="0">
              <a:buNone/>
            </a:pP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Central Nervous System Depressants</a:t>
            </a:r>
          </a:p>
          <a:p>
            <a:pPr marL="3175" indent="280988" algn="just" rtl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Central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Nervous System (CNS) depressants are medicines that include sedatives, tranquilizers, and hypnotics. These drugs can slow brain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activity, making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them useful for treating anxiety, panic, acute stress reactions, and sleep disorders.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3175" indent="280988" algn="just" rtl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Central nervous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system (CNS) depressants are drugs that can be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used to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slow down or “depress” the functions of the CNS.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2931" t="12818" r="8621" b="10272"/>
          <a:stretch>
            <a:fillRect/>
          </a:stretch>
        </p:blipFill>
        <p:spPr bwMode="auto">
          <a:xfrm>
            <a:off x="683568" y="1196752"/>
            <a:ext cx="7992888" cy="51845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Oval 3"/>
          <p:cNvSpPr/>
          <p:nvPr/>
        </p:nvSpPr>
        <p:spPr>
          <a:xfrm rot="1968784">
            <a:off x="6151635" y="1090220"/>
            <a:ext cx="1998743" cy="111835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343872"/>
          </a:xfrm>
        </p:spPr>
        <p:txBody>
          <a:bodyPr>
            <a:noAutofit/>
          </a:bodyPr>
          <a:lstStyle/>
          <a:p>
            <a:pPr marL="273050" indent="260350" algn="l" rtl="0">
              <a:buNone/>
            </a:pPr>
            <a:r>
              <a:rPr lang="en-US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Triazolam, USP. Triazolam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8-chloro-6-(o-chlorophenyl)- 1-methyl-4H-s-triazolo[4,3-a][1,4] benzodiazepine (Halcion), has all of the characteristic benzodiazepine pharmacological actions. </a:t>
            </a:r>
          </a:p>
          <a:p>
            <a:pPr marL="273050" indent="260350" algn="l" rtl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It is an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ultra–short-acting hypnotic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because it is rapidly  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-hydroxylated to the 1-methyl alcohol, which is then rapidly conjugated and excreted.</a:t>
            </a:r>
          </a:p>
          <a:p>
            <a:pPr marL="273050" indent="260350" algn="just" rtl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Consequently, it has gained popularity as sleep inducers, especially in elderly patients, because it causes less daytime sedation. It is metabolically inactivated primarily by hepatic and intestinal CYP3A4.</a:t>
            </a: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7116" t="14246" r="6119" b="8046"/>
          <a:stretch>
            <a:fillRect/>
          </a:stretch>
        </p:blipFill>
        <p:spPr bwMode="auto">
          <a:xfrm>
            <a:off x="611560" y="908720"/>
            <a:ext cx="7992888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92664"/>
          </a:xfrm>
        </p:spPr>
        <p:txBody>
          <a:bodyPr>
            <a:normAutofit fontScale="90000"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 Non benzodiazepine</a:t>
            </a:r>
            <a:endParaRPr lang="ar-IQ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</p:spPr>
        <p:txBody>
          <a:bodyPr>
            <a:noAutofit/>
          </a:bodyPr>
          <a:lstStyle/>
          <a:p>
            <a:pPr algn="l" rtl="0">
              <a:buNone/>
            </a:pPr>
            <a:r>
              <a:rPr lang="en-US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Zolpidem (Ambien, an imidazopyridine)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Are non benzodiazepines and have been introduced as short- and moderate- acting hypnotics, respectively.</a:t>
            </a:r>
          </a:p>
          <a:p>
            <a:pPr algn="l" rtl="0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Zolpidem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exhibits a high selectivity for the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 subunit of benzodiazepine binding site on GABA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receptor complex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71"/>
          <a:stretch/>
        </p:blipFill>
        <p:spPr bwMode="auto">
          <a:xfrm>
            <a:off x="251520" y="3429000"/>
            <a:ext cx="8496944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887"/>
          <a:stretch/>
        </p:blipFill>
        <p:spPr bwMode="auto">
          <a:xfrm>
            <a:off x="3059832" y="3361060"/>
            <a:ext cx="3384376" cy="3236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395536" y="1052736"/>
            <a:ext cx="83529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Eszopiclone (Lunesta, a cyclopyrrolone) </a:t>
            </a:r>
          </a:p>
          <a:p>
            <a:pPr algn="l" rtl="0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Eszopiclone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 “super agonist” at BzRs with the subunit composition α1 β2 γ2 and α1β2 γ3.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0555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631904"/>
          </a:xfrm>
        </p:spPr>
        <p:txBody>
          <a:bodyPr>
            <a:normAutofit/>
          </a:bodyPr>
          <a:lstStyle/>
          <a:p>
            <a:pPr marL="273050" indent="442913" algn="l" rtl="0">
              <a:buNone/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Barbiturates</a:t>
            </a:r>
          </a:p>
          <a:p>
            <a:pPr marL="273050" indent="260350" algn="just" rtl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barbiturates were used extensively as sedative–hypnotic drugs. Except for a few specialized uses, they have been replaced largely by the much safer benzodiazepine.</a:t>
            </a:r>
          </a:p>
          <a:p>
            <a:pPr marL="273050" indent="260350" algn="just" rtl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Barbiturates act throughout the CNS. However, they exert most of their characteristic CNS effects mainly by binding to an allosteric recognition site on GABA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receptors that 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positively modulates the effect of the GABA</a:t>
            </a:r>
            <a:r>
              <a:rPr lang="en-US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receptor— GABA binding. </a:t>
            </a:r>
          </a:p>
          <a:p>
            <a:pPr marL="273050" indent="260350" algn="just" rtl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Unlike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benzodiazepines, they bind at different binding sites and appear to 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increase the duration of the GABA-gated chloride channel openings. </a:t>
            </a:r>
          </a:p>
          <a:p>
            <a:pPr marL="273050" indent="260350" algn="just" rtl="0">
              <a:buNone/>
            </a:pP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836712"/>
            <a:ext cx="8229600" cy="5832648"/>
          </a:xfrm>
        </p:spPr>
        <p:txBody>
          <a:bodyPr>
            <a:normAutofit/>
          </a:bodyPr>
          <a:lstStyle/>
          <a:p>
            <a:pPr marL="273050" indent="260350" algn="just" rt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 addition, by binding to the barbiturate modulatory site, </a:t>
            </a: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barbiturates can also increase chloride ion flux without GABA attaching to its receptor site on GABA</a:t>
            </a:r>
            <a:r>
              <a:rPr lang="en-US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273050" indent="260350" algn="just" rtl="0">
              <a:buNone/>
            </a:pP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This has been termed a GABA mimetic effect. </a:t>
            </a:r>
          </a:p>
          <a:p>
            <a:pPr marL="273050" indent="260350" algn="just" rt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barbiturates are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5,5-disubstituted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barbituric acids.</a:t>
            </a:r>
          </a:p>
          <a:p>
            <a:pPr marL="273050" indent="260350" algn="just" rtl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Consideration of the structure of 5,5-disubstituted barbituric acids reveals their acidic character. </a:t>
            </a:r>
          </a:p>
          <a:p>
            <a:pPr marL="273050" indent="260350" algn="just" rt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free acids have poor water solubility and good lipid solubility (the latter largely a function of the two hydrocarbon substituents on the 5-position, although in the 2-thiobarbiturates,the sulfur atom increases lipid solubility).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Structure–activity relationships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5112568"/>
          </a:xfrm>
        </p:spPr>
        <p:txBody>
          <a:bodyPr>
            <a:normAutofit/>
          </a:bodyPr>
          <a:lstStyle/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barbituric acid is 2,4,6-trioxohexahydropyrimidine, which lacks CNS depressant activity. 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replacement of both hydrogens at position 5 with alkyl or aryl groups confers  the activity.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Both hydrogen atoms at the 5-position of barbituric acid</a:t>
            </a:r>
          </a:p>
          <a:p>
            <a:pPr marL="0" indent="0" algn="l" rt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must be replaced. </a:t>
            </a:r>
          </a:p>
          <a:p>
            <a:pPr marL="0" indent="0" algn="l" rtl="0">
              <a:buNone/>
            </a:pPr>
            <a:r>
              <a:rPr lang="en-US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There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is an inverse correlation between the total number of carbon atoms substituted on the 5-position and the duration of action.</a:t>
            </a:r>
          </a:p>
          <a:p>
            <a:pPr algn="l" rtl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988840"/>
            <a:ext cx="2952328" cy="3600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88840"/>
            <a:ext cx="3456384" cy="3600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34489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760640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Quaternary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carbon at position 5 is necessary for activity</a:t>
            </a:r>
          </a:p>
          <a:p>
            <a:pPr marL="0" indent="0" algn="l" rtl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Unsubstituted compound is more acidic than di-substituted derivatives and do not depress CNS- unionized drug can penetrate the membrane</a:t>
            </a:r>
          </a:p>
          <a:p>
            <a:pPr marL="0" indent="0" algn="l" rtl="0">
              <a:buNone/>
            </a:pPr>
            <a:r>
              <a:rPr lang="en-US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of one alkyl or aryl group at position 5 has little effect on acidity, whereas two groups decrease the acidity</a:t>
            </a:r>
          </a:p>
          <a:p>
            <a:pPr marL="0" indent="0" algn="l" rtl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When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sum of C-atoms at position 5 is larger than 7 or 8 activity drops for example dibenzyl barbituric acid produces no effect</a:t>
            </a:r>
          </a:p>
          <a:p>
            <a:pPr marL="0" indent="0" algn="l" rtl="0">
              <a:buNone/>
            </a:pPr>
            <a:r>
              <a:rPr lang="en-US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of a polar functional group such as ether, keto, hydroxyl, amino and carboxyl, on the side chain usually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destroys the depressant effect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481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976664"/>
          </a:xfrm>
        </p:spPr>
        <p:txBody>
          <a:bodyPr>
            <a:normAutofit fontScale="85000" lnSpcReduction="20000"/>
          </a:bodyPr>
          <a:lstStyle/>
          <a:p>
            <a:pPr marL="0" indent="0" algn="l" rtl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GABA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Receptor modulators:</a:t>
            </a:r>
            <a:br>
              <a:rPr lang="en-US" sz="3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Benzodiazepines, and Related </a:t>
            </a:r>
            <a:r>
              <a:rPr lang="en-US" sz="3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Compounds</a:t>
            </a:r>
          </a:p>
          <a:p>
            <a:pPr marL="0" indent="0" algn="just" rtl="0">
              <a:lnSpc>
                <a:spcPct val="120000"/>
              </a:lnSpc>
              <a:buNone/>
            </a:pP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They often 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have several structural features in common and 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likewise often 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share at least one mode of action, </a:t>
            </a:r>
            <a:r>
              <a:rPr lang="en-US" sz="3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positive </a:t>
            </a:r>
            <a:r>
              <a:rPr lang="en-US" sz="3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modulation of </a:t>
            </a:r>
            <a:r>
              <a:rPr lang="en-US" sz="3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action </a:t>
            </a:r>
            <a:r>
              <a:rPr lang="en-US" sz="3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he-IL" sz="3400" dirty="0" smtClean="0">
                <a:solidFill>
                  <a:srgbClr val="002060"/>
                </a:solidFill>
                <a:latin typeface="Times New Roman"/>
                <a:cs typeface="Times New Roman"/>
              </a:rPr>
              <a:t>ץ</a:t>
            </a:r>
            <a:r>
              <a:rPr lang="en-US" sz="3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-aminobutyric </a:t>
            </a:r>
            <a:r>
              <a:rPr lang="en-US" sz="3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acid (GABA) at GABA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receptor complex</a:t>
            </a:r>
            <a:r>
              <a:rPr lang="en-US" sz="3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rtl="0">
              <a:lnSpc>
                <a:spcPct val="120000"/>
              </a:lnSpc>
              <a:buNone/>
            </a:pP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GABA 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the most common and major inhibitory neurotransmitter (NT) in the brain and it exerts its rapid inhibitory action mostly through GABA receptors. </a:t>
            </a:r>
            <a:endParaRPr lang="en-US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rtl="0">
              <a:lnSpc>
                <a:spcPct val="120000"/>
              </a:lnSpc>
              <a:buNone/>
            </a:pP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en-US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34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544616"/>
          </a:xfrm>
        </p:spPr>
        <p:txBody>
          <a:bodyPr>
            <a:normAutofit/>
          </a:bodyPr>
          <a:lstStyle/>
          <a:p>
            <a:pPr marL="0" indent="0" algn="just" rtl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Increasing lipophilicity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increases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hypnotic potency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the onset of action and decreases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duration of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action.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rtl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length of the side chains in the 5 position influences both the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potency and the duration of action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barbituric acid derivatives; secobarbital and thiamylal are slightly more potent than pentobarbital and thiopental, respectively, because the former drugs have slightly longer (three-carbon versus two-carbon) side chains in position 5</a:t>
            </a:r>
          </a:p>
          <a:p>
            <a:pPr marL="0" indent="0" algn="just" rtl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Replacing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oxygen atom with a sulfur atom at position 2 of an active barbiturate produces a barbiturate with a more rapid onset and a shorter duration of action; the thiobarbiturates, thiopental and thiamylal, have faster onsets and shorter durations of action than their oxybarbiturate analogues, pentobarbital and secobarbital.</a:t>
            </a:r>
          </a:p>
        </p:txBody>
      </p:sp>
    </p:spTree>
    <p:extLst>
      <p:ext uri="{BB962C8B-B14F-4D97-AF65-F5344CB8AC3E}">
        <p14:creationId xmlns:p14="http://schemas.microsoft.com/office/powerpoint/2010/main" val="38247085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15880"/>
          </a:xfrm>
        </p:spPr>
        <p:txBody>
          <a:bodyPr>
            <a:normAutofit/>
          </a:bodyPr>
          <a:lstStyle/>
          <a:p>
            <a:pPr marL="0" indent="0" algn="just" rtl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Increasing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lipophilicity generally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increases 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rate of metabolism, except for compounds with an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extremely high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lipophilicity (e.g., thiopental), which tend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depotize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are thus relatively unavailable for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metabolism. </a:t>
            </a:r>
          </a:p>
          <a:p>
            <a:pPr marL="0" indent="0" algn="just" rtl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N-methylation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decreases duration of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action, in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large part, probably, by increasing the concentration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lipid-soluble free barbituric acid.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rtl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2-Thiobarbiturates have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very short duration of action because its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lipophilicity is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extremely high, promoting depotization.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rtl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Barbiturates find use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sedatives, as hypnotics, for induction of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anesthesia, and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anticonvulsants.</a:t>
            </a:r>
          </a:p>
        </p:txBody>
      </p:sp>
    </p:spTree>
    <p:extLst>
      <p:ext uri="{BB962C8B-B14F-4D97-AF65-F5344CB8AC3E}">
        <p14:creationId xmlns:p14="http://schemas.microsoft.com/office/powerpoint/2010/main" val="22416143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2817"/>
            <a:ext cx="9144000" cy="2232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395536" y="4536994"/>
            <a:ext cx="8352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 rtl="0"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Barbiturates act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positive allosteric modulators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and, at higher doses,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agonists of GABAA receptors</a:t>
            </a:r>
          </a:p>
        </p:txBody>
      </p:sp>
    </p:spTree>
    <p:extLst>
      <p:ext uri="{BB962C8B-B14F-4D97-AF65-F5344CB8AC3E}">
        <p14:creationId xmlns:p14="http://schemas.microsoft.com/office/powerpoint/2010/main" val="32417362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2952328"/>
          </a:xfrm>
        </p:spPr>
        <p:txBody>
          <a:bodyPr>
            <a:normAutofit/>
          </a:bodyPr>
          <a:lstStyle/>
          <a:p>
            <a:pPr marL="273050" indent="260350" algn="l" rtl="0">
              <a:buNone/>
            </a:pP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Barbiturates with a long duration of action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more than 6 hours)</a:t>
            </a:r>
          </a:p>
          <a:p>
            <a:pPr marL="273050" indent="260350" algn="l" rtl="0">
              <a:buNone/>
            </a:pP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Mephobarbital,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3-methyl-5- ethyl-5-phenylbarbituric acid (metharbital), is metabolically n-demethylated to Phenobarbital, which many consider to account for almost all of the activity. its principal use is as an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anticonvulsant.</a:t>
            </a:r>
            <a:endParaRPr lang="ar-IQ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12613" t="13953" r="9009" b="16279"/>
          <a:stretch>
            <a:fillRect/>
          </a:stretch>
        </p:blipFill>
        <p:spPr bwMode="auto">
          <a:xfrm>
            <a:off x="1043608" y="3501008"/>
            <a:ext cx="7200800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Barbiturates with an intermediate duration of action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3–6 hours)</a:t>
            </a:r>
            <a:endParaRPr lang="ar-IQ" sz="28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2304256"/>
          </a:xfrm>
        </p:spPr>
        <p:txBody>
          <a:bodyPr>
            <a:normAutofit fontScale="92500"/>
          </a:bodyPr>
          <a:lstStyle/>
          <a:p>
            <a:pPr marL="273050" indent="260350" algn="l" rt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Barbiturates with an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intermediate duration of action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are used</a:t>
            </a:r>
          </a:p>
          <a:p>
            <a:pPr algn="l" rt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principally as sedative–hypnotics. They include:</a:t>
            </a:r>
          </a:p>
          <a:p>
            <a:pPr algn="l" rt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Amobarbital, (amytal)</a:t>
            </a:r>
          </a:p>
          <a:p>
            <a:pPr algn="l" rt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Amobarbital sodium, (Aprobarbital [alurate]);</a:t>
            </a:r>
          </a:p>
          <a:p>
            <a:pPr algn="l" rt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Butabarbital sodium, (butisol sodium)</a:t>
            </a:r>
            <a:r>
              <a:rPr lang="en-US" dirty="0" smtClean="0"/>
              <a:t>.</a:t>
            </a:r>
            <a:endParaRPr lang="ar-IQ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12200" t="13889" r="9177" b="13889"/>
          <a:stretch>
            <a:fillRect/>
          </a:stretch>
        </p:blipFill>
        <p:spPr bwMode="auto">
          <a:xfrm>
            <a:off x="1907704" y="3933056"/>
            <a:ext cx="5040560" cy="2924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3456384"/>
          </a:xfrm>
        </p:spPr>
        <p:txBody>
          <a:bodyPr>
            <a:normAutofit/>
          </a:bodyPr>
          <a:lstStyle/>
          <a:p>
            <a:pPr marL="273050" indent="1588" algn="l" rtl="0">
              <a:buNone/>
            </a:pP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Barbiturates with a short duration of action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less than 3 hours)</a:t>
            </a:r>
          </a:p>
          <a:p>
            <a:pPr marL="273050" indent="1588" algn="l" rtl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Pentobarbital- sodium, (Nembutal); </a:t>
            </a:r>
          </a:p>
          <a:p>
            <a:pPr marL="273050" indent="1588" algn="l" rtl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Secobarbital, (Seconal)</a:t>
            </a:r>
          </a:p>
          <a:p>
            <a:pPr marL="273050" indent="1588" algn="l" rtl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Sodium Secobarbital</a:t>
            </a:r>
          </a:p>
          <a:p>
            <a:pPr marL="273050" indent="260350" algn="l" rtl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Barbiturates with an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ultra short duration of action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are discussed under anesthetic agents.</a:t>
            </a: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8802" t="13654" r="11892" b="9885"/>
          <a:stretch>
            <a:fillRect/>
          </a:stretch>
        </p:blipFill>
        <p:spPr bwMode="auto">
          <a:xfrm>
            <a:off x="1547664" y="4293096"/>
            <a:ext cx="6120680" cy="2564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980728"/>
            <a:ext cx="8568952" cy="2592288"/>
          </a:xfrm>
        </p:spPr>
        <p:txBody>
          <a:bodyPr>
            <a:normAutofit fontScale="92500"/>
          </a:bodyPr>
          <a:lstStyle/>
          <a:p>
            <a:pPr algn="l" rtl="0">
              <a:buNone/>
            </a:pPr>
            <a:r>
              <a:rPr lang="en-US" sz="3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4. Miscellaneous Sedative–Hypnotics</a:t>
            </a:r>
          </a:p>
          <a:p>
            <a:pPr algn="l" rtl="0">
              <a:buNone/>
            </a:pPr>
            <a:r>
              <a:rPr lang="en-US" sz="3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Amides and imides</a:t>
            </a:r>
          </a:p>
          <a:p>
            <a:pPr marL="273050" indent="1588" algn="l" rtl="0"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Glutethimide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( 2-ethyl-2 phenylglutarimide)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(Doriden), </a:t>
            </a:r>
          </a:p>
          <a:p>
            <a:pPr marL="273050" indent="260350" algn="l" rt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One of the most active non barbiturate hypnotics that is structurally similar to the barbiturates, especially Phenobarbital</a:t>
            </a:r>
            <a:r>
              <a:rPr lang="en-US" dirty="0" smtClean="0"/>
              <a:t>.</a:t>
            </a:r>
            <a:endParaRPr lang="ar-IQ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 l="8843" t="12014" r="7760" b="15905"/>
          <a:stretch>
            <a:fillRect/>
          </a:stretch>
        </p:blipFill>
        <p:spPr bwMode="auto">
          <a:xfrm>
            <a:off x="1547664" y="3789040"/>
            <a:ext cx="6408712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704088"/>
            <a:ext cx="8363272" cy="564672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Alcohols and Their Carbamate Derivatives</a:t>
            </a:r>
            <a:endParaRPr lang="ar-IQ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435280" cy="3384376"/>
          </a:xfrm>
        </p:spPr>
        <p:txBody>
          <a:bodyPr>
            <a:normAutofit/>
          </a:bodyPr>
          <a:lstStyle/>
          <a:p>
            <a:pPr marL="273050" indent="260350" algn="just" rt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very simple alcohol ethanol has a long history of use as a sedative and hypnotic.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73050" indent="260350" algn="l" rtl="0">
              <a:buNone/>
            </a:pPr>
            <a:r>
              <a:rPr lang="en-U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Meprobamate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( 2-methyl-2-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propyl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trimethylene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dicarbamate)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is officially indicated as an anti anxiety agent.</a:t>
            </a:r>
          </a:p>
          <a:p>
            <a:pPr marL="273050" indent="260350" algn="l" rt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It is also a sedative– hypnotic agent. Meprobamate is also a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centrally acting skeletal muscle relaxant.</a:t>
            </a:r>
            <a:endParaRPr lang="ar-IQ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9201" t="22222" r="11060" b="22222"/>
          <a:stretch>
            <a:fillRect/>
          </a:stretch>
        </p:blipFill>
        <p:spPr bwMode="auto">
          <a:xfrm>
            <a:off x="1763688" y="4293096"/>
            <a:ext cx="5184576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99856"/>
          </a:xfrm>
        </p:spPr>
        <p:txBody>
          <a:bodyPr/>
          <a:lstStyle/>
          <a:p>
            <a:pPr marL="273050" indent="260350" algn="l" rt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trichloroethanol is metabolized by oxidation to chloral and then to the inactive metabolite, trichloracetic acid which is also extensively metabolized to acyl glucuronides via conjugation with glucuronic acid.</a:t>
            </a:r>
          </a:p>
          <a:p>
            <a:pPr marL="273050" indent="260350" algn="l" rt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appears to have potent barbiturate-like binding to GABA</a:t>
            </a: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receptors.</a:t>
            </a:r>
          </a:p>
          <a:p>
            <a:pPr marL="273050" indent="260350" algn="l" rt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Although an old drug, it still finds use as a sedative in non operating room procedures for the pediatric patient.</a:t>
            </a:r>
          </a:p>
          <a:p>
            <a:endParaRPr lang="ar-IQ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Aldehydes and their derivatives</a:t>
            </a: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39816"/>
          </a:xfrm>
        </p:spPr>
        <p:txBody>
          <a:bodyPr>
            <a:normAutofit/>
          </a:bodyPr>
          <a:lstStyle/>
          <a:p>
            <a:pPr marL="273050" indent="1588" algn="l" rtl="0"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Chloral hydrate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trichloroacetaldehyde monohydrate, CCl3CH(OH)2 (Noctec)</a:t>
            </a:r>
          </a:p>
          <a:p>
            <a:pPr marL="273050" indent="260350" algn="l" rt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Chloral hydrate is a weak acid because its CCl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group is very strong electron withdrawing.</a:t>
            </a:r>
          </a:p>
          <a:p>
            <a:pPr marL="273050" indent="260350" algn="l" rt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Chloral hydrate as a capsule, syrup, or suppository is currently available.</a:t>
            </a:r>
          </a:p>
          <a:p>
            <a:pPr marL="273050" indent="260350" algn="l" rt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Although it is suggested that chloral hydrate may act as a hypnotic, chloral hydrate is very quickly converted to trichloroethanol, which is generally assumed to account for almost all of the hypnotic effect.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80728"/>
            <a:ext cx="8435280" cy="5343872"/>
          </a:xfrm>
        </p:spPr>
        <p:txBody>
          <a:bodyPr/>
          <a:lstStyle/>
          <a:p>
            <a:pPr marL="0" indent="0" algn="just" rtl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When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benzodiazepines bind to a benzodiazepine recognition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site,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benzodiazepines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induce conformational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(allosteric) changes in the GABA-binding site, thereby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increasing the affinity of the receptor for GABA.</a:t>
            </a:r>
          </a:p>
          <a:p>
            <a:pPr marL="0" indent="0" algn="just" rtl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As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result, the frequency of Cl channel openings is increased over that resulting from the binding of GABA alone, and the cell is further hyperpolarized, yielding a more pronounced decrease in cellular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excitability.</a:t>
            </a:r>
          </a:p>
          <a:p>
            <a:pPr marL="273050" lvl="0" indent="260350" algn="just" rtl="0">
              <a:buClr>
                <a:srgbClr val="0BD0D9"/>
              </a:buClr>
              <a:buNone/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Benzodiazepines and related compounds can act as agonists, antagonists, or inverse agonists at the benzodiazepine binding site on GABA</a:t>
            </a:r>
            <a:r>
              <a:rPr lang="en-US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receptor.</a:t>
            </a:r>
          </a:p>
          <a:p>
            <a:pPr marL="0" indent="0" algn="just" rtl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 rtl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624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1337" t="4504" r="13914" b="8550"/>
          <a:stretch>
            <a:fillRect/>
          </a:stretch>
        </p:blipFill>
        <p:spPr bwMode="auto">
          <a:xfrm>
            <a:off x="1619672" y="764704"/>
            <a:ext cx="6912768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619672" y="5877272"/>
            <a:ext cx="540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Reaction and metabolism of chloral</a:t>
            </a:r>
            <a:endParaRPr lang="ar-IQ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krema\Desktop\,محاضرات ك1وك2\New folder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124744"/>
            <a:ext cx="7632848" cy="54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4144" t="9425" r="14144" b="10191"/>
          <a:stretch>
            <a:fillRect/>
          </a:stretch>
        </p:blipFill>
        <p:spPr bwMode="auto">
          <a:xfrm>
            <a:off x="1547664" y="620688"/>
            <a:ext cx="6120680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576064"/>
          </a:xfrm>
        </p:spPr>
        <p:txBody>
          <a:bodyPr>
            <a:normAutofit fontScale="90000"/>
          </a:bodyPr>
          <a:lstStyle/>
          <a:p>
            <a:pPr rt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br>
              <a:rPr lang="en-US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Structure–activity relationships (SARs) </a:t>
            </a:r>
            <a:r>
              <a:rPr lang="en-US" sz="31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of benzodiazepines</a:t>
            </a:r>
            <a:endParaRPr lang="ar-IQ" sz="31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3212976"/>
            <a:ext cx="8229600" cy="3456384"/>
          </a:xfrm>
        </p:spPr>
        <p:txBody>
          <a:bodyPr>
            <a:normAutofit/>
          </a:bodyPr>
          <a:lstStyle/>
          <a:p>
            <a:pPr marL="514350" indent="-514350" algn="l" rtl="0">
              <a:buAutoNum type="arabi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Aromatic or hetero aromatic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ring 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is required for the activity that may participate in -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stacking with aromatic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amino acid residues of the receptor</a:t>
            </a:r>
          </a:p>
          <a:p>
            <a:pPr algn="l" rtl="0">
              <a:buNone/>
            </a:pPr>
            <a:r>
              <a:rPr lang="en-US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An electronegative substituent at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position 7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is required for activity, and the more electronegative it is, the higher the activity.</a:t>
            </a:r>
          </a:p>
          <a:p>
            <a:pPr algn="l" rtl="0">
              <a:buNone/>
            </a:pPr>
            <a:r>
              <a:rPr lang="en-US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Positions 6, 8, and 9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should not be substituted. </a:t>
            </a:r>
          </a:p>
          <a:p>
            <a:pPr marL="0" indent="0" algn="l" rtl="0">
              <a:buNone/>
            </a:pPr>
            <a:r>
              <a:rPr lang="en-US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phenyl ring C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at position 5 promotes activity.</a:t>
            </a:r>
          </a:p>
          <a:p>
            <a:pPr algn="l" rtl="0">
              <a:buNone/>
            </a:pPr>
            <a:endParaRPr lang="en-US" sz="2400" dirty="0" smtClean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>
              <a:buNone/>
            </a:pPr>
            <a:endParaRPr lang="ar-IQ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1"/>
          <a:stretch/>
        </p:blipFill>
        <p:spPr bwMode="auto">
          <a:xfrm>
            <a:off x="5076056" y="1124744"/>
            <a:ext cx="2232248" cy="2088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15880"/>
          </a:xfrm>
        </p:spPr>
        <p:txBody>
          <a:bodyPr>
            <a:normAutofit lnSpcReduction="10000"/>
          </a:bodyPr>
          <a:lstStyle/>
          <a:p>
            <a:pPr algn="l" rtl="0">
              <a:buNone/>
            </a:pPr>
            <a:r>
              <a:rPr lang="en-US" dirty="0" smtClean="0"/>
              <a:t>    If </a:t>
            </a:r>
            <a:r>
              <a:rPr lang="en-US" dirty="0"/>
              <a:t>this phenyl group is ortho (2) or di ortho (2,6) substituted with electron-withdrawing groups, activity is increased. 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i="1" dirty="0" smtClean="0"/>
              <a:t>para substitution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decreases activity greatly. </a:t>
            </a:r>
          </a:p>
          <a:p>
            <a:pPr algn="l" rtl="0">
              <a:buNone/>
            </a:pPr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diazepine ring B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saturation of the 4,5-double bond or a shift of it to the 3,4-position decreases activity. </a:t>
            </a:r>
          </a:p>
          <a:p>
            <a:pPr algn="l" rtl="0">
              <a:buNone/>
            </a:pPr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Alkyl substitution at the 3-position decreases activity; substitution with a 3-hydroxyl does not.</a:t>
            </a:r>
          </a:p>
          <a:p>
            <a:pPr marL="0" indent="0" algn="l" rtl="0">
              <a:buNone/>
            </a:pPr>
            <a:r>
              <a:rPr lang="en-US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7.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The presence or absence of the 3-hydroxyl group is   </a:t>
            </a:r>
          </a:p>
          <a:p>
            <a:pPr marL="0" indent="0" algn="l" rtl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important </a:t>
            </a: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pharmacokinetically.</a:t>
            </a:r>
          </a:p>
          <a:p>
            <a:pPr algn="l" rtl="0">
              <a:buNone/>
            </a:pPr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8.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Compounds without the 3-hydroxyl group are non polar, 3-hydroxylated in liver slowly to active 3-hydroxyl metabolites, and have long overall half-lives.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71864"/>
          </a:xfrm>
        </p:spPr>
        <p:txBody>
          <a:bodyPr>
            <a:normAutofit/>
          </a:bodyPr>
          <a:lstStyle/>
          <a:p>
            <a:pPr algn="l" rtl="0">
              <a:buNone/>
            </a:pPr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In contrast, 3-hydroxyl compounds are much more polar, rapidly converted to inactive 3-glucuronides, which are</a:t>
            </a:r>
          </a:p>
          <a:p>
            <a:pPr algn="l" rt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excreted in urine and thus are short-lived. </a:t>
            </a:r>
          </a:p>
          <a:p>
            <a:pPr algn="l" rtl="0">
              <a:buNone/>
            </a:pPr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11.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The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 carbonyl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function is important for activity, as is the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nitrogen atom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at position 1.</a:t>
            </a:r>
          </a:p>
          <a:p>
            <a:pPr algn="l" rtl="0">
              <a:buNone/>
            </a:pPr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The N1-alkyl side chains are tolerated. A proton-accepting group at 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is required and may interact with histidine residue (as a proton donor) in benzodiazepine binding site of GABA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receptor.</a:t>
            </a:r>
          </a:p>
          <a:p>
            <a:pPr algn="l" rtl="0">
              <a:buNone/>
            </a:pPr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13.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Other triazole or imidazole rings capable of H-bonding can be fused on positions 1 and 2 and increase the activity.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5376" t="16125" r="7126" b="10692"/>
          <a:stretch>
            <a:fillRect/>
          </a:stretch>
        </p:blipFill>
        <p:spPr bwMode="auto">
          <a:xfrm>
            <a:off x="395536" y="1052736"/>
            <a:ext cx="8568952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395536" y="4005064"/>
            <a:ext cx="82809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Most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benzodiazepines are lipophilic, in the non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ionized form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thus well absorbed from the GI tract, whereas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more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polar compounds (e.g., those with a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3-hydroxyl group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tend to be absorbed more slowly than the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more lipophilic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compounds.</a:t>
            </a:r>
          </a:p>
          <a:p>
            <a:pPr algn="just" rtl="0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Metabolites of some benzodiazepines are not only active but also have long half-lives, thus these drugs are long acting.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3021</TotalTime>
  <Words>2133</Words>
  <Application>Microsoft Office PowerPoint</Application>
  <PresentationFormat>On-screen Show (4:3)</PresentationFormat>
  <Paragraphs>118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0" baseType="lpstr">
      <vt:lpstr>Arial Rounded MT Bold</vt:lpstr>
      <vt:lpstr>Calibri</vt:lpstr>
      <vt:lpstr>Constantia</vt:lpstr>
      <vt:lpstr>Majalla UI</vt:lpstr>
      <vt:lpstr>Times New Roman</vt:lpstr>
      <vt:lpstr>Traditional Arabic</vt:lpstr>
      <vt:lpstr>Wingdings</vt:lpstr>
      <vt:lpstr>Wingdings 2</vt:lpstr>
      <vt:lpstr>Flow</vt:lpstr>
      <vt:lpstr>  Pharmaceutical chemistry Central Nervous System Depressants</vt:lpstr>
      <vt:lpstr>PowerPoint Presentation</vt:lpstr>
      <vt:lpstr>PowerPoint Presentation</vt:lpstr>
      <vt:lpstr>PowerPoint Presentation</vt:lpstr>
      <vt:lpstr>PowerPoint Presentation</vt:lpstr>
      <vt:lpstr>     Structure–activity relationships (SARs) of benzodiazepines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Triazolobenzodiazepines</vt:lpstr>
      <vt:lpstr>PowerPoint Presentation</vt:lpstr>
      <vt:lpstr>PowerPoint Presentation</vt:lpstr>
      <vt:lpstr>PowerPoint Presentation</vt:lpstr>
      <vt:lpstr>      2.  Non benzodiazepine</vt:lpstr>
      <vt:lpstr>PowerPoint Presentation</vt:lpstr>
      <vt:lpstr>PowerPoint Presentation</vt:lpstr>
      <vt:lpstr>PowerPoint Presentation</vt:lpstr>
      <vt:lpstr>Structure–activity relationships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Barbiturates with an intermediate duration of action (3–6 hours)</vt:lpstr>
      <vt:lpstr>PowerPoint Presentation</vt:lpstr>
      <vt:lpstr>PowerPoint Presentation</vt:lpstr>
      <vt:lpstr>Alcohols and Their Carbamate Derivatives</vt:lpstr>
      <vt:lpstr>PowerPoint Presentation</vt:lpstr>
      <vt:lpstr>Aldehydes and their derivatives</vt:lpstr>
      <vt:lpstr>PowerPoint Presentation</vt:lpstr>
      <vt:lpstr>PowerPoint Presentation</vt:lpstr>
    </vt:vector>
  </TitlesOfParts>
  <Company>Deftones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Pharmaceutical chemistry Central Nervous System Depressants</dc:title>
  <dc:creator>krema</dc:creator>
  <cp:lastModifiedBy>Maher</cp:lastModifiedBy>
  <cp:revision>85</cp:revision>
  <dcterms:created xsi:type="dcterms:W3CDTF">2016-10-22T16:09:44Z</dcterms:created>
  <dcterms:modified xsi:type="dcterms:W3CDTF">2023-12-11T17:17:47Z</dcterms:modified>
</cp:coreProperties>
</file>