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70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مستطيل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مستطيل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مستطيل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مستطيل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مستطيل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مستطيل مستدير الزوايا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مستطيل مستدير الزوايا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مستطيل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ثلث متساوي الساقين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ثلث قائم الزاوية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مثلث متساوي الساقين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رابط مستقيم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6" name="عنصر نائب للتاريخ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عنصر نائب للتذييل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مستطيل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مستطيل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مستطيل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مستطيل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مستطيل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مستطيل مستدير الزوايا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مستطيل مستدير الزوايا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مستطيل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مستطيل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مستطيل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مستطيل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مستطيل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مستطيل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ثلث قائم الزاوية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F4B27F5-1AD5-4334-B599-888C07A6F8F2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B1615A0-7127-47F8-B7D7-67D163BC2CC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1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r" rtl="1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r" rtl="1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r" rtl="1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281" y="476671"/>
            <a:ext cx="1733888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1110"/>
            <a:ext cx="1658937" cy="135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6063793" y="4365104"/>
            <a:ext cx="24320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Rwaa</a:t>
            </a:r>
            <a:r>
              <a:rPr lang="en-US" sz="28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800" b="1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Awad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73011" y="4365104"/>
            <a:ext cx="27126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Dr. </a:t>
            </a:r>
            <a:r>
              <a:rPr lang="en-US" sz="2800" b="1" dirty="0" err="1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Zahraa</a:t>
            </a:r>
            <a:r>
              <a:rPr lang="en-US" sz="28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 Tariq </a:t>
            </a:r>
            <a:endParaRPr lang="ar-IQ" sz="28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5903504" y="5369513"/>
            <a:ext cx="18309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IQ" sz="3200" b="1" dirty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المرحلة الاولى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2339752" y="5383046"/>
            <a:ext cx="954108" cy="58477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3200" b="1" dirty="0" smtClean="0">
                <a:solidFill>
                  <a:prstClr val="black"/>
                </a:solidFill>
                <a:latin typeface="Andalus" pitchFamily="18" charset="-78"/>
                <a:cs typeface="Andalus" pitchFamily="18" charset="-78"/>
              </a:rPr>
              <a:t>Lec4</a:t>
            </a:r>
            <a:endParaRPr lang="ar-IQ" sz="3200" b="1" dirty="0">
              <a:solidFill>
                <a:prstClr val="black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356148" y="898123"/>
            <a:ext cx="4131452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Department of Anesthesia Techniques </a:t>
            </a:r>
            <a:endParaRPr lang="ar-IQ" dirty="0">
              <a:solidFill>
                <a:schemeClr val="bg1"/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2157816" y="1981189"/>
            <a:ext cx="4572000" cy="150810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/>
            <a:r>
              <a:rPr lang="en-US" sz="4600" b="1" dirty="0">
                <a:ln w="5000" cmpd="sng">
                  <a:solidFill>
                    <a:sysClr val="windowText" lastClr="000000"/>
                  </a:solidFill>
                  <a:prstDash val="solid"/>
                </a:ln>
                <a:effectLst>
                  <a:glow rad="63500">
                    <a:srgbClr val="FFFF00">
                      <a:satMod val="175000"/>
                      <a:alpha val="40000"/>
                    </a:srgbClr>
                  </a:glow>
                </a:effectLst>
                <a:latin typeface="Times New Roman"/>
                <a:ea typeface="+mj-ea"/>
                <a:cs typeface="+mj-cs"/>
              </a:rPr>
              <a:t>Cardiovascular System</a:t>
            </a:r>
            <a:endParaRPr lang="ar-IQ" sz="1400" b="1" kern="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39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81"/>
          <a:stretch/>
        </p:blipFill>
        <p:spPr bwMode="auto">
          <a:xfrm>
            <a:off x="179512" y="404664"/>
            <a:ext cx="8568952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35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1143000"/>
          </a:xfrm>
        </p:spPr>
        <p:txBody>
          <a:bodyPr>
            <a:noAutofit/>
          </a:bodyPr>
          <a:lstStyle/>
          <a:p>
            <a:pPr algn="ctr"/>
            <a:r>
              <a:rPr lang="en-US" sz="38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Specialized Excitatory and Conductive System of The Heart</a:t>
            </a:r>
            <a:endParaRPr lang="en-US" sz="3800" b="1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89240"/>
          </a:xfrm>
        </p:spPr>
        <p:txBody>
          <a:bodyPr>
            <a:normAutofit fontScale="92500" lnSpcReduction="10000"/>
          </a:bodyPr>
          <a:lstStyle/>
          <a:p>
            <a:pPr marL="550926" indent="-514350" algn="just" rtl="0">
              <a:lnSpc>
                <a:spcPct val="150000"/>
              </a:lnSpc>
              <a:buClrTx/>
              <a:buFont typeface="+mj-lt"/>
              <a:buAutoNum type="arabicPeriod"/>
            </a:pPr>
            <a:r>
              <a:rPr lang="en-US" sz="32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Sinoatrial Node  (SA) 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32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node in the right 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atrium . 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32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pacemaker of the heart that initiates each heart 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beat.</a:t>
            </a:r>
          </a:p>
          <a:p>
            <a:pPr marL="550926" lvl="0" indent="-514350" algn="l" rtl="0">
              <a:lnSpc>
                <a:spcPct val="150000"/>
              </a:lnSpc>
              <a:buClrTx/>
              <a:buFont typeface="+mj-lt"/>
              <a:buAutoNum type="arabicParenR" startAt="2"/>
            </a:pPr>
            <a:r>
              <a:rPr lang="en-US" sz="3200" b="1" dirty="0" err="1">
                <a:solidFill>
                  <a:srgbClr val="D4D2D0">
                    <a:lumMod val="10000"/>
                  </a:srgbClr>
                </a:solidFill>
                <a:latin typeface="Times New Roman"/>
              </a:rPr>
              <a:t>Internodal</a:t>
            </a:r>
            <a:r>
              <a:rPr lang="en-US" sz="3200" b="1" dirty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 pathways </a:t>
            </a:r>
            <a:r>
              <a:rPr lang="en-US" sz="3200" dirty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conduct the </a:t>
            </a:r>
            <a:r>
              <a:rPr lang="en-US" sz="3200" dirty="0" smtClean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impulse generated </a:t>
            </a:r>
            <a:r>
              <a:rPr lang="en-US" sz="3200" dirty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in SA node to the </a:t>
            </a:r>
            <a:r>
              <a:rPr lang="en-US" sz="3200" dirty="0" smtClean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AV node. </a:t>
            </a:r>
          </a:p>
          <a:p>
            <a:pPr marL="550926" lvl="0" indent="-514350" algn="l" rtl="0">
              <a:lnSpc>
                <a:spcPct val="150000"/>
              </a:lnSpc>
              <a:buClrTx/>
              <a:buFont typeface="+mj-lt"/>
              <a:buAutoNum type="arabicParenR" startAt="2"/>
            </a:pPr>
            <a:r>
              <a:rPr lang="en-US" sz="3200" b="1" dirty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The AV node (atrioventricular node)</a:t>
            </a:r>
            <a:r>
              <a:rPr lang="en-US" sz="3200" dirty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, located near the right AV </a:t>
            </a:r>
            <a:r>
              <a:rPr lang="en-US" sz="3200" dirty="0" smtClean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valve. It delayed </a:t>
            </a:r>
            <a:r>
              <a:rPr lang="en-US" sz="3200" dirty="0">
                <a:solidFill>
                  <a:srgbClr val="D4D2D0">
                    <a:lumMod val="10000"/>
                  </a:srgbClr>
                </a:solidFill>
                <a:latin typeface="Times New Roman"/>
              </a:rPr>
              <a:t>the impulse from the atria to the ventricle.</a:t>
            </a:r>
          </a:p>
        </p:txBody>
      </p:sp>
    </p:spTree>
    <p:extLst>
      <p:ext uri="{BB962C8B-B14F-4D97-AF65-F5344CB8AC3E}">
        <p14:creationId xmlns:p14="http://schemas.microsoft.com/office/powerpoint/2010/main" val="258720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 anchor="ctr">
            <a:normAutofit/>
          </a:bodyPr>
          <a:lstStyle/>
          <a:p>
            <a:pPr marL="550926" indent="-514350" algn="l" rtl="0">
              <a:lnSpc>
                <a:spcPct val="150000"/>
              </a:lnSpc>
              <a:buClrTx/>
              <a:buFont typeface="+mj-lt"/>
              <a:buAutoNum type="arabicPeriod" startAt="3"/>
            </a:pP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The </a:t>
            </a:r>
            <a:r>
              <a:rPr lang="en-US" sz="3200" b="1" dirty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AV bundle (bundle of His) 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conducts the impulse from the </a:t>
            </a:r>
            <a:r>
              <a:rPr lang="en-US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AV node to 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the </a:t>
            </a:r>
            <a:r>
              <a:rPr lang="en-US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purkinje fibers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.</a:t>
            </a:r>
          </a:p>
          <a:p>
            <a:pPr marL="550926" indent="-514350" algn="l" rtl="0">
              <a:lnSpc>
                <a:spcPct val="150000"/>
              </a:lnSpc>
              <a:buClrTx/>
              <a:buFont typeface="+mj-lt"/>
              <a:buAutoNum type="arabicPeriod" startAt="3"/>
            </a:pP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The </a:t>
            </a:r>
            <a:r>
              <a:rPr lang="en-US" sz="3200" b="1" dirty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left and right bundles of purkinje </a:t>
            </a:r>
            <a:r>
              <a:rPr lang="en-US" sz="3200" b="1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fibers</a:t>
            </a:r>
            <a:r>
              <a:rPr lang="en-US" sz="3200" dirty="0" smtClean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 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/>
              </a:rPr>
              <a:t>which conduct the cardiac impulse to all parts of the ventricles. </a:t>
            </a:r>
            <a:endParaRPr lang="en-US" dirty="0" smtClean="0">
              <a:solidFill>
                <a:schemeClr val="tx2">
                  <a:lumMod val="10000"/>
                </a:schemeClr>
              </a:solidFill>
              <a:latin typeface="Times New Roman"/>
            </a:endParaRPr>
          </a:p>
          <a:p>
            <a:pPr algn="l" rtl="0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normal sequential flow of electrical signals produce a normal heartbeat.</a:t>
            </a:r>
          </a:p>
        </p:txBody>
      </p:sp>
    </p:spTree>
    <p:extLst>
      <p:ext uri="{BB962C8B-B14F-4D97-AF65-F5344CB8AC3E}">
        <p14:creationId xmlns:p14="http://schemas.microsoft.com/office/powerpoint/2010/main" val="96760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7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11679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Heart</a:t>
            </a:r>
            <a:endParaRPr lang="en-US" sz="4400" b="1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  <a:buClrTx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heart is a muscular organ enclosed in a fibrous sac (the pericardium).</a:t>
            </a:r>
          </a:p>
          <a:p>
            <a:pPr algn="just" rtl="0">
              <a:lnSpc>
                <a:spcPct val="150000"/>
              </a:lnSpc>
              <a:buClrTx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pericardial sac contains watery fluid that acts as a lubricant as the heart moves within the sac. </a:t>
            </a:r>
          </a:p>
          <a:p>
            <a:pPr algn="just" rtl="0">
              <a:lnSpc>
                <a:spcPct val="150000"/>
              </a:lnSpc>
              <a:buClrTx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wall of the heart is composed of cardiac muscle cells, termed the myocardium. </a:t>
            </a:r>
          </a:p>
          <a:p>
            <a:pPr algn="just" rtl="0">
              <a:lnSpc>
                <a:spcPct val="150000"/>
              </a:lnSpc>
              <a:buClrTx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inner surface of the wall is lined by a thin layer of endothelial cell called the endocardium.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0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548680"/>
            <a:ext cx="9036496" cy="6309320"/>
          </a:xfrm>
        </p:spPr>
        <p:txBody>
          <a:bodyPr/>
          <a:lstStyle/>
          <a:p>
            <a:pPr algn="l" rtl="0">
              <a:buClr>
                <a:schemeClr val="bg2">
                  <a:lumMod val="25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heart is consists of four chambers:</a:t>
            </a:r>
          </a:p>
          <a:p>
            <a:pPr algn="l" rtl="0">
              <a:buClr>
                <a:schemeClr val="bg2">
                  <a:lumMod val="25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atrium and two ventricles, separated by atrioventricular valve (AV valve).</a:t>
            </a:r>
          </a:p>
          <a:p>
            <a:pPr algn="l" rtl="0">
              <a:buClr>
                <a:schemeClr val="bg2">
                  <a:lumMod val="25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left AV valve is called mitral valve while  the right AV valve is tricuspid valve.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68960"/>
            <a:ext cx="5832648" cy="3789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949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2642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200" b="1" i="0" u="none" strike="noStrike" baseline="0" dirty="0" smtClean="0">
                <a:solidFill>
                  <a:srgbClr val="000000"/>
                </a:solidFill>
                <a:latin typeface="Times New Roman"/>
              </a:rPr>
              <a:t>Pulmonary Circulations </a:t>
            </a:r>
            <a:endParaRPr lang="en-US" sz="32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  <a:buClr>
                <a:schemeClr val="bg2">
                  <a:lumMod val="25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right atrium collects blood loaded with CO2 from various body tissues as a result of tissue metabolism and pumped it into the pulmonary artery by the right ventricle. </a:t>
            </a:r>
          </a:p>
          <a:p>
            <a:pPr algn="just" rtl="0">
              <a:lnSpc>
                <a:spcPct val="150000"/>
              </a:lnSpc>
              <a:buClr>
                <a:schemeClr val="bg2">
                  <a:lumMod val="25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pulmonary artery carry blood to the lungs, where gas exchange takes place between the lung capillaries and alveoli. As a result, oxygenated blood returns to the left atrium via the pulmonary veins.</a:t>
            </a:r>
          </a:p>
          <a:p>
            <a:pPr algn="just" rtl="0">
              <a:lnSpc>
                <a:spcPct val="150000"/>
              </a:lnSpc>
              <a:buClr>
                <a:schemeClr val="bg2">
                  <a:lumMod val="25000"/>
                </a:schemeClr>
              </a:buClr>
            </a:pPr>
            <a:r>
              <a:rPr lang="en-US" b="1" dirty="0" smtClean="0">
                <a:solidFill>
                  <a:schemeClr val="accent6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pulmonary circulation is the blood flow from the right ventricle to the lungs and back to the left atrium.</a:t>
            </a:r>
            <a:endParaRPr lang="en-US" b="1" dirty="0">
              <a:solidFill>
                <a:schemeClr val="accent6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48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9925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Systemic Circulations </a:t>
            </a:r>
            <a:endParaRPr lang="en-US" sz="44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</p:spPr>
        <p:txBody>
          <a:bodyPr>
            <a:normAutofit fontScale="85000" lnSpcReduction="10000"/>
          </a:bodyPr>
          <a:lstStyle/>
          <a:p>
            <a:pPr algn="just" rtl="0">
              <a:lnSpc>
                <a:spcPct val="150000"/>
              </a:lnSpc>
              <a:buClr>
                <a:schemeClr val="bg2">
                  <a:lumMod val="10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Oxygen-rich blood in the left atrium enters the left ventricle and is pumped into a very large, elastic artery called the aorta.</a:t>
            </a:r>
          </a:p>
          <a:p>
            <a:pPr algn="just" rtl="0">
              <a:lnSpc>
                <a:spcPct val="150000"/>
              </a:lnSpc>
              <a:buClr>
                <a:schemeClr val="bg2">
                  <a:lumMod val="10000"/>
                </a:schemeClr>
              </a:buClr>
            </a:pPr>
            <a:r>
              <a:rPr lang="en-US" b="0" i="0" u="none" strike="noStrike" baseline="0" dirty="0" smtClean="0">
                <a:solidFill>
                  <a:schemeClr val="bg2">
                    <a:lumMod val="10000"/>
                  </a:schemeClr>
                </a:solidFill>
                <a:latin typeface="Times New Roman"/>
              </a:rPr>
              <a:t>Arterial branches from the aorta supply oxygenated </a:t>
            </a:r>
            <a:r>
              <a:rPr lang="en-US" b="0" i="0" u="none" strike="noStrike" baseline="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to all organ systems. As a result of cellular respiration the venous blood becomes low oxygenated and has a greater carbon dioxide content.</a:t>
            </a:r>
          </a:p>
          <a:p>
            <a:pPr algn="just" rtl="0">
              <a:lnSpc>
                <a:spcPct val="150000"/>
              </a:lnSpc>
              <a:buClr>
                <a:schemeClr val="bg2">
                  <a:lumMod val="10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venous blood vessels drain into the superior and inferior venae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cavae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which are two major veins that return oxygen-depleted blood to the right atrium. </a:t>
            </a:r>
          </a:p>
          <a:p>
            <a:pPr algn="just" rtl="0">
              <a:lnSpc>
                <a:spcPct val="150000"/>
              </a:lnSpc>
              <a:buClr>
                <a:schemeClr val="bg2">
                  <a:lumMod val="10000"/>
                </a:schemeClr>
              </a:buCl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flow of blood from the left ventricle to the entire body and back to the right atrium is known as the systemic circulation</a:t>
            </a:r>
            <a:r>
              <a:rPr lang="en-US" dirty="0">
                <a:solidFill>
                  <a:srgbClr val="252525"/>
                </a:solidFill>
              </a:rPr>
              <a:t>.</a:t>
            </a:r>
            <a:endParaRPr lang="en-US" dirty="0">
              <a:solidFill>
                <a:srgbClr val="25252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0679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8" b="4217"/>
          <a:stretch/>
        </p:blipFill>
        <p:spPr bwMode="auto">
          <a:xfrm>
            <a:off x="2843808" y="620688"/>
            <a:ext cx="6300192" cy="613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مربع نص 3"/>
          <p:cNvSpPr txBox="1"/>
          <p:nvPr/>
        </p:nvSpPr>
        <p:spPr>
          <a:xfrm>
            <a:off x="0" y="2636912"/>
            <a:ext cx="2627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Pulmonary </a:t>
            </a:r>
          </a:p>
          <a:p>
            <a:pPr algn="ctr"/>
            <a:r>
              <a:rPr lang="en-US" sz="36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</a:p>
          <a:p>
            <a:pPr algn="ctr"/>
            <a:r>
              <a:rPr lang="en-US" sz="36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ystemic Circulation</a:t>
            </a:r>
            <a:endParaRPr lang="en-US" sz="3600" b="1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63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95436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Times New Roman"/>
              </a:rPr>
              <a:t>The Heart Valves </a:t>
            </a:r>
            <a:endParaRPr lang="en-US" sz="40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92500"/>
          </a:bodyPr>
          <a:lstStyle/>
          <a:p>
            <a:pPr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human heart contain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type of valves:</a:t>
            </a:r>
          </a:p>
          <a:p>
            <a:pPr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</a:pP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atrioventricular valves(AV) between atria and ventricles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  <a:buFont typeface="+mj-lt"/>
              <a:buAutoNum type="alphaLcParenR"/>
            </a:pPr>
            <a:r>
              <a:rPr lang="en-US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Tricuspid valves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atrium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ventricle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  <a:buFont typeface="+mj-lt"/>
              <a:buAutoNum type="alphaLcParenR"/>
            </a:pPr>
            <a:r>
              <a:rPr lang="en-US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Mitral valve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en-US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 atria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 ventricles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</a:pP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semilunar valves:</a:t>
            </a:r>
          </a:p>
          <a:p>
            <a:pPr marL="514350" indent="-514350"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  <a:buFont typeface="+mj-lt"/>
              <a:buAutoNum type="alphaLcParenR"/>
            </a:pPr>
            <a:r>
              <a:rPr lang="en-US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Aortic valve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aorta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 ventricle.</a:t>
            </a:r>
          </a:p>
          <a:p>
            <a:pPr marL="514350" indent="-514350" algn="l" rtl="0">
              <a:lnSpc>
                <a:spcPct val="150000"/>
              </a:lnSpc>
              <a:buClr>
                <a:schemeClr val="bg2">
                  <a:lumMod val="25000"/>
                </a:schemeClr>
              </a:buClr>
              <a:buFont typeface="+mj-lt"/>
              <a:buAutoNum type="alphaLcParenR"/>
            </a:pPr>
            <a:r>
              <a:rPr lang="en-US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Pulmonary valve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pulmonary artery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right ventricle. </a:t>
            </a:r>
          </a:p>
          <a:p>
            <a:pPr algn="l" rtl="0">
              <a:lnSpc>
                <a:spcPct val="150000"/>
              </a:lnSpc>
            </a:pPr>
            <a:endParaRPr lang="en-US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597352"/>
          </a:xfrm>
        </p:spPr>
        <p:txBody>
          <a:bodyPr>
            <a:normAutofit/>
          </a:bodyPr>
          <a:lstStyle/>
          <a:p>
            <a:pPr marL="36576" indent="0" algn="just" rtl="0">
              <a:lnSpc>
                <a:spcPct val="150000"/>
              </a:lnSpc>
              <a:buClr>
                <a:schemeClr val="accent5">
                  <a:lumMod val="50000"/>
                </a:schemeClr>
              </a:buClr>
              <a:buNone/>
            </a:pP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The Function of The Heart Valves</a:t>
            </a:r>
          </a:p>
          <a:p>
            <a:pPr algn="just" rtl="0"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 of AV valves is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prevent backflow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into the atria during ventricular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contraction</a:t>
            </a:r>
            <a:r>
              <a:rPr lang="en-US" dirty="0">
                <a:solidFill>
                  <a:srgbClr val="D4D2D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D4D2D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(systole)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rtl="0">
              <a:lnSpc>
                <a:spcPct val="150000"/>
              </a:lnSpc>
              <a:buClr>
                <a:schemeClr val="accent5">
                  <a:lumMod val="50000"/>
                </a:schemeClr>
              </a:buClr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During ventricular contraction (systole), the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pulmonary and aortic valves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permit blood to flow into the arteries, but also prevent blood flow in the opposite direction during ventricular relaxation (diastole).</a:t>
            </a:r>
            <a:endParaRPr lang="en-US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8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4676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Papillary Muscle</a:t>
            </a:r>
            <a:endParaRPr lang="en-US" b="1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257800"/>
          </a:xfrm>
        </p:spPr>
        <p:txBody>
          <a:bodyPr/>
          <a:lstStyle/>
          <a:p>
            <a:pPr algn="just" rtl="0">
              <a:lnSpc>
                <a:spcPct val="150000"/>
              </a:lnSpc>
              <a:buClrTx/>
            </a:pP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papillary muscles are muscles located in the ventricles of the heart. </a:t>
            </a:r>
            <a:endParaRPr lang="en-US" dirty="0" smtClean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>
              <a:lnSpc>
                <a:spcPct val="150000"/>
              </a:lnSpc>
              <a:buClrTx/>
            </a:pPr>
            <a:r>
              <a:rPr lang="en-US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Function:</a:t>
            </a:r>
            <a:r>
              <a:rPr lang="en-US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They 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adhere to the cusps of the atrioventricular valves through the chordae </a:t>
            </a:r>
            <a:r>
              <a:rPr lang="en-US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tendineae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contract during systole(or ventricular contraction</a:t>
            </a:r>
            <a:r>
              <a:rPr lang="en-US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avoid inversion of the </a:t>
            </a:r>
            <a:r>
              <a:rPr lang="en-US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valves.</a:t>
            </a:r>
            <a:endParaRPr lang="en-US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63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حضري">
  <a:themeElements>
    <a:clrScheme name="تقنية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حضري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حيوية">
  <a:themeElements>
    <a:clrScheme name="حيوية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حيوية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حيوية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</TotalTime>
  <Words>624</Words>
  <Application>Microsoft Office PowerPoint</Application>
  <PresentationFormat>عرض على الشاشة (3:4)‏</PresentationFormat>
  <Paragraphs>47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13</vt:i4>
      </vt:variant>
    </vt:vector>
  </HeadingPairs>
  <TitlesOfParts>
    <vt:vector size="15" baseType="lpstr">
      <vt:lpstr>حضري</vt:lpstr>
      <vt:lpstr>حيوية</vt:lpstr>
      <vt:lpstr>عرض تقديمي في PowerPoint</vt:lpstr>
      <vt:lpstr>The Heart</vt:lpstr>
      <vt:lpstr>عرض تقديمي في PowerPoint</vt:lpstr>
      <vt:lpstr>Pulmonary Circulations </vt:lpstr>
      <vt:lpstr>Systemic Circulations </vt:lpstr>
      <vt:lpstr>عرض تقديمي في PowerPoint</vt:lpstr>
      <vt:lpstr>The Heart Valves </vt:lpstr>
      <vt:lpstr>عرض تقديمي في PowerPoint</vt:lpstr>
      <vt:lpstr>Papillary Muscle</vt:lpstr>
      <vt:lpstr>عرض تقديمي في PowerPoint</vt:lpstr>
      <vt:lpstr>Specialized Excitatory and Conductive System of The Heart</vt:lpstr>
      <vt:lpstr>عرض تقديمي في PowerPoint</vt:lpstr>
      <vt:lpstr>عرض تقديمي في PowerPoint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Cardiovascular system.</dc:title>
  <dc:creator>DR.Ahmed Saker 2O11</dc:creator>
  <cp:lastModifiedBy>Maher</cp:lastModifiedBy>
  <cp:revision>78</cp:revision>
  <dcterms:created xsi:type="dcterms:W3CDTF">2022-02-19T07:58:42Z</dcterms:created>
  <dcterms:modified xsi:type="dcterms:W3CDTF">2023-12-10T06:20:09Z</dcterms:modified>
</cp:coreProperties>
</file>