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326" r:id="rId2"/>
    <p:sldId id="369" r:id="rId3"/>
    <p:sldId id="327" r:id="rId4"/>
    <p:sldId id="361" r:id="rId5"/>
    <p:sldId id="357" r:id="rId6"/>
    <p:sldId id="370" r:id="rId7"/>
    <p:sldId id="355" r:id="rId8"/>
    <p:sldId id="351" r:id="rId9"/>
    <p:sldId id="356" r:id="rId10"/>
    <p:sldId id="328" r:id="rId11"/>
    <p:sldId id="330" r:id="rId12"/>
    <p:sldId id="347" r:id="rId13"/>
    <p:sldId id="333" r:id="rId14"/>
    <p:sldId id="371" r:id="rId15"/>
    <p:sldId id="335" r:id="rId16"/>
    <p:sldId id="35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82" autoAdjust="0"/>
    <p:restoredTop sz="94660"/>
  </p:normalViewPr>
  <p:slideViewPr>
    <p:cSldViewPr snapToGrid="0">
      <p:cViewPr varScale="1">
        <p:scale>
          <a:sx n="68" d="100"/>
          <a:sy n="68" d="100"/>
        </p:scale>
        <p:origin x="57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3/15/2024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3/15/2024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3/15/2024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3/15/2024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dirty="0">
                <a:solidFill>
                  <a:schemeClr val="tx2"/>
                </a:solidFill>
              </a:rPr>
              <a:t>Class (code): </a:t>
            </a:r>
            <a:r>
              <a:rPr lang="en-US" sz="2400" dirty="0">
                <a:solidFill>
                  <a:schemeClr val="tx2"/>
                </a:solidFill>
              </a:rPr>
              <a:t>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5</a:t>
            </a: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425060"/>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Wavelength Selectors</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330082"/>
            <a:ext cx="10628950" cy="6265691"/>
          </a:xfrm>
        </p:spPr>
        <p:txBody>
          <a:bodyPr>
            <a:normAutofit/>
          </a:bodyPr>
          <a:lstStyle/>
          <a:p>
            <a:pPr algn="just">
              <a:buFont typeface="Wingdings" panose="05000000000000000000" pitchFamily="2" charset="2"/>
              <a:buChar char="Ø"/>
            </a:pPr>
            <a:r>
              <a:rPr lang="en-US" sz="3000" b="0" i="0" dirty="0">
                <a:solidFill>
                  <a:schemeClr val="tx2"/>
                </a:solidFill>
                <a:effectLst/>
                <a:latin typeface="Times New Roman" panose="02020603050405020304" pitchFamily="18" charset="0"/>
                <a:cs typeface="Times New Roman" panose="02020603050405020304" pitchFamily="18" charset="0"/>
              </a:rPr>
              <a:t> A variety of devices are used to select those portions of the power spectrum produced by the power source that are to be used to analyze the sample.</a:t>
            </a:r>
          </a:p>
          <a:p>
            <a:pPr algn="just">
              <a:buFont typeface="Wingdings" panose="05000000000000000000" pitchFamily="2" charset="2"/>
              <a:buChar char="Ø"/>
            </a:pPr>
            <a:r>
              <a:rPr lang="en-US" sz="3000" b="0" i="0" dirty="0">
                <a:solidFill>
                  <a:schemeClr val="tx2"/>
                </a:solidFill>
                <a:effectLst/>
                <a:latin typeface="Times New Roman" panose="02020603050405020304" pitchFamily="18" charset="0"/>
                <a:cs typeface="Times New Roman" panose="02020603050405020304" pitchFamily="18" charset="0"/>
              </a:rPr>
              <a:t>These devices can be divided into two classes: filters and monochromators.</a:t>
            </a:r>
          </a:p>
          <a:p>
            <a:pPr algn="just">
              <a:buFont typeface="Wingdings" panose="05000000000000000000" pitchFamily="2" charset="2"/>
              <a:buChar char="Ø"/>
            </a:pPr>
            <a:r>
              <a:rPr lang="en-US" sz="3000" b="0" i="0" dirty="0">
                <a:solidFill>
                  <a:schemeClr val="tx2"/>
                </a:solidFill>
                <a:effectLst/>
                <a:latin typeface="Times New Roman" panose="02020603050405020304" pitchFamily="18" charset="0"/>
                <a:cs typeface="Times New Roman" panose="02020603050405020304" pitchFamily="18" charset="0"/>
              </a:rPr>
              <a:t>There are two basic types of filters: glass filters and interference filters.</a:t>
            </a:r>
          </a:p>
          <a:p>
            <a:pPr algn="just">
              <a:buFont typeface="Wingdings" panose="05000000000000000000" pitchFamily="2" charset="2"/>
              <a:buChar char="Ø"/>
            </a:pPr>
            <a:endParaRPr lang="en-US" sz="3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8" y="429530"/>
            <a:ext cx="9785349" cy="69947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Glass filters</a:t>
            </a:r>
            <a:endParaRPr lang="en-US" sz="4000" b="1"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561514"/>
            <a:ext cx="4600135" cy="5296486"/>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Glass filters function by absorbing power.</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For example, a blue colored filter absorbs in the higher-wavelength visible range (red region) and transmits in the lower wavelength visible range (blue green region).</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Glass filters are used in applications in which only modest accuracy is required.</a:t>
            </a:r>
          </a:p>
          <a:p>
            <a:pPr marL="0" indent="0" algn="just">
              <a:buNone/>
            </a:pP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EF39215-581C-FF76-8573-BE19A2A11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1556" y="1561514"/>
            <a:ext cx="4227781" cy="4167481"/>
          </a:xfrm>
          <a:prstGeom prst="rect">
            <a:avLst/>
          </a:prstGeom>
        </p:spPr>
      </p:pic>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DAF5-93DF-817D-8522-6EDC9A027E96}"/>
              </a:ext>
            </a:extLst>
          </p:cNvPr>
          <p:cNvSpPr>
            <a:spLocks noGrp="1"/>
          </p:cNvSpPr>
          <p:nvPr>
            <p:ph type="title"/>
          </p:nvPr>
        </p:nvSpPr>
        <p:spPr>
          <a:xfrm>
            <a:off x="1593852" y="177801"/>
            <a:ext cx="9785349" cy="933547"/>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Interference filters </a:t>
            </a:r>
            <a:endParaRPr lang="en-US" sz="4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A3A8EB7-8238-3C3C-6165-39F7F52F8681}"/>
              </a:ext>
            </a:extLst>
          </p:cNvPr>
          <p:cNvSpPr txBox="1"/>
          <p:nvPr/>
        </p:nvSpPr>
        <p:spPr>
          <a:xfrm>
            <a:off x="1231829" y="1208847"/>
            <a:ext cx="10641304" cy="3539430"/>
          </a:xfrm>
          <a:prstGeom prst="rect">
            <a:avLst/>
          </a:prstGeom>
          <a:noFill/>
        </p:spPr>
        <p:txBody>
          <a:bodyPr wrap="square">
            <a:spAutoFit/>
          </a:bodyPr>
          <a:lstStyle/>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Interference filters are made by spacing reflecting surfaces such that the incident light is reflected back and forth a short distance.</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The distance is selected such that light in the wavelength band of interest tends to be in phase and to be reinforced; light outside this band is out of phase and is canceled (the interference effect).</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Interference filters are used in many spectrophotometers, devices that use filters as their wavelength selectors are called colorimeters or photometers.</a:t>
            </a:r>
          </a:p>
        </p:txBody>
      </p:sp>
      <p:pic>
        <p:nvPicPr>
          <p:cNvPr id="4" name="Picture 3">
            <a:extLst>
              <a:ext uri="{FF2B5EF4-FFF2-40B4-BE49-F238E27FC236}">
                <a16:creationId xmlns:a16="http://schemas.microsoft.com/office/drawing/2014/main" id="{8A40A4B7-BFFD-DD6E-B50A-1B7D6EB49FFF}"/>
              </a:ext>
            </a:extLst>
          </p:cNvPr>
          <p:cNvPicPr>
            <a:picLocks noChangeAspect="1"/>
          </p:cNvPicPr>
          <p:nvPr/>
        </p:nvPicPr>
        <p:blipFill>
          <a:blip r:embed="rId2"/>
          <a:stretch>
            <a:fillRect/>
          </a:stretch>
        </p:blipFill>
        <p:spPr>
          <a:xfrm>
            <a:off x="6253895" y="4516095"/>
            <a:ext cx="2638425" cy="1933575"/>
          </a:xfrm>
          <a:prstGeom prst="rect">
            <a:avLst/>
          </a:prstGeom>
        </p:spPr>
      </p:pic>
    </p:spTree>
    <p:extLst>
      <p:ext uri="{BB962C8B-B14F-4D97-AF65-F5344CB8AC3E}">
        <p14:creationId xmlns:p14="http://schemas.microsoft.com/office/powerpoint/2010/main" val="35320295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2D95-B98A-8E59-CC1B-4C989C5EC997}"/>
              </a:ext>
            </a:extLst>
          </p:cNvPr>
          <p:cNvSpPr>
            <a:spLocks noGrp="1"/>
          </p:cNvSpPr>
          <p:nvPr>
            <p:ph type="title"/>
          </p:nvPr>
        </p:nvSpPr>
        <p:spPr>
          <a:xfrm>
            <a:off x="1655834" y="301333"/>
            <a:ext cx="9785349" cy="645645"/>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Monochromators</a:t>
            </a:r>
            <a:endParaRPr lang="en-US" sz="40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6674E1A-12F2-3837-31B5-9668C1FD9B83}"/>
              </a:ext>
            </a:extLst>
          </p:cNvPr>
          <p:cNvSpPr txBox="1"/>
          <p:nvPr/>
        </p:nvSpPr>
        <p:spPr>
          <a:xfrm>
            <a:off x="1223887" y="1026147"/>
            <a:ext cx="10621110" cy="5185522"/>
          </a:xfrm>
          <a:prstGeom prst="rect">
            <a:avLst/>
          </a:prstGeom>
          <a:noFill/>
        </p:spPr>
        <p:txBody>
          <a:bodyPr wrap="square">
            <a:spAutoFit/>
          </a:bodyPr>
          <a:lstStyle/>
          <a:p>
            <a:pPr marL="457200" indent="-457200" algn="just">
              <a:lnSpc>
                <a:spcPct val="150000"/>
              </a:lnSpc>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Monochromators are devices that utilize prisms and diffraction gratings.</a:t>
            </a:r>
          </a:p>
          <a:p>
            <a:pPr marL="457200" indent="-457200" algn="just">
              <a:lnSpc>
                <a:spcPct val="150000"/>
              </a:lnSpc>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They provide very narrow bandwidths and have adjustable nominal wavelengths.</a:t>
            </a:r>
          </a:p>
          <a:p>
            <a:pPr marL="457200" indent="-457200" algn="just">
              <a:lnSpc>
                <a:spcPct val="150000"/>
              </a:lnSpc>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basic principle of operation of these devices is that they disperse the input beam spatially as a function of wavelength.</a:t>
            </a:r>
          </a:p>
          <a:p>
            <a:pPr marL="457200" indent="-457200" algn="just">
              <a:lnSpc>
                <a:spcPct val="150000"/>
              </a:lnSpc>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A mechanical device is then used to allow wavelengths in the band of interest to pass through a slit.</a:t>
            </a:r>
          </a:p>
        </p:txBody>
      </p:sp>
    </p:spTree>
    <p:extLst>
      <p:ext uri="{BB962C8B-B14F-4D97-AF65-F5344CB8AC3E}">
        <p14:creationId xmlns:p14="http://schemas.microsoft.com/office/powerpoint/2010/main" val="24685433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EA5FE-1C1D-F97E-0B0B-FE5B8B7F4A62}"/>
              </a:ext>
            </a:extLst>
          </p:cNvPr>
          <p:cNvSpPr>
            <a:spLocks noGrp="1"/>
          </p:cNvSpPr>
          <p:nvPr>
            <p:ph type="title"/>
          </p:nvPr>
        </p:nvSpPr>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Monochromators</a:t>
            </a:r>
          </a:p>
        </p:txBody>
      </p:sp>
      <p:pic>
        <p:nvPicPr>
          <p:cNvPr id="4" name="Content Placeholder 3">
            <a:extLst>
              <a:ext uri="{FF2B5EF4-FFF2-40B4-BE49-F238E27FC236}">
                <a16:creationId xmlns:a16="http://schemas.microsoft.com/office/drawing/2014/main" id="{15561024-170E-803F-BAF9-ECD583412512}"/>
              </a:ext>
            </a:extLst>
          </p:cNvPr>
          <p:cNvPicPr>
            <a:picLocks noGrp="1" noChangeAspect="1"/>
          </p:cNvPicPr>
          <p:nvPr>
            <p:ph idx="1"/>
          </p:nvPr>
        </p:nvPicPr>
        <p:blipFill>
          <a:blip r:embed="rId2"/>
          <a:stretch>
            <a:fillRect/>
          </a:stretch>
        </p:blipFill>
        <p:spPr>
          <a:xfrm>
            <a:off x="3770142" y="2176367"/>
            <a:ext cx="6217920" cy="3788334"/>
          </a:xfrm>
          <a:prstGeom prst="rect">
            <a:avLst/>
          </a:prstGeom>
        </p:spPr>
      </p:pic>
    </p:spTree>
    <p:extLst>
      <p:ext uri="{BB962C8B-B14F-4D97-AF65-F5344CB8AC3E}">
        <p14:creationId xmlns:p14="http://schemas.microsoft.com/office/powerpoint/2010/main" val="60983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2" y="436480"/>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Cuvette</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125415" y="1223890"/>
            <a:ext cx="5978769"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cuvette holds the substance being analyzed.</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Its optical characteristics must be such that it does not significantly alter the spectral characteristics of the light as that light enters or leaves the cuvette.</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 degree of care and expense involved in cuvette design is a function of the overall accuracy required of the spectrophotometer</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BC75869-73F6-FAEE-5C7E-C3A5365A02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725" y="1463040"/>
            <a:ext cx="4505961" cy="4339883"/>
          </a:xfrm>
          <a:prstGeom prst="rect">
            <a:avLst/>
          </a:prstGeom>
        </p:spPr>
      </p:pic>
    </p:spTree>
    <p:extLst>
      <p:ext uri="{BB962C8B-B14F-4D97-AF65-F5344CB8AC3E}">
        <p14:creationId xmlns:p14="http://schemas.microsoft.com/office/powerpoint/2010/main" val="356900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BCE21A-6D0C-2E6D-9822-D1F14AADC70D}"/>
              </a:ext>
            </a:extLst>
          </p:cNvPr>
          <p:cNvSpPr>
            <a:spLocks noGrp="1"/>
          </p:cNvSpPr>
          <p:nvPr>
            <p:ph idx="1"/>
          </p:nvPr>
        </p:nvSpPr>
        <p:spPr>
          <a:xfrm>
            <a:off x="1593852" y="304800"/>
            <a:ext cx="9785349" cy="5867400"/>
          </a:xfrm>
        </p:spPr>
        <p:txBody>
          <a:bodyPr>
            <a:normAutofit/>
          </a:bodyPr>
          <a:lstStyle/>
          <a:p>
            <a:pPr marL="0" indent="0" algn="ctr">
              <a:buNone/>
            </a:pPr>
            <a:endParaRPr lang="en-US" sz="80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8000" b="1" dirty="0">
                <a:solidFill>
                  <a:srgbClr val="0070C0"/>
                </a:solidFill>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6413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D22F-19C1-91DD-CB24-3065E2D2CFCE}"/>
              </a:ext>
            </a:extLst>
          </p:cNvPr>
          <p:cNvSpPr>
            <a:spLocks noGrp="1"/>
          </p:cNvSpPr>
          <p:nvPr>
            <p:ph type="title"/>
          </p:nvPr>
        </p:nvSpPr>
        <p:spPr>
          <a:xfrm>
            <a:off x="1537581" y="627967"/>
            <a:ext cx="9785349" cy="1239837"/>
          </a:xfrm>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Spectrophotometer</a:t>
            </a:r>
            <a:br>
              <a:rPr lang="en-US" sz="4000" b="1" dirty="0">
                <a:solidFill>
                  <a:srgbClr val="0070C0"/>
                </a:solidFill>
                <a:latin typeface="Times New Roman" panose="02020603050405020304" pitchFamily="18" charset="0"/>
                <a:cs typeface="Times New Roman" panose="02020603050405020304" pitchFamily="18" charset="0"/>
              </a:rPr>
            </a:b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C799548-3C88-8144-B501-9F9E5F86E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224" y="2335361"/>
            <a:ext cx="4714073" cy="3791119"/>
          </a:xfrm>
          <a:prstGeom prst="rect">
            <a:avLst/>
          </a:prstGeom>
        </p:spPr>
      </p:pic>
      <p:pic>
        <p:nvPicPr>
          <p:cNvPr id="7" name="Picture 6">
            <a:extLst>
              <a:ext uri="{FF2B5EF4-FFF2-40B4-BE49-F238E27FC236}">
                <a16:creationId xmlns:a16="http://schemas.microsoft.com/office/drawing/2014/main" id="{63DD0FAA-F396-A433-AC51-F4D1CFCF1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006" y="2335361"/>
            <a:ext cx="5923895" cy="3580228"/>
          </a:xfrm>
          <a:prstGeom prst="rect">
            <a:avLst/>
          </a:prstGeom>
        </p:spPr>
      </p:pic>
    </p:spTree>
    <p:extLst>
      <p:ext uri="{BB962C8B-B14F-4D97-AF65-F5344CB8AC3E}">
        <p14:creationId xmlns:p14="http://schemas.microsoft.com/office/powerpoint/2010/main" val="415382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2" y="1431750"/>
            <a:ext cx="10514561" cy="5282418"/>
          </a:xfrm>
        </p:spPr>
        <p:txBody>
          <a:bodyPr>
            <a:normAutofit/>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Spectroscopy: the study of how light interacts with matter </a:t>
            </a:r>
            <a:r>
              <a:rPr lang="en-US" b="0" dirty="0">
                <a:solidFill>
                  <a:schemeClr val="tx2"/>
                </a:solidFill>
                <a:effectLst/>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Spectrophotometry: works because light gets absorbed by a matter .</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measurement of these parameters are essential to determine the acid-base balance in the body.</a:t>
            </a:r>
            <a:endParaRPr lang="ar-IQ"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Spectrophotometry is based on the fact that substances of clinical interest</a:t>
            </a: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selectivity absorb or emit electromagnetic energy at different wavelengths.</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2002952382"/>
              </p:ext>
            </p:extLst>
          </p:nvPr>
        </p:nvGraphicFramePr>
        <p:xfrm>
          <a:off x="2365115"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Spectrophotometer</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0" y="225465"/>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Purpose</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245138" y="1355959"/>
            <a:ext cx="10635175"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A spectrophotometer is an analytical instrument used to make qualitative and quantitative measurement of an analyte in a solution.</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It is the most versatile, reliable, and widely used instrument in clinical chemistry to examine blood, urine, or tissues for clinical diagnosis.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The majority of clinical chemistry procedures have been tailored to produce an end product (color), which can be detected and measured by some type of a spectrophotometer.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Even highly automated analyzer systems make use of a spectrophotometer as a final readout device.</a:t>
            </a:r>
          </a:p>
          <a:p>
            <a:pPr marL="0" indent="0" algn="just">
              <a:buNone/>
            </a:pP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93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Principle </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10536702" cy="5262979"/>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Every chemical compound absorbs, transmits, or reflects light (electromagnetic radiation) over a certain range of wavelength.</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Spectrophotometry is the method that is based on the absorption of electromagnetic radiation in the visible, ultraviolet (UV), and infrared (IR) ranges.</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This electromagnetic spectrum ranges from very short wavelengths including X‐rays to very long wavelengths including microwaves and broadcast radio waves.</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 The nature of all these radiations is the same and all travel with the speed of light.</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They differ from each other in terms of their frequency and wavelength and the effect they produce on interaction with matter.</a:t>
            </a:r>
          </a:p>
        </p:txBody>
      </p:sp>
    </p:spTree>
    <p:extLst>
      <p:ext uri="{BB962C8B-B14F-4D97-AF65-F5344CB8AC3E}">
        <p14:creationId xmlns:p14="http://schemas.microsoft.com/office/powerpoint/2010/main" val="3260567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6FC454-FF30-4BA0-CBDF-192E1DF8D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6093" y="647114"/>
            <a:ext cx="10677378" cy="5929532"/>
          </a:xfrm>
          <a:prstGeom prst="rect">
            <a:avLst/>
          </a:prstGeom>
        </p:spPr>
      </p:pic>
    </p:spTree>
    <p:extLst>
      <p:ext uri="{BB962C8B-B14F-4D97-AF65-F5344CB8AC3E}">
        <p14:creationId xmlns:p14="http://schemas.microsoft.com/office/powerpoint/2010/main" val="201013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B798-9E5F-7436-12C6-E98A17906BA3}"/>
              </a:ext>
            </a:extLst>
          </p:cNvPr>
          <p:cNvSpPr>
            <a:spLocks noGrp="1"/>
          </p:cNvSpPr>
          <p:nvPr>
            <p:ph type="title"/>
          </p:nvPr>
        </p:nvSpPr>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Basic components</a:t>
            </a:r>
            <a:br>
              <a:rPr lang="en-US" sz="4000" b="1" dirty="0">
                <a:solidFill>
                  <a:srgbClr val="0068D3"/>
                </a:solidFill>
                <a:effectLst/>
                <a:latin typeface="Times New Roman" panose="02020603050405020304" pitchFamily="18" charset="0"/>
                <a:cs typeface="Times New Roman" panose="02020603050405020304" pitchFamily="18" charset="0"/>
              </a:rPr>
            </a:br>
            <a:endParaRPr lang="en-US" sz="4000" dirty="0"/>
          </a:p>
        </p:txBody>
      </p:sp>
      <p:sp>
        <p:nvSpPr>
          <p:cNvPr id="5" name="TextBox 4">
            <a:extLst>
              <a:ext uri="{FF2B5EF4-FFF2-40B4-BE49-F238E27FC236}">
                <a16:creationId xmlns:a16="http://schemas.microsoft.com/office/drawing/2014/main" id="{6D74A57D-E950-CC1A-9F8B-9DC66B6D84CD}"/>
              </a:ext>
            </a:extLst>
          </p:cNvPr>
          <p:cNvSpPr txBox="1"/>
          <p:nvPr/>
        </p:nvSpPr>
        <p:spPr>
          <a:xfrm>
            <a:off x="1308296" y="1196249"/>
            <a:ext cx="10269415" cy="954107"/>
          </a:xfrm>
          <a:prstGeom prst="rect">
            <a:avLst/>
          </a:prstGeom>
          <a:noFill/>
        </p:spPr>
        <p:txBody>
          <a:bodyPr wrap="square">
            <a:spAutoFit/>
          </a:bodyPr>
          <a:lstStyle/>
          <a:p>
            <a:pPr marL="457200" indent="-457200">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Spectrophotometer: is an instrument that measures the amount of light absorbed by a sample.</a:t>
            </a:r>
          </a:p>
        </p:txBody>
      </p:sp>
      <p:pic>
        <p:nvPicPr>
          <p:cNvPr id="7" name="Content Placeholder 6">
            <a:extLst>
              <a:ext uri="{FF2B5EF4-FFF2-40B4-BE49-F238E27FC236}">
                <a16:creationId xmlns:a16="http://schemas.microsoft.com/office/drawing/2014/main" id="{2145FDF2-C6D2-32BE-15A8-13E077BF31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90938" y="2858452"/>
            <a:ext cx="5591175" cy="3152775"/>
          </a:xfrm>
        </p:spPr>
      </p:pic>
    </p:spTree>
    <p:extLst>
      <p:ext uri="{BB962C8B-B14F-4D97-AF65-F5344CB8AC3E}">
        <p14:creationId xmlns:p14="http://schemas.microsoft.com/office/powerpoint/2010/main" val="146202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070C-BFA2-87B5-04B9-5593EEE84E38}"/>
              </a:ext>
            </a:extLst>
          </p:cNvPr>
          <p:cNvSpPr>
            <a:spLocks noGrp="1"/>
          </p:cNvSpPr>
          <p:nvPr>
            <p:ph type="title"/>
          </p:nvPr>
        </p:nvSpPr>
        <p:spPr>
          <a:xfrm>
            <a:off x="1593852" y="177801"/>
            <a:ext cx="9785349" cy="835073"/>
          </a:xfrm>
        </p:spPr>
        <p:txBody>
          <a:bodyPr>
            <a:normAutofit/>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Spectrophotometer main components </a:t>
            </a:r>
          </a:p>
        </p:txBody>
      </p:sp>
      <p:sp>
        <p:nvSpPr>
          <p:cNvPr id="3" name="Content Placeholder 2">
            <a:extLst>
              <a:ext uri="{FF2B5EF4-FFF2-40B4-BE49-F238E27FC236}">
                <a16:creationId xmlns:a16="http://schemas.microsoft.com/office/drawing/2014/main" id="{DA1D07CD-D43D-BBEF-6C84-DB6FB4CD9B65}"/>
              </a:ext>
            </a:extLst>
          </p:cNvPr>
          <p:cNvSpPr>
            <a:spLocks noGrp="1"/>
          </p:cNvSpPr>
          <p:nvPr>
            <p:ph idx="1"/>
          </p:nvPr>
        </p:nvSpPr>
        <p:spPr>
          <a:xfrm>
            <a:off x="1219199" y="1012874"/>
            <a:ext cx="10515601" cy="5845126"/>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1- A source of radiant energy, which may be a tungsten lamp, a xenon-mercury arc, hydrogen discharge lamp, etc.</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2- Monochromator or filter : For the selection of a narrow band of radiant energy.</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3- An optical system for producing a parallel beam of filtered light for passage through an absorption cell (cuvette). The system may include lenses, mirrors, slits, diaphragm, etc.</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4- A detecting system for the measurement of unabsorbed radiant energy, which could be the human eye, a barrier-layer cell, phototube or photo-multiplier tube.</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5- A readout system or display, which may be an indicating meter or a numerical display.</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26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CEDE-2CAB-CCCD-AD88-FEAC56B60EF6}"/>
              </a:ext>
            </a:extLst>
          </p:cNvPr>
          <p:cNvSpPr>
            <a:spLocks noGrp="1"/>
          </p:cNvSpPr>
          <p:nvPr>
            <p:ph type="title"/>
          </p:nvPr>
        </p:nvSpPr>
        <p:spPr>
          <a:xfrm>
            <a:off x="1593852" y="177802"/>
            <a:ext cx="9785349" cy="891344"/>
          </a:xfrm>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Power Sources</a:t>
            </a:r>
            <a:endParaRPr lang="en-US" sz="4000" dirty="0"/>
          </a:p>
        </p:txBody>
      </p:sp>
      <p:sp>
        <p:nvSpPr>
          <p:cNvPr id="4" name="TextBox 3">
            <a:extLst>
              <a:ext uri="{FF2B5EF4-FFF2-40B4-BE49-F238E27FC236}">
                <a16:creationId xmlns:a16="http://schemas.microsoft.com/office/drawing/2014/main" id="{78214DBA-6C15-CD32-BD97-B9AD82557FF7}"/>
              </a:ext>
            </a:extLst>
          </p:cNvPr>
          <p:cNvSpPr txBox="1"/>
          <p:nvPr/>
        </p:nvSpPr>
        <p:spPr>
          <a:xfrm>
            <a:off x="1237958" y="1417638"/>
            <a:ext cx="10621108" cy="3970318"/>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Hydrogen discharge lamps are used to provide power in the 200-to-360 nm range. While, tungsten lamps are used for the 360-to-800 nm range.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Hydrogen lamps produce a continuous spectrum; but a problem with this power source is that they produce many of their power in the infrared range.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output in the ultraviolet and visible ranges can be increased by operating the lamp at voltages above the rated value, but this stratagem significantly reduces the expected life of the lamp</a:t>
            </a:r>
          </a:p>
        </p:txBody>
      </p:sp>
    </p:spTree>
    <p:extLst>
      <p:ext uri="{BB962C8B-B14F-4D97-AF65-F5344CB8AC3E}">
        <p14:creationId xmlns:p14="http://schemas.microsoft.com/office/powerpoint/2010/main" val="393345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35762</TotalTime>
  <Words>877</Words>
  <Application>Microsoft Office PowerPoint</Application>
  <PresentationFormat>Widescreen</PresentationFormat>
  <Paragraphs>59</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Spectrophotometer </vt:lpstr>
      <vt:lpstr>PowerPoint Presentation</vt:lpstr>
      <vt:lpstr>Purpose</vt:lpstr>
      <vt:lpstr>Principle </vt:lpstr>
      <vt:lpstr>PowerPoint Presentation</vt:lpstr>
      <vt:lpstr>Basic components </vt:lpstr>
      <vt:lpstr>Spectrophotometer main components </vt:lpstr>
      <vt:lpstr>Power Sources</vt:lpstr>
      <vt:lpstr>Wavelength Selectors</vt:lpstr>
      <vt:lpstr>Glass filters</vt:lpstr>
      <vt:lpstr>Interference filters </vt:lpstr>
      <vt:lpstr>Monochromators</vt:lpstr>
      <vt:lpstr>Monochromators</vt:lpstr>
      <vt:lpstr>Cuvette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486</cp:revision>
  <dcterms:created xsi:type="dcterms:W3CDTF">2021-10-31T09:31:15Z</dcterms:created>
  <dcterms:modified xsi:type="dcterms:W3CDTF">2024-03-15T22:59:30Z</dcterms:modified>
</cp:coreProperties>
</file>