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notesMasterIdLst>
    <p:notesMasterId r:id="rId24"/>
  </p:notesMasterIdLst>
  <p:sldIdLst>
    <p:sldId id="326" r:id="rId2"/>
    <p:sldId id="327" r:id="rId3"/>
    <p:sldId id="328" r:id="rId4"/>
    <p:sldId id="329" r:id="rId5"/>
    <p:sldId id="330" r:id="rId6"/>
    <p:sldId id="347" r:id="rId7"/>
    <p:sldId id="333" r:id="rId8"/>
    <p:sldId id="334" r:id="rId9"/>
    <p:sldId id="335" r:id="rId10"/>
    <p:sldId id="331" r:id="rId11"/>
    <p:sldId id="336" r:id="rId12"/>
    <p:sldId id="348" r:id="rId13"/>
    <p:sldId id="337" r:id="rId14"/>
    <p:sldId id="338" r:id="rId15"/>
    <p:sldId id="339" r:id="rId16"/>
    <p:sldId id="341" r:id="rId17"/>
    <p:sldId id="342" r:id="rId18"/>
    <p:sldId id="343" r:id="rId19"/>
    <p:sldId id="344" r:id="rId20"/>
    <p:sldId id="345" r:id="rId21"/>
    <p:sldId id="346" r:id="rId22"/>
    <p:sldId id="349"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954"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1A141B-CB36-4A1E-BC0C-239ACED83F3F}" type="datetimeFigureOut">
              <a:rPr lang="en-US" smtClean="0"/>
              <a:t>3/6/2024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8DF383-0F28-49A7-ACC4-4CB24F3B4032}" type="slidenum">
              <a:rPr lang="en-US" smtClean="0"/>
              <a:t>‹#›</a:t>
            </a:fld>
            <a:endParaRPr lang="en-US"/>
          </a:p>
        </p:txBody>
      </p:sp>
    </p:spTree>
    <p:extLst>
      <p:ext uri="{BB962C8B-B14F-4D97-AF65-F5344CB8AC3E}">
        <p14:creationId xmlns:p14="http://schemas.microsoft.com/office/powerpoint/2010/main" val="3464103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bwMode="ltGray">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ltGray">
          <a:xfrm>
            <a:off x="1219201"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1" name="Rectangle 10"/>
          <p:cNvSpPr/>
          <p:nvPr/>
        </p:nvSpPr>
        <p:spPr bwMode="gray">
          <a:xfrm>
            <a:off x="0" y="0"/>
            <a:ext cx="1219201"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2" name="Rectangle 11"/>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3" name="Straight Connector 12"/>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5" name="Straight Connector 14"/>
          <p:cNvCxnSpPr/>
          <p:nvPr/>
        </p:nvCxnSpPr>
        <p:spPr bwMode="white">
          <a:xfrm>
            <a:off x="121920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white">
          <a:xfrm>
            <a:off x="1" y="5631204"/>
            <a:ext cx="182880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Pi"/>
          <p:cNvSpPr>
            <a:spLocks/>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sz="1800"/>
          </a:p>
        </p:txBody>
      </p:sp>
      <p:sp>
        <p:nvSpPr>
          <p:cNvPr id="2" name="Title 1"/>
          <p:cNvSpPr>
            <a:spLocks noGrp="1"/>
          </p:cNvSpPr>
          <p:nvPr>
            <p:ph type="ctrTitle"/>
          </p:nvPr>
        </p:nvSpPr>
        <p:spPr>
          <a:xfrm>
            <a:off x="2429302" y="1600201"/>
            <a:ext cx="8331201" cy="2680127"/>
          </a:xfrm>
        </p:spPr>
        <p:txBody>
          <a:bodyPr>
            <a:noAutofit/>
          </a:bodyPr>
          <a:lstStyle>
            <a:lvl1pPr>
              <a:defRPr sz="5400"/>
            </a:lvl1pPr>
          </a:lstStyle>
          <a:p>
            <a:r>
              <a:rPr lang="en-US"/>
              <a:t>Click to edit Master title style</a:t>
            </a:r>
            <a:endParaRPr/>
          </a:p>
        </p:txBody>
      </p:sp>
      <p:sp>
        <p:nvSpPr>
          <p:cNvPr id="3" name="Subtitle 2"/>
          <p:cNvSpPr>
            <a:spLocks noGrp="1"/>
          </p:cNvSpPr>
          <p:nvPr>
            <p:ph type="subTitle" idx="1"/>
          </p:nvPr>
        </p:nvSpPr>
        <p:spPr>
          <a:xfrm>
            <a:off x="2429302" y="4344916"/>
            <a:ext cx="7518400" cy="1116085"/>
          </a:xfrm>
        </p:spPr>
        <p:txBody>
          <a:bodyPr>
            <a:normAutofit/>
          </a:bodyPr>
          <a:lstStyle>
            <a:lvl1pPr marL="0" indent="0" algn="l">
              <a:spcBef>
                <a:spcPts val="0"/>
              </a:spcBef>
              <a:buNone/>
              <a:defRPr sz="3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4" name="Date Placeholder 3"/>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3/6/2024</a:t>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191" y="6356352"/>
            <a:ext cx="609600" cy="365125"/>
          </a:xfrm>
        </p:spPr>
        <p:txBody>
          <a:bodyPr/>
          <a:lstStyle>
            <a:lvl1pPr>
              <a:defRPr baseline="0">
                <a:solidFill>
                  <a:schemeClr val="tx2"/>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2195026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BEB6E5C-962E-4CF2-8B86-B5F2696988B4}"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4214274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black">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1" name="Straight Connector 10"/>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Pi"/>
          <p:cNvSpPr>
            <a:spLocks/>
          </p:cNvSpPr>
          <p:nvPr/>
        </p:nvSpPr>
        <p:spPr bwMode="white">
          <a:xfrm rot="5400000">
            <a:off x="756336" y="898064"/>
            <a:ext cx="336023" cy="294174"/>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sz="1800"/>
          </a:p>
        </p:txBody>
      </p:sp>
      <p:cxnSp>
        <p:nvCxnSpPr>
          <p:cNvPr id="14" name="Straight Connector 13"/>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Vertical Title 1"/>
          <p:cNvSpPr>
            <a:spLocks noGrp="1"/>
          </p:cNvSpPr>
          <p:nvPr>
            <p:ph type="title" orient="vert"/>
          </p:nvPr>
        </p:nvSpPr>
        <p:spPr>
          <a:xfrm>
            <a:off x="9602112" y="685800"/>
            <a:ext cx="1787992"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599030" y="685800"/>
            <a:ext cx="7850643"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BEB6E5C-962E-4CF2-8B86-B5F2696988B4}"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3170325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ABEB6E5C-962E-4CF2-8B86-B5F2696988B4}" type="datetimeFigureOut">
              <a:rPr lang="en-US" smtClean="0"/>
              <a:t>3/6/2024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58267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9" name="Rectangle 18"/>
          <p:cNvSpPr/>
          <p:nvPr/>
        </p:nvSpPr>
        <p:spPr bwMode="black">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0" name="Rectangle 19"/>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4" name="Rectangle 23"/>
          <p:cNvSpPr/>
          <p:nvPr/>
        </p:nvSpPr>
        <p:spPr bwMode="gray">
          <a:xfrm>
            <a:off x="1216469"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1" name="Rectangle 20"/>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22" name="Straight Connector 21"/>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8" name="Pi"/>
          <p:cNvSpPr>
            <a:spLocks/>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sz="1800"/>
          </a:p>
        </p:txBody>
      </p:sp>
      <p:cxnSp>
        <p:nvCxnSpPr>
          <p:cNvPr id="23" name="Straight Connector 22"/>
          <p:cNvCxnSpPr/>
          <p:nvPr/>
        </p:nvCxnSpPr>
        <p:spPr bwMode="white">
          <a:xfrm>
            <a:off x="1216469"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bwMode="black">
          <a:xfrm>
            <a:off x="115824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7" name="Rectangle 26"/>
          <p:cNvSpPr/>
          <p:nvPr/>
        </p:nvSpPr>
        <p:spPr bwMode="gray">
          <a:xfrm>
            <a:off x="11277601" y="0"/>
            <a:ext cx="304800"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8" name="Rectangle 27"/>
          <p:cNvSpPr/>
          <p:nvPr/>
        </p:nvSpPr>
        <p:spPr bwMode="gray">
          <a:xfrm>
            <a:off x="12192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9" name="Rectangle 28"/>
          <p:cNvSpPr/>
          <p:nvPr/>
        </p:nvSpPr>
        <p:spPr>
          <a:xfrm>
            <a:off x="-2" y="0"/>
            <a:ext cx="1219201"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30" name="Rectangle 29"/>
          <p:cNvSpPr/>
          <p:nvPr/>
        </p:nvSpPr>
        <p:spPr bwMode="ltGray">
          <a:xfrm>
            <a:off x="1" y="0"/>
            <a:ext cx="12192000" cy="6096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1" name="Straight Connector 30"/>
          <p:cNvCxnSpPr/>
          <p:nvPr/>
        </p:nvCxnSpPr>
        <p:spPr bwMode="white">
          <a:xfrm>
            <a:off x="11576308"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bwMode="black">
          <a:xfrm>
            <a:off x="0" y="0"/>
            <a:ext cx="1216469"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3" name="Straight Connector 32"/>
          <p:cNvCxnSpPr/>
          <p:nvPr/>
        </p:nvCxnSpPr>
        <p:spPr bwMode="white">
          <a:xfrm>
            <a:off x="1219202"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99029" y="1600201"/>
            <a:ext cx="8285430" cy="2654064"/>
          </a:xfrm>
        </p:spPr>
        <p:txBody>
          <a:bodyPr anchor="b">
            <a:normAutofit/>
          </a:bodyPr>
          <a:lstStyle>
            <a:lvl1pPr algn="l">
              <a:defRPr sz="5400" b="0" cap="none" baseline="0"/>
            </a:lvl1pPr>
          </a:lstStyle>
          <a:p>
            <a:r>
              <a:rPr lang="en-US"/>
              <a:t>Click to edit Master title style</a:t>
            </a:r>
            <a:endParaRPr/>
          </a:p>
        </p:txBody>
      </p:sp>
      <p:sp>
        <p:nvSpPr>
          <p:cNvPr id="3" name="Text Placeholder 2"/>
          <p:cNvSpPr>
            <a:spLocks noGrp="1"/>
          </p:cNvSpPr>
          <p:nvPr>
            <p:ph type="body" idx="1"/>
          </p:nvPr>
        </p:nvSpPr>
        <p:spPr>
          <a:xfrm>
            <a:off x="1599030" y="4259997"/>
            <a:ext cx="7266515" cy="1150203"/>
          </a:xfrm>
        </p:spPr>
        <p:txBody>
          <a:bodyPr anchor="t">
            <a:normAutofit/>
          </a:bodyPr>
          <a:lstStyle>
            <a:lvl1pPr marL="0" indent="0">
              <a:spcBef>
                <a:spcPts val="0"/>
              </a:spcBef>
              <a:buNone/>
              <a:defRPr sz="3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3/6/2024</a:t>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350" y="6356352"/>
            <a:ext cx="609600" cy="365125"/>
          </a:xfrm>
        </p:spPr>
        <p:txBody>
          <a:bodyPr/>
          <a:lstStyle>
            <a:lvl1pPr>
              <a:defRPr baseline="0">
                <a:solidFill>
                  <a:schemeClr val="tx2"/>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839496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593851" y="1600200"/>
            <a:ext cx="481584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563360" y="1600200"/>
            <a:ext cx="4815840" cy="4572000"/>
          </a:xfrm>
        </p:spPr>
        <p:txBody>
          <a:bodyPr/>
          <a:lstStyle>
            <a:lvl1pPr>
              <a:defRPr sz="2800"/>
            </a:lvl1pPr>
            <a:lvl2pPr>
              <a:defRPr sz="2400"/>
            </a:lvl2pPr>
            <a:lvl3pPr>
              <a:defRPr sz="2000"/>
            </a:lvl3pPr>
            <a:lvl4pPr>
              <a:defRPr sz="1800"/>
            </a:lvl4pPr>
            <a:lvl5pPr>
              <a:defRPr sz="1800"/>
            </a:lvl5pPr>
            <a:lvl6pPr>
              <a:defRPr sz="1800" baseline="0"/>
            </a:lvl6pPr>
            <a:lvl7pPr>
              <a:defRPr sz="1800" baseline="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ABEB6E5C-962E-4CF2-8B86-B5F2696988B4}" type="datetimeFigureOut">
              <a:rPr lang="en-US" smtClean="0"/>
              <a:t>3/6/2024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646716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593851"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93851" y="2514707"/>
            <a:ext cx="4815840" cy="3657493"/>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baseline="0"/>
            </a:lvl8pPr>
            <a:lvl9pPr>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6559057"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59057" y="2514600"/>
            <a:ext cx="4820143" cy="365556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ABEB6E5C-962E-4CF2-8B86-B5F2696988B4}" type="datetimeFigureOut">
              <a:rPr lang="en-US" smtClean="0"/>
              <a:t>3/6/2024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780631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ABEB6E5C-962E-4CF2-8B86-B5F2696988B4}" type="datetimeFigureOut">
              <a:rPr lang="en-US" smtClean="0"/>
              <a:t>3/6/2024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894095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bwMode="ltGray">
          <a:xfrm>
            <a:off x="626403" y="0"/>
            <a:ext cx="3048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6" name="Rectangle 5"/>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7" name="Straight Connector 6"/>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bwMode="gray">
          <a:xfrm>
            <a:off x="10972800" y="0"/>
            <a:ext cx="922861" cy="6858000"/>
          </a:xfrm>
          <a:prstGeom prst="rect">
            <a:avLst/>
          </a:prstGeom>
          <a:solidFill>
            <a:schemeClr val="accent1">
              <a:lumMod val="75000"/>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black">
          <a:xfrm>
            <a:off x="11895662"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Date Placeholder 1"/>
          <p:cNvSpPr>
            <a:spLocks noGrp="1"/>
          </p:cNvSpPr>
          <p:nvPr>
            <p:ph type="dt" sz="half" idx="10"/>
          </p:nvPr>
        </p:nvSpPr>
        <p:spPr/>
        <p:txBody>
          <a:bodyPr/>
          <a:lstStyle/>
          <a:p>
            <a:fld id="{ABEB6E5C-962E-4CF2-8B86-B5F2696988B4}" type="datetimeFigureOut">
              <a:rPr lang="en-US" smtClean="0"/>
              <a:t>3/6/2024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3972387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bwMode="gray">
          <a:xfrm>
            <a:off x="621955" y="0"/>
            <a:ext cx="4148797"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10" name="Straight Connector 9"/>
          <p:cNvCxnSpPr/>
          <p:nvPr/>
        </p:nvCxnSpPr>
        <p:spPr bwMode="white">
          <a:xfrm>
            <a:off x="62195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bwMode="gray">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bwMode="white">
          <a:xfrm>
            <a:off x="1074520" y="381000"/>
            <a:ext cx="3294280" cy="1371600"/>
          </a:xfrm>
        </p:spPr>
        <p:txBody>
          <a:bodyPr anchor="b">
            <a:normAutofit/>
          </a:bodyPr>
          <a:lstStyle>
            <a:lvl1pPr algn="l">
              <a:defRPr sz="2800" b="0" cap="all" baseline="0">
                <a:solidFill>
                  <a:schemeClr val="bg1"/>
                </a:solidFill>
              </a:defRPr>
            </a:lvl1pPr>
          </a:lstStyle>
          <a:p>
            <a:r>
              <a:rPr lang="en-US"/>
              <a:t>Click to edit Master title style</a:t>
            </a:r>
            <a:endParaRPr/>
          </a:p>
        </p:txBody>
      </p:sp>
      <p:sp>
        <p:nvSpPr>
          <p:cNvPr id="3" name="Content Placeholder 2"/>
          <p:cNvSpPr>
            <a:spLocks noGrp="1"/>
          </p:cNvSpPr>
          <p:nvPr>
            <p:ph idx="1"/>
          </p:nvPr>
        </p:nvSpPr>
        <p:spPr>
          <a:xfrm>
            <a:off x="5181600" y="482600"/>
            <a:ext cx="6197600" cy="56896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bwMode="white">
          <a:xfrm>
            <a:off x="1074520" y="1828800"/>
            <a:ext cx="3294280" cy="4343400"/>
          </a:xfrm>
        </p:spPr>
        <p:txBody>
          <a:bodyPr>
            <a:normAutofit/>
          </a:bodyPr>
          <a:lstStyle>
            <a:lvl1pPr marL="0" indent="0">
              <a:buNone/>
              <a:defRPr sz="20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EB6E5C-962E-4CF2-8B86-B5F2696988B4}" type="datetimeFigureOut">
              <a:rPr lang="en-US" smtClean="0"/>
              <a:t>3/6/2024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314511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black">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4876800" y="0"/>
            <a:ext cx="7018862" cy="6858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a:xfrm>
            <a:off x="1074520" y="381000"/>
            <a:ext cx="3294280" cy="1371600"/>
          </a:xfrm>
        </p:spPr>
        <p:txBody>
          <a:bodyPr anchor="b">
            <a:normAutofit/>
          </a:bodyPr>
          <a:lstStyle>
            <a:lvl1pPr algn="l">
              <a:defRPr sz="2800" b="0" cap="all" baseline="0">
                <a:solidFill>
                  <a:schemeClr val="tx1">
                    <a:lumMod val="75000"/>
                  </a:schemeClr>
                </a:solidFill>
              </a:defRPr>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bwMode="auto">
          <a:xfrm>
            <a:off x="5181600" y="482600"/>
            <a:ext cx="6197600" cy="5689600"/>
          </a:xfrm>
          <a:ln w="19050">
            <a:solidFill>
              <a:schemeClr val="bg1"/>
            </a:solidFill>
          </a:ln>
        </p:spPr>
        <p:txBody>
          <a:bodyPr>
            <a:normAutofit/>
          </a:bodyPr>
          <a:lstStyle>
            <a:lvl1pPr marL="0" indent="0">
              <a:buNone/>
              <a:defRPr sz="2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dirty="0"/>
          </a:p>
        </p:txBody>
      </p:sp>
      <p:sp>
        <p:nvSpPr>
          <p:cNvPr id="4" name="Text Placeholder 3"/>
          <p:cNvSpPr>
            <a:spLocks noGrp="1"/>
          </p:cNvSpPr>
          <p:nvPr>
            <p:ph type="body" sz="half" idx="2"/>
          </p:nvPr>
        </p:nvSpPr>
        <p:spPr>
          <a:xfrm>
            <a:off x="1074520" y="1828800"/>
            <a:ext cx="3294280" cy="4343400"/>
          </a:xfrm>
        </p:spPr>
        <p:txBody>
          <a:bodyPr>
            <a:normAutofit/>
          </a:bodyPr>
          <a:lstStyle>
            <a:lvl1pPr marL="0" indent="0">
              <a:buNone/>
              <a:defRPr sz="20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3/6/2024</a:t>
            </a:fld>
            <a:endParaRPr lang="en-US"/>
          </a:p>
        </p:txBody>
      </p:sp>
      <p:sp>
        <p:nvSpPr>
          <p:cNvPr id="6" name="Footer Placeholder 5"/>
          <p:cNvSpPr>
            <a:spLocks noGrp="1"/>
          </p:cNvSpPr>
          <p:nvPr>
            <p:ph type="ftr" sz="quarter" idx="11"/>
          </p:nvPr>
        </p:nvSpPr>
        <p:spPr/>
        <p:txBody>
          <a:bodyPr/>
          <a:lstStyle>
            <a:lvl1pPr>
              <a:defRPr baseline="0">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baseline="0">
                <a:solidFill>
                  <a:schemeClr val="tx2"/>
                </a:solidFill>
              </a:defRPr>
            </a:lvl1pPr>
          </a:lstStyle>
          <a:p>
            <a:fld id="{A8E4F1CF-F213-459E-92F5-2910829C24EB}" type="slidenum">
              <a:rPr lang="en-US" smtClean="0"/>
              <a:t>‹#›</a:t>
            </a:fld>
            <a:endParaRPr lang="en-US"/>
          </a:p>
        </p:txBody>
      </p:sp>
      <p:cxnSp>
        <p:nvCxnSpPr>
          <p:cNvPr id="10" name="Straight Connector 9"/>
          <p:cNvCxnSpPr/>
          <p:nvPr/>
        </p:nvCxnSpPr>
        <p:spPr bwMode="white">
          <a:xfrm>
            <a:off x="1188296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4316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bwMode="gray">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3" name="Rectangle 12"/>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4" name="Straight Connector 13"/>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Pi"/>
          <p:cNvSpPr>
            <a:spLocks/>
          </p:cNvSpPr>
          <p:nvPr/>
        </p:nvSpPr>
        <p:spPr bwMode="white">
          <a:xfrm>
            <a:off x="756292" y="898103"/>
            <a:ext cx="336111" cy="294097"/>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sz="1800"/>
          </a:p>
        </p:txBody>
      </p:sp>
      <p:cxnSp>
        <p:nvCxnSpPr>
          <p:cNvPr id="16" name="Straight Connector 15"/>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593852" y="177801"/>
            <a:ext cx="9785349" cy="1239837"/>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593852" y="1600200"/>
            <a:ext cx="9785349" cy="45720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5181600" y="6356352"/>
            <a:ext cx="1219201" cy="365125"/>
          </a:xfrm>
          <a:prstGeom prst="rect">
            <a:avLst/>
          </a:prstGeom>
        </p:spPr>
        <p:txBody>
          <a:bodyPr vert="horz" lIns="91440" tIns="45720" rIns="91440" bIns="45720" rtlCol="0" anchor="ctr"/>
          <a:lstStyle>
            <a:lvl1pPr algn="l">
              <a:defRPr sz="1200" cap="all" baseline="0">
                <a:solidFill>
                  <a:schemeClr val="tx1"/>
                </a:solidFill>
              </a:defRPr>
            </a:lvl1pPr>
          </a:lstStyle>
          <a:p>
            <a:fld id="{ABEB6E5C-962E-4CF2-8B86-B5F2696988B4}" type="datetimeFigureOut">
              <a:rPr lang="en-US" smtClean="0"/>
              <a:t>3/6/2024</a:t>
            </a:fld>
            <a:endParaRPr lang="en-US"/>
          </a:p>
        </p:txBody>
      </p:sp>
      <p:sp>
        <p:nvSpPr>
          <p:cNvPr id="5" name="Footer Placeholder 4"/>
          <p:cNvSpPr>
            <a:spLocks noGrp="1"/>
          </p:cNvSpPr>
          <p:nvPr>
            <p:ph type="ftr" sz="quarter" idx="3"/>
          </p:nvPr>
        </p:nvSpPr>
        <p:spPr>
          <a:xfrm>
            <a:off x="6597652" y="6356352"/>
            <a:ext cx="3975100" cy="365125"/>
          </a:xfrm>
          <a:prstGeom prst="rect">
            <a:avLst/>
          </a:prstGeom>
        </p:spPr>
        <p:txBody>
          <a:bodyPr vert="horz" lIns="91440" tIns="45720" rIns="91440" bIns="45720" rtlCol="0" anchor="ctr"/>
          <a:lstStyle>
            <a:lvl1pPr algn="ctr">
              <a:defRPr sz="1200" cap="all" baseline="0">
                <a:solidFill>
                  <a:schemeClr val="tx1"/>
                </a:solidFill>
              </a:defRPr>
            </a:lvl1pPr>
          </a:lstStyle>
          <a:p>
            <a:endParaRPr lang="en-US"/>
          </a:p>
        </p:txBody>
      </p:sp>
      <p:sp>
        <p:nvSpPr>
          <p:cNvPr id="6" name="Slide Number Placeholder 5"/>
          <p:cNvSpPr>
            <a:spLocks noGrp="1"/>
          </p:cNvSpPr>
          <p:nvPr>
            <p:ph type="sldNum" sz="quarter" idx="4"/>
          </p:nvPr>
        </p:nvSpPr>
        <p:spPr>
          <a:xfrm>
            <a:off x="10769601" y="6356352"/>
            <a:ext cx="609600" cy="365125"/>
          </a:xfrm>
          <a:prstGeom prst="rect">
            <a:avLst/>
          </a:prstGeom>
        </p:spPr>
        <p:txBody>
          <a:bodyPr vert="horz" lIns="91440" tIns="45720" rIns="91440" bIns="45720" rtlCol="0" anchor="ctr"/>
          <a:lstStyle>
            <a:lvl1pPr algn="r">
              <a:defRPr sz="1200" cap="all" baseline="0">
                <a:solidFill>
                  <a:schemeClr val="tx1"/>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284605603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tx1">
              <a:lumMod val="75000"/>
            </a:schemeClr>
          </a:solidFill>
          <a:latin typeface="+mj-lt"/>
          <a:ea typeface="+mj-ea"/>
          <a:cs typeface="+mj-cs"/>
        </a:defRPr>
      </a:lvl1pPr>
    </p:titleStyle>
    <p:bodyStyle>
      <a:lvl1pPr marL="246888" indent="-246888" algn="l" defTabSz="914400" rtl="0" eaLnBrk="1" latinLnBrk="0" hangingPunct="1">
        <a:lnSpc>
          <a:spcPct val="90000"/>
        </a:lnSpc>
        <a:spcBef>
          <a:spcPts val="1400"/>
        </a:spcBef>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g"/><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0B9980A-54DD-4728-8A8C-ECAE606031AA}"/>
              </a:ext>
            </a:extLst>
          </p:cNvPr>
          <p:cNvSpPr>
            <a:spLocks noGrp="1"/>
          </p:cNvSpPr>
          <p:nvPr>
            <p:ph type="ctrTitle"/>
          </p:nvPr>
        </p:nvSpPr>
        <p:spPr>
          <a:xfrm>
            <a:off x="1905001" y="689548"/>
            <a:ext cx="8329031" cy="2053652"/>
          </a:xfrm>
        </p:spPr>
        <p:txBody>
          <a:bodyPr/>
          <a:lstStyle/>
          <a:p>
            <a:pPr>
              <a:lnSpc>
                <a:spcPct val="200000"/>
              </a:lnSpc>
            </a:pPr>
            <a:r>
              <a:rPr lang="en-US" sz="2400" dirty="0">
                <a:solidFill>
                  <a:schemeClr val="tx2"/>
                </a:solidFill>
                <a:latin typeface="+mn-lt"/>
                <a:ea typeface="+mn-ea"/>
                <a:cs typeface="+mn-cs"/>
              </a:rPr>
              <a:t>Al-</a:t>
            </a:r>
            <a:r>
              <a:rPr lang="en-US" sz="2400" dirty="0" err="1">
                <a:solidFill>
                  <a:schemeClr val="tx2"/>
                </a:solidFill>
                <a:latin typeface="+mn-lt"/>
                <a:ea typeface="+mn-ea"/>
                <a:cs typeface="+mn-cs"/>
              </a:rPr>
              <a:t>Mustaqbal</a:t>
            </a:r>
            <a:r>
              <a:rPr lang="en-US" sz="2400" dirty="0">
                <a:solidFill>
                  <a:schemeClr val="tx2"/>
                </a:solidFill>
                <a:latin typeface="+mn-lt"/>
                <a:ea typeface="+mn-ea"/>
                <a:cs typeface="+mn-cs"/>
              </a:rPr>
              <a:t> University.</a:t>
            </a:r>
            <a:br>
              <a:rPr lang="en-US" sz="2400" dirty="0">
                <a:solidFill>
                  <a:schemeClr val="tx2"/>
                </a:solidFill>
                <a:latin typeface="+mn-lt"/>
                <a:ea typeface="+mn-ea"/>
                <a:cs typeface="+mn-cs"/>
              </a:rPr>
            </a:br>
            <a:r>
              <a:rPr lang="en-US" sz="2400" dirty="0">
                <a:solidFill>
                  <a:schemeClr val="tx2"/>
                </a:solidFill>
                <a:latin typeface="+mn-lt"/>
                <a:ea typeface="+mn-ea"/>
                <a:cs typeface="+mn-cs"/>
              </a:rPr>
              <a:t>College of Engineering and Engineering Technologies.</a:t>
            </a:r>
            <a:br>
              <a:rPr lang="en-US" sz="2400" dirty="0">
                <a:solidFill>
                  <a:schemeClr val="tx2"/>
                </a:solidFill>
                <a:latin typeface="+mn-lt"/>
                <a:ea typeface="+mn-ea"/>
                <a:cs typeface="+mn-cs"/>
              </a:rPr>
            </a:br>
            <a:r>
              <a:rPr lang="en-US" sz="2400" dirty="0">
                <a:solidFill>
                  <a:schemeClr val="tx2"/>
                </a:solidFill>
                <a:latin typeface="+mn-lt"/>
                <a:ea typeface="+mn-ea"/>
                <a:cs typeface="+mn-cs"/>
              </a:rPr>
              <a:t>Biomedical Engineering Department.</a:t>
            </a:r>
          </a:p>
        </p:txBody>
      </p:sp>
      <p:sp>
        <p:nvSpPr>
          <p:cNvPr id="3" name="Subtitle 2"/>
          <p:cNvSpPr>
            <a:spLocks noGrp="1"/>
          </p:cNvSpPr>
          <p:nvPr>
            <p:ph type="subTitle" idx="1"/>
          </p:nvPr>
        </p:nvSpPr>
        <p:spPr>
          <a:xfrm>
            <a:off x="1946099" y="2678935"/>
            <a:ext cx="7516442" cy="2854762"/>
          </a:xfrm>
        </p:spPr>
        <p:txBody>
          <a:bodyPr>
            <a:normAutofit fontScale="92500"/>
          </a:bodyPr>
          <a:lstStyle/>
          <a:p>
            <a:pPr algn="just">
              <a:lnSpc>
                <a:spcPct val="200000"/>
              </a:lnSpc>
            </a:pPr>
            <a:r>
              <a:rPr lang="en-US" sz="2400" b="1" i="1" u="sng" dirty="0">
                <a:solidFill>
                  <a:schemeClr val="tx2"/>
                </a:solidFill>
              </a:rPr>
              <a:t>Subject: </a:t>
            </a:r>
            <a:r>
              <a:rPr lang="en-US" sz="2400" b="1" dirty="0">
                <a:solidFill>
                  <a:schemeClr val="tx2"/>
                </a:solidFill>
              </a:rPr>
              <a:t> </a:t>
            </a:r>
            <a:r>
              <a:rPr lang="en-US" sz="2400" dirty="0">
                <a:solidFill>
                  <a:schemeClr val="tx2"/>
                </a:solidFill>
              </a:rPr>
              <a:t>laboratory instrumentation </a:t>
            </a:r>
          </a:p>
          <a:p>
            <a:pPr algn="just">
              <a:lnSpc>
                <a:spcPct val="200000"/>
              </a:lnSpc>
            </a:pPr>
            <a:r>
              <a:rPr lang="en-US" sz="2400" b="1" i="1" u="sng" dirty="0">
                <a:solidFill>
                  <a:schemeClr val="tx2"/>
                </a:solidFill>
              </a:rPr>
              <a:t>Class : </a:t>
            </a:r>
            <a:r>
              <a:rPr lang="ar-IQ" sz="2400" dirty="0">
                <a:solidFill>
                  <a:schemeClr val="tx2"/>
                </a:solidFill>
              </a:rPr>
              <a:t>4</a:t>
            </a:r>
            <a:r>
              <a:rPr lang="en-US" sz="2400" baseline="30000" dirty="0" err="1">
                <a:solidFill>
                  <a:schemeClr val="tx2"/>
                </a:solidFill>
              </a:rPr>
              <a:t>th</a:t>
            </a:r>
            <a:endParaRPr lang="en-US" sz="2400" dirty="0">
              <a:solidFill>
                <a:schemeClr val="tx2"/>
              </a:solidFill>
            </a:endParaRPr>
          </a:p>
          <a:p>
            <a:pPr algn="just">
              <a:lnSpc>
                <a:spcPct val="200000"/>
              </a:lnSpc>
            </a:pPr>
            <a:r>
              <a:rPr lang="en-US" sz="2400" b="1" i="1" u="sng" dirty="0">
                <a:solidFill>
                  <a:schemeClr val="tx2"/>
                </a:solidFill>
              </a:rPr>
              <a:t>Lecture: </a:t>
            </a:r>
            <a:r>
              <a:rPr lang="en-US" sz="2400" b="1" i="1" dirty="0">
                <a:solidFill>
                  <a:schemeClr val="tx2"/>
                </a:solidFill>
              </a:rPr>
              <a:t> 2</a:t>
            </a:r>
          </a:p>
          <a:p>
            <a:pPr algn="just">
              <a:lnSpc>
                <a:spcPct val="200000"/>
              </a:lnSpc>
            </a:pPr>
            <a:r>
              <a:rPr lang="en-US" sz="2400" b="1" i="1" dirty="0">
                <a:solidFill>
                  <a:schemeClr val="tx2"/>
                </a:solidFill>
              </a:rPr>
              <a:t>By: </a:t>
            </a:r>
            <a:r>
              <a:rPr lang="en-US" sz="2400" b="1" i="1" dirty="0" err="1">
                <a:solidFill>
                  <a:schemeClr val="tx2"/>
                </a:solidFill>
              </a:rPr>
              <a:t>Zainab</a:t>
            </a:r>
            <a:r>
              <a:rPr lang="en-US" sz="2400" b="1" i="1" dirty="0">
                <a:solidFill>
                  <a:schemeClr val="tx2"/>
                </a:solidFill>
              </a:rPr>
              <a:t>  </a:t>
            </a:r>
            <a:r>
              <a:rPr lang="en-US" sz="2400" b="1" i="1" dirty="0" err="1">
                <a:solidFill>
                  <a:schemeClr val="tx2"/>
                </a:solidFill>
              </a:rPr>
              <a:t>Sattar</a:t>
            </a:r>
            <a:r>
              <a:rPr lang="en-US" sz="2400" b="1" i="1" dirty="0">
                <a:solidFill>
                  <a:schemeClr val="tx2"/>
                </a:solidFill>
              </a:rPr>
              <a:t>  </a:t>
            </a:r>
            <a:r>
              <a:rPr lang="en-US" sz="2400" b="1" i="1" dirty="0" err="1">
                <a:solidFill>
                  <a:schemeClr val="tx2"/>
                </a:solidFill>
              </a:rPr>
              <a:t>Jabbar</a:t>
            </a:r>
            <a:r>
              <a:rPr lang="en-US" sz="2400" b="1" i="1" dirty="0">
                <a:solidFill>
                  <a:schemeClr val="tx2"/>
                </a:solidFill>
              </a:rPr>
              <a:t>    M.SC. IN BME</a:t>
            </a:r>
          </a:p>
          <a:p>
            <a:pPr algn="just">
              <a:lnSpc>
                <a:spcPct val="200000"/>
              </a:lnSpc>
            </a:pPr>
            <a:endParaRPr lang="en-US" sz="2400" dirty="0">
              <a:solidFill>
                <a:schemeClr val="tx2"/>
              </a:solidFill>
            </a:endParaRPr>
          </a:p>
        </p:txBody>
      </p:sp>
      <p:sp>
        <p:nvSpPr>
          <p:cNvPr id="7" name="Rectangle 6">
            <a:extLst>
              <a:ext uri="{FF2B5EF4-FFF2-40B4-BE49-F238E27FC236}">
                <a16:creationId xmlns:a16="http://schemas.microsoft.com/office/drawing/2014/main" id="{208789C5-A71C-4D6F-BD71-B5BBFF919DE6}"/>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pic>
        <p:nvPicPr>
          <p:cNvPr id="10" name="Picture 9">
            <a:extLst>
              <a:ext uri="{FF2B5EF4-FFF2-40B4-BE49-F238E27FC236}">
                <a16:creationId xmlns:a16="http://schemas.microsoft.com/office/drawing/2014/main" id="{0A648731-0209-7C1D-9CAF-6553BB5CFCE9}"/>
              </a:ext>
            </a:extLst>
          </p:cNvPr>
          <p:cNvPicPr>
            <a:picLocks noChangeAspect="1"/>
          </p:cNvPicPr>
          <p:nvPr/>
        </p:nvPicPr>
        <p:blipFill>
          <a:blip r:embed="rId2"/>
          <a:stretch>
            <a:fillRect/>
          </a:stretch>
        </p:blipFill>
        <p:spPr>
          <a:xfrm>
            <a:off x="10414376" y="1828800"/>
            <a:ext cx="1586260" cy="1586260"/>
          </a:xfrm>
          <a:prstGeom prst="rect">
            <a:avLst/>
          </a:prstGeom>
        </p:spPr>
      </p:pic>
      <p:pic>
        <p:nvPicPr>
          <p:cNvPr id="4" name="Picture 3">
            <a:extLst>
              <a:ext uri="{FF2B5EF4-FFF2-40B4-BE49-F238E27FC236}">
                <a16:creationId xmlns:a16="http://schemas.microsoft.com/office/drawing/2014/main" id="{ED665016-A26D-4968-B006-4589004206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77866" y="104606"/>
            <a:ext cx="1641750" cy="1641750"/>
          </a:xfrm>
          <a:prstGeom prst="rect">
            <a:avLst/>
          </a:prstGeom>
        </p:spPr>
      </p:pic>
    </p:spTree>
    <p:extLst>
      <p:ext uri="{BB962C8B-B14F-4D97-AF65-F5344CB8AC3E}">
        <p14:creationId xmlns:p14="http://schemas.microsoft.com/office/powerpoint/2010/main" val="506761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4EB26-93AF-727B-1164-419AC37287F6}"/>
              </a:ext>
            </a:extLst>
          </p:cNvPr>
          <p:cNvSpPr>
            <a:spLocks noGrp="1"/>
          </p:cNvSpPr>
          <p:nvPr>
            <p:ph type="title"/>
          </p:nvPr>
        </p:nvSpPr>
        <p:spPr>
          <a:xfrm>
            <a:off x="1593850" y="177801"/>
            <a:ext cx="9785349" cy="1239837"/>
          </a:xfrm>
        </p:spPr>
        <p:txBody>
          <a:bodyPr>
            <a:normAutofit/>
          </a:bodyPr>
          <a:lstStyle/>
          <a:p>
            <a:pPr algn="ctr"/>
            <a:r>
              <a:rPr lang="en-US" sz="4000" b="0" i="0" dirty="0">
                <a:solidFill>
                  <a:srgbClr val="0068D3"/>
                </a:solidFill>
                <a:effectLst/>
                <a:latin typeface="Times New Roman" panose="02020603050405020304" pitchFamily="18" charset="0"/>
                <a:cs typeface="Times New Roman" panose="02020603050405020304" pitchFamily="18" charset="0"/>
              </a:rPr>
              <a:t>Design of centrifuges</a:t>
            </a:r>
            <a:endParaRPr lang="en-US" sz="40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CAD0DD6-C288-EA5E-40AC-B442EBB880F5}"/>
              </a:ext>
            </a:extLst>
          </p:cNvPr>
          <p:cNvSpPr>
            <a:spLocks noGrp="1"/>
          </p:cNvSpPr>
          <p:nvPr>
            <p:ph idx="1"/>
          </p:nvPr>
        </p:nvSpPr>
        <p:spPr>
          <a:xfrm>
            <a:off x="1464039" y="1910946"/>
            <a:ext cx="4631961" cy="4957997"/>
          </a:xfrm>
        </p:spPr>
        <p:txBody>
          <a:bodyPr/>
          <a:lstStyle/>
          <a:p>
            <a:pPr marL="0" indent="0">
              <a:buNone/>
            </a:pPr>
            <a:r>
              <a:rPr lang="en-US" b="0" i="0" dirty="0">
                <a:solidFill>
                  <a:srgbClr val="FF0000"/>
                </a:solidFill>
                <a:effectLst/>
                <a:latin typeface="verdana" panose="020B0604030504040204" pitchFamily="34" charset="0"/>
              </a:rPr>
              <a:t>The centrifuge consists of: </a:t>
            </a:r>
            <a:endParaRPr lang="en-US" dirty="0">
              <a:solidFill>
                <a:schemeClr val="tx2"/>
              </a:solidFill>
              <a:latin typeface="verdana" panose="020B0604030504040204" pitchFamily="34" charset="0"/>
            </a:endParaRPr>
          </a:p>
          <a:p>
            <a:pPr marL="514350" indent="-514350">
              <a:buFont typeface="+mj-lt"/>
              <a:buAutoNum type="arabicPeriod"/>
            </a:pPr>
            <a:r>
              <a:rPr lang="en-US" dirty="0">
                <a:solidFill>
                  <a:schemeClr val="tx2"/>
                </a:solidFill>
                <a:latin typeface="verdana" panose="020B0604030504040204" pitchFamily="34" charset="0"/>
              </a:rPr>
              <a:t>Lid.</a:t>
            </a:r>
          </a:p>
          <a:p>
            <a:pPr marL="514350" indent="-514350">
              <a:buFont typeface="+mj-lt"/>
              <a:buAutoNum type="arabicPeriod"/>
            </a:pPr>
            <a:r>
              <a:rPr lang="en-US" dirty="0">
                <a:solidFill>
                  <a:schemeClr val="tx2"/>
                </a:solidFill>
                <a:latin typeface="verdana" panose="020B0604030504040204" pitchFamily="34" charset="0"/>
              </a:rPr>
              <a:t>A</a:t>
            </a:r>
            <a:r>
              <a:rPr lang="en-US" b="0" i="0" dirty="0">
                <a:solidFill>
                  <a:schemeClr val="tx2"/>
                </a:solidFill>
                <a:effectLst/>
                <a:latin typeface="verdana" panose="020B0604030504040204" pitchFamily="34" charset="0"/>
              </a:rPr>
              <a:t> motor.</a:t>
            </a:r>
          </a:p>
          <a:p>
            <a:pPr marL="514350" indent="-514350">
              <a:buFont typeface="+mj-lt"/>
              <a:buAutoNum type="arabicPeriod"/>
            </a:pPr>
            <a:r>
              <a:rPr lang="en-US" dirty="0">
                <a:solidFill>
                  <a:schemeClr val="tx2"/>
                </a:solidFill>
                <a:latin typeface="verdana" panose="020B0604030504040204" pitchFamily="34" charset="0"/>
              </a:rPr>
              <a:t>A</a:t>
            </a:r>
            <a:r>
              <a:rPr lang="en-US" b="0" i="0" dirty="0">
                <a:solidFill>
                  <a:schemeClr val="tx2"/>
                </a:solidFill>
                <a:effectLst/>
                <a:latin typeface="verdana" panose="020B0604030504040204" pitchFamily="34" charset="0"/>
              </a:rPr>
              <a:t> holder for the tubes which is called rotor. </a:t>
            </a:r>
          </a:p>
          <a:p>
            <a:pPr marL="514350" indent="-514350">
              <a:buFont typeface="+mj-lt"/>
              <a:buAutoNum type="arabicPeriod"/>
            </a:pPr>
            <a:r>
              <a:rPr lang="en-US" dirty="0">
                <a:solidFill>
                  <a:schemeClr val="tx2"/>
                </a:solidFill>
                <a:latin typeface="verdana" panose="020B0604030504040204" pitchFamily="34" charset="0"/>
              </a:rPr>
              <a:t>C</a:t>
            </a:r>
            <a:r>
              <a:rPr lang="en-US" b="0" i="0" dirty="0">
                <a:solidFill>
                  <a:schemeClr val="tx2"/>
                </a:solidFill>
                <a:effectLst/>
                <a:latin typeface="verdana" panose="020B0604030504040204" pitchFamily="34" charset="0"/>
              </a:rPr>
              <a:t>ontrol electronics.</a:t>
            </a:r>
            <a:endParaRPr lang="ar-IQ" b="0" i="0" dirty="0">
              <a:solidFill>
                <a:schemeClr val="tx2"/>
              </a:solidFill>
              <a:effectLst/>
              <a:latin typeface="verdana" panose="020B0604030504040204" pitchFamily="34" charset="0"/>
            </a:endParaRPr>
          </a:p>
          <a:p>
            <a:endParaRPr lang="en-US" dirty="0">
              <a:solidFill>
                <a:schemeClr val="tx2"/>
              </a:solidFill>
            </a:endParaRPr>
          </a:p>
        </p:txBody>
      </p:sp>
      <p:pic>
        <p:nvPicPr>
          <p:cNvPr id="5" name="Picture 4">
            <a:extLst>
              <a:ext uri="{FF2B5EF4-FFF2-40B4-BE49-F238E27FC236}">
                <a16:creationId xmlns:a16="http://schemas.microsoft.com/office/drawing/2014/main" id="{7BF47866-1E2C-1961-8B07-993733BA54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86525" y="1722203"/>
            <a:ext cx="5325723" cy="4957996"/>
          </a:xfrm>
          <a:prstGeom prst="rect">
            <a:avLst/>
          </a:prstGeom>
        </p:spPr>
      </p:pic>
    </p:spTree>
    <p:extLst>
      <p:ext uri="{BB962C8B-B14F-4D97-AF65-F5344CB8AC3E}">
        <p14:creationId xmlns:p14="http://schemas.microsoft.com/office/powerpoint/2010/main" val="1582670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59C07-967F-F18D-9739-B8930F2E6689}"/>
              </a:ext>
            </a:extLst>
          </p:cNvPr>
          <p:cNvSpPr>
            <a:spLocks noGrp="1"/>
          </p:cNvSpPr>
          <p:nvPr>
            <p:ph type="title"/>
          </p:nvPr>
        </p:nvSpPr>
        <p:spPr>
          <a:xfrm>
            <a:off x="1593852" y="507585"/>
            <a:ext cx="9785349" cy="1239837"/>
          </a:xfrm>
        </p:spPr>
        <p:txBody>
          <a:bodyPr>
            <a:normAutofit/>
          </a:bodyPr>
          <a:lstStyle/>
          <a:p>
            <a:pPr algn="ctr"/>
            <a:r>
              <a:rPr lang="en-US" sz="4000" b="0" i="0" dirty="0">
                <a:solidFill>
                  <a:srgbClr val="0068D3"/>
                </a:solidFill>
                <a:effectLst/>
                <a:latin typeface="verdana" panose="020B0604030504040204" pitchFamily="34" charset="0"/>
              </a:rPr>
              <a:t>Motor</a:t>
            </a:r>
            <a:br>
              <a:rPr lang="en-US" sz="4000" b="0" i="0" dirty="0">
                <a:solidFill>
                  <a:srgbClr val="0068D3"/>
                </a:solidFill>
                <a:effectLst/>
                <a:latin typeface="verdana" panose="020B0604030504040204" pitchFamily="34" charset="0"/>
              </a:rPr>
            </a:br>
            <a:endParaRPr lang="en-US" sz="4000" dirty="0"/>
          </a:p>
        </p:txBody>
      </p:sp>
      <p:sp>
        <p:nvSpPr>
          <p:cNvPr id="3" name="Content Placeholder 2">
            <a:extLst>
              <a:ext uri="{FF2B5EF4-FFF2-40B4-BE49-F238E27FC236}">
                <a16:creationId xmlns:a16="http://schemas.microsoft.com/office/drawing/2014/main" id="{48BBD3CE-169B-0508-9F5D-FBAE19CDE438}"/>
              </a:ext>
            </a:extLst>
          </p:cNvPr>
          <p:cNvSpPr>
            <a:spLocks noGrp="1"/>
          </p:cNvSpPr>
          <p:nvPr>
            <p:ph idx="1"/>
          </p:nvPr>
        </p:nvSpPr>
        <p:spPr>
          <a:xfrm>
            <a:off x="1319134" y="1600200"/>
            <a:ext cx="6430782" cy="5257800"/>
          </a:xfrm>
        </p:spPr>
        <p:txBody>
          <a:bodyPr/>
          <a:lstStyle/>
          <a:p>
            <a:pPr algn="just">
              <a:buFont typeface="Wingdings" panose="05000000000000000000" pitchFamily="2" charset="2"/>
              <a:buChar char="Ø"/>
            </a:pPr>
            <a:r>
              <a:rPr lang="ar-IQ" dirty="0">
                <a:solidFill>
                  <a:schemeClr val="tx2"/>
                </a:solidFill>
                <a:latin typeface="Times New Roman" panose="02020603050405020304" pitchFamily="18" charset="0"/>
                <a:cs typeface="Times New Roman" panose="02020603050405020304" pitchFamily="18" charset="0"/>
              </a:rPr>
              <a:t> </a:t>
            </a:r>
            <a:r>
              <a:rPr lang="en-US" dirty="0">
                <a:solidFill>
                  <a:schemeClr val="tx2"/>
                </a:solidFill>
                <a:latin typeface="Times New Roman" panose="02020603050405020304" pitchFamily="18" charset="0"/>
                <a:cs typeface="Times New Roman" panose="02020603050405020304" pitchFamily="18" charset="0"/>
              </a:rPr>
              <a:t>The centrifuges strong core component that generates the spin is the motor.</a:t>
            </a:r>
            <a:endParaRPr lang="ar-IQ" dirty="0">
              <a:solidFill>
                <a:schemeClr val="tx2"/>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ar-IQ" b="0" i="0" dirty="0">
                <a:solidFill>
                  <a:schemeClr val="tx2"/>
                </a:solidFill>
                <a:effectLst/>
                <a:latin typeface="Times New Roman" panose="02020603050405020304" pitchFamily="18" charset="0"/>
                <a:cs typeface="Times New Roman" panose="02020603050405020304" pitchFamily="18" charset="0"/>
              </a:rPr>
              <a:t> </a:t>
            </a:r>
            <a:r>
              <a:rPr lang="en-US" b="0" i="0" dirty="0">
                <a:solidFill>
                  <a:schemeClr val="tx2"/>
                </a:solidFill>
                <a:effectLst/>
                <a:latin typeface="Times New Roman" panose="02020603050405020304" pitchFamily="18" charset="0"/>
                <a:cs typeface="Times New Roman" panose="02020603050405020304" pitchFamily="18" charset="0"/>
              </a:rPr>
              <a:t>Most centrifuges run with a universal motor. That is a single-phase motor, where the stator's field winding and the rotor winding are connected in series through a commutator.</a:t>
            </a:r>
            <a:endParaRPr lang="en-US" dirty="0">
              <a:solidFill>
                <a:schemeClr val="tx2"/>
              </a:solidFill>
              <a:latin typeface="Times New Roman" panose="02020603050405020304" pitchFamily="18" charset="0"/>
              <a:cs typeface="Times New Roman" panose="02020603050405020304" pitchFamily="18" charset="0"/>
            </a:endParaRPr>
          </a:p>
          <a:p>
            <a:pPr marL="0" indent="0" algn="just">
              <a:buNone/>
            </a:pPr>
            <a:endParaRPr lang="en-US" dirty="0">
              <a:solidFill>
                <a:schemeClr val="tx2"/>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67A230B9-1550-D741-A4F6-CA5EB4F0A3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33634" y="1885844"/>
            <a:ext cx="2945567" cy="2590800"/>
          </a:xfrm>
          <a:prstGeom prst="rect">
            <a:avLst/>
          </a:prstGeom>
        </p:spPr>
      </p:pic>
    </p:spTree>
    <p:extLst>
      <p:ext uri="{BB962C8B-B14F-4D97-AF65-F5344CB8AC3E}">
        <p14:creationId xmlns:p14="http://schemas.microsoft.com/office/powerpoint/2010/main" val="2173745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61D9F-968E-4D8E-8450-9E7CAF964F7B}"/>
              </a:ext>
            </a:extLst>
          </p:cNvPr>
          <p:cNvSpPr>
            <a:spLocks noGrp="1"/>
          </p:cNvSpPr>
          <p:nvPr>
            <p:ph type="title"/>
          </p:nvPr>
        </p:nvSpPr>
        <p:spPr>
          <a:xfrm>
            <a:off x="1593852" y="405621"/>
            <a:ext cx="9785349" cy="646658"/>
          </a:xfrm>
        </p:spPr>
        <p:txBody>
          <a:bodyPr>
            <a:normAutofit/>
          </a:bodyPr>
          <a:lstStyle/>
          <a:p>
            <a:pPr algn="ctr"/>
            <a:r>
              <a:rPr lang="en-US" sz="4000" dirty="0">
                <a:solidFill>
                  <a:srgbClr val="0070C0"/>
                </a:solidFill>
                <a:latin typeface="Times New Roman" panose="02020603050405020304" pitchFamily="18" charset="0"/>
                <a:cs typeface="Times New Roman" panose="02020603050405020304" pitchFamily="18" charset="0"/>
              </a:rPr>
              <a:t>R</a:t>
            </a:r>
            <a:r>
              <a:rPr lang="en-US" sz="4000" b="0" i="0" dirty="0">
                <a:solidFill>
                  <a:srgbClr val="0070C0"/>
                </a:solidFill>
                <a:effectLst/>
                <a:latin typeface="Times New Roman" panose="02020603050405020304" pitchFamily="18" charset="0"/>
                <a:cs typeface="Times New Roman" panose="02020603050405020304" pitchFamily="18" charset="0"/>
              </a:rPr>
              <a:t>otor</a:t>
            </a:r>
            <a:endParaRPr lang="en-US" sz="4000" dirty="0">
              <a:solidFill>
                <a:srgbClr val="0070C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FC12C08-A4CE-4FB5-5956-E6C925CDD136}"/>
              </a:ext>
            </a:extLst>
          </p:cNvPr>
          <p:cNvSpPr>
            <a:spLocks noGrp="1"/>
          </p:cNvSpPr>
          <p:nvPr>
            <p:ph idx="1"/>
          </p:nvPr>
        </p:nvSpPr>
        <p:spPr>
          <a:xfrm>
            <a:off x="1222531" y="1115726"/>
            <a:ext cx="6190938" cy="5336653"/>
          </a:xfrm>
        </p:spPr>
        <p:txBody>
          <a:bodyPr>
            <a:normAutofit/>
          </a:bodyPr>
          <a:lstStyle/>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The rotor is connected directly to the motor shaft. </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The rotating components are supported by the motor shaft.</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Rotors in centrifuges are the motor devices that house the tubes with the samples. </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Centrifuge rotors are designed to generate rotation speed that can bring about the separation of components in a sample. </a:t>
            </a:r>
          </a:p>
        </p:txBody>
      </p:sp>
      <p:pic>
        <p:nvPicPr>
          <p:cNvPr id="5" name="Picture 4">
            <a:extLst>
              <a:ext uri="{FF2B5EF4-FFF2-40B4-BE49-F238E27FC236}">
                <a16:creationId xmlns:a16="http://schemas.microsoft.com/office/drawing/2014/main" id="{25A9FDAC-0962-D420-2E88-7CAD9ADA8A0E}"/>
              </a:ext>
            </a:extLst>
          </p:cNvPr>
          <p:cNvPicPr>
            <a:picLocks noChangeAspect="1"/>
          </p:cNvPicPr>
          <p:nvPr/>
        </p:nvPicPr>
        <p:blipFill>
          <a:blip r:embed="rId2"/>
          <a:stretch>
            <a:fillRect/>
          </a:stretch>
        </p:blipFill>
        <p:spPr>
          <a:xfrm>
            <a:off x="7874001" y="2281471"/>
            <a:ext cx="3505200" cy="3524250"/>
          </a:xfrm>
          <a:prstGeom prst="rect">
            <a:avLst/>
          </a:prstGeom>
        </p:spPr>
      </p:pic>
    </p:spTree>
    <p:extLst>
      <p:ext uri="{BB962C8B-B14F-4D97-AF65-F5344CB8AC3E}">
        <p14:creationId xmlns:p14="http://schemas.microsoft.com/office/powerpoint/2010/main" val="1769182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AD581-356E-322F-D37B-F278492921B6}"/>
              </a:ext>
            </a:extLst>
          </p:cNvPr>
          <p:cNvSpPr>
            <a:spLocks noGrp="1"/>
          </p:cNvSpPr>
          <p:nvPr>
            <p:ph type="title"/>
          </p:nvPr>
        </p:nvSpPr>
        <p:spPr>
          <a:xfrm>
            <a:off x="1593850" y="194874"/>
            <a:ext cx="9785349" cy="824459"/>
          </a:xfrm>
        </p:spPr>
        <p:txBody>
          <a:bodyPr>
            <a:noAutofit/>
          </a:bodyPr>
          <a:lstStyle/>
          <a:p>
            <a:pPr algn="ctr"/>
            <a:br>
              <a:rPr lang="en-US" sz="4000" b="0" i="0" dirty="0">
                <a:solidFill>
                  <a:srgbClr val="0068D3"/>
                </a:solidFill>
                <a:effectLst/>
                <a:latin typeface="Times New Roman" panose="02020603050405020304" pitchFamily="18" charset="0"/>
                <a:cs typeface="Times New Roman" panose="02020603050405020304" pitchFamily="18" charset="0"/>
              </a:rPr>
            </a:br>
            <a:r>
              <a:rPr lang="en-US" sz="4000" b="0" i="0" dirty="0">
                <a:solidFill>
                  <a:srgbClr val="0068D3"/>
                </a:solidFill>
                <a:effectLst/>
                <a:latin typeface="Times New Roman" panose="02020603050405020304" pitchFamily="18" charset="0"/>
                <a:cs typeface="Times New Roman" panose="02020603050405020304" pitchFamily="18" charset="0"/>
              </a:rPr>
              <a:t>Control unit</a:t>
            </a:r>
            <a:endParaRPr lang="en-US" sz="40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A680BC7-3268-2933-16BB-E4493EAAC2E5}"/>
              </a:ext>
            </a:extLst>
          </p:cNvPr>
          <p:cNvSpPr>
            <a:spLocks noGrp="1"/>
          </p:cNvSpPr>
          <p:nvPr>
            <p:ph idx="1"/>
          </p:nvPr>
        </p:nvSpPr>
        <p:spPr>
          <a:xfrm>
            <a:off x="1244184" y="1019333"/>
            <a:ext cx="10598046" cy="5838667"/>
          </a:xfrm>
        </p:spPr>
        <p:txBody>
          <a:bodyPr/>
          <a:lstStyle/>
          <a:p>
            <a:pPr marL="0" indent="0" algn="just">
              <a:buNone/>
            </a:pPr>
            <a:r>
              <a:rPr lang="en-US" b="0" i="0" dirty="0">
                <a:solidFill>
                  <a:schemeClr val="tx2"/>
                </a:solidFill>
                <a:effectLst/>
                <a:latin typeface="Times New Roman" panose="02020603050405020304" pitchFamily="18" charset="0"/>
                <a:cs typeface="Times New Roman" panose="02020603050405020304" pitchFamily="18" charset="0"/>
              </a:rPr>
              <a:t>The control unit is the heart of the centrifuge, which receives the settings from the control knobs for the speed and the centrifugation time. Also the sensors for the actual speed, an open lid or an imbalanced load are connected here. The control board processes all this information and then controls the motor, the brake and the lid lock.</a:t>
            </a:r>
          </a:p>
          <a:p>
            <a:pPr marL="0" indent="0" algn="just">
              <a:buNone/>
            </a:pPr>
            <a:endParaRPr lang="en-US" dirty="0">
              <a:solidFill>
                <a:schemeClr val="tx2"/>
              </a:solidFill>
              <a:latin typeface="Times New Roman" panose="02020603050405020304" pitchFamily="18" charset="0"/>
              <a:cs typeface="Times New Roman" panose="02020603050405020304" pitchFamily="18" charset="0"/>
            </a:endParaRPr>
          </a:p>
        </p:txBody>
      </p:sp>
      <p:pic>
        <p:nvPicPr>
          <p:cNvPr id="4" name="Content Placeholder 4">
            <a:extLst>
              <a:ext uri="{FF2B5EF4-FFF2-40B4-BE49-F238E27FC236}">
                <a16:creationId xmlns:a16="http://schemas.microsoft.com/office/drawing/2014/main" id="{31BCD823-BC61-A657-92EF-041CA3FA58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4132" y="2938072"/>
            <a:ext cx="7944787" cy="3725054"/>
          </a:xfrm>
          <a:prstGeom prst="rect">
            <a:avLst/>
          </a:prstGeom>
        </p:spPr>
      </p:pic>
    </p:spTree>
    <p:extLst>
      <p:ext uri="{BB962C8B-B14F-4D97-AF65-F5344CB8AC3E}">
        <p14:creationId xmlns:p14="http://schemas.microsoft.com/office/powerpoint/2010/main" val="729555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11C23-3F7B-B994-96FB-A4F20BFC37BF}"/>
              </a:ext>
            </a:extLst>
          </p:cNvPr>
          <p:cNvSpPr>
            <a:spLocks noGrp="1"/>
          </p:cNvSpPr>
          <p:nvPr>
            <p:ph type="title"/>
          </p:nvPr>
        </p:nvSpPr>
        <p:spPr>
          <a:xfrm>
            <a:off x="1593852" y="177801"/>
            <a:ext cx="9785349" cy="781569"/>
          </a:xfrm>
        </p:spPr>
        <p:txBody>
          <a:bodyPr>
            <a:normAutofit/>
          </a:bodyPr>
          <a:lstStyle/>
          <a:p>
            <a:pPr algn="ctr"/>
            <a:r>
              <a:rPr lang="en-US" sz="4000" b="0" i="0" dirty="0">
                <a:solidFill>
                  <a:srgbClr val="0068D3"/>
                </a:solidFill>
                <a:effectLst/>
                <a:latin typeface="Times New Roman" panose="02020603050405020304" pitchFamily="18" charset="0"/>
                <a:cs typeface="Times New Roman" panose="02020603050405020304" pitchFamily="18" charset="0"/>
              </a:rPr>
              <a:t>Speed sensor</a:t>
            </a:r>
          </a:p>
        </p:txBody>
      </p:sp>
      <p:sp>
        <p:nvSpPr>
          <p:cNvPr id="7" name="Content Placeholder 6">
            <a:extLst>
              <a:ext uri="{FF2B5EF4-FFF2-40B4-BE49-F238E27FC236}">
                <a16:creationId xmlns:a16="http://schemas.microsoft.com/office/drawing/2014/main" id="{021B583B-A6C5-7BDF-37EB-1C7987B55877}"/>
              </a:ext>
            </a:extLst>
          </p:cNvPr>
          <p:cNvSpPr>
            <a:spLocks noGrp="1"/>
          </p:cNvSpPr>
          <p:nvPr>
            <p:ph idx="1"/>
          </p:nvPr>
        </p:nvSpPr>
        <p:spPr>
          <a:xfrm>
            <a:off x="1289154" y="1079291"/>
            <a:ext cx="5957656" cy="5600907"/>
          </a:xfrm>
        </p:spPr>
        <p:txBody>
          <a:bodyPr>
            <a:normAutofit fontScale="92500"/>
          </a:bodyPr>
          <a:lstStyle/>
          <a:p>
            <a:pPr algn="just">
              <a:buFont typeface="Wingdings" panose="05000000000000000000" pitchFamily="2" charset="2"/>
              <a:buChar char="Ø"/>
            </a:pPr>
            <a:r>
              <a:rPr lang="en-US" b="0" i="0" dirty="0">
                <a:solidFill>
                  <a:srgbClr val="333333"/>
                </a:solidFill>
                <a:effectLst/>
                <a:latin typeface="Times New Roman" panose="02020603050405020304" pitchFamily="18" charset="0"/>
                <a:cs typeface="Times New Roman" panose="02020603050405020304" pitchFamily="18" charset="0"/>
              </a:rPr>
              <a:t> The speed sensor is either a forked photoelectric sensor or a Hall-effect sensor.</a:t>
            </a:r>
          </a:p>
          <a:p>
            <a:pPr algn="just">
              <a:buFont typeface="Wingdings" panose="05000000000000000000" pitchFamily="2" charset="2"/>
              <a:buChar char="Ø"/>
            </a:pPr>
            <a:r>
              <a:rPr lang="en-US" b="0" i="0" dirty="0">
                <a:solidFill>
                  <a:srgbClr val="333333"/>
                </a:solidFill>
                <a:effectLst/>
                <a:latin typeface="Times New Roman" panose="02020603050405020304" pitchFamily="18" charset="0"/>
                <a:cs typeface="Times New Roman" panose="02020603050405020304" pitchFamily="18" charset="0"/>
              </a:rPr>
              <a:t> In the first case a slotted disk is mounted on the shaft of the motor. The disk turns through the forked photoelectric sensor. </a:t>
            </a:r>
          </a:p>
          <a:p>
            <a:pPr algn="just">
              <a:buFont typeface="Wingdings" panose="05000000000000000000" pitchFamily="2" charset="2"/>
              <a:buChar char="Ø"/>
            </a:pPr>
            <a:r>
              <a:rPr lang="en-US" b="0" i="0" dirty="0">
                <a:solidFill>
                  <a:srgbClr val="333333"/>
                </a:solidFill>
                <a:effectLst/>
                <a:latin typeface="Times New Roman" panose="02020603050405020304" pitchFamily="18" charset="0"/>
                <a:cs typeface="Times New Roman" panose="02020603050405020304" pitchFamily="18" charset="0"/>
              </a:rPr>
              <a:t> On one side of the fork the sensor contains a LED and on the opposite side a photo transistor. When the shaft turns, the slots create a pulsed output signal. </a:t>
            </a:r>
          </a:p>
          <a:p>
            <a:pPr algn="just">
              <a:buFont typeface="Wingdings" panose="05000000000000000000" pitchFamily="2" charset="2"/>
              <a:buChar char="Ø"/>
            </a:pPr>
            <a:r>
              <a:rPr lang="en-US" b="0" i="0" dirty="0">
                <a:solidFill>
                  <a:srgbClr val="333333"/>
                </a:solidFill>
                <a:effectLst/>
                <a:latin typeface="Times New Roman" panose="02020603050405020304" pitchFamily="18" charset="0"/>
                <a:cs typeface="Times New Roman" panose="02020603050405020304" pitchFamily="18" charset="0"/>
              </a:rPr>
              <a:t> The frequency of this signal is dependent on the speed. The higher the speed, the higher the frequency.</a:t>
            </a:r>
            <a:endParaRPr lang="en-US" dirty="0">
              <a:latin typeface="Times New Roman" panose="02020603050405020304" pitchFamily="18" charset="0"/>
              <a:cs typeface="Times New Roman" panose="02020603050405020304" pitchFamily="18" charset="0"/>
            </a:endParaRPr>
          </a:p>
        </p:txBody>
      </p:sp>
      <p:pic>
        <p:nvPicPr>
          <p:cNvPr id="8" name="Picture 2" descr="image">
            <a:extLst>
              <a:ext uri="{FF2B5EF4-FFF2-40B4-BE49-F238E27FC236}">
                <a16:creationId xmlns:a16="http://schemas.microsoft.com/office/drawing/2014/main" id="{18AFC628-C89E-22A6-0785-D99EB92E65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80092" y="1469036"/>
            <a:ext cx="4318833" cy="3792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1858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448CD-665B-242F-D0F3-87F8489EB507}"/>
              </a:ext>
            </a:extLst>
          </p:cNvPr>
          <p:cNvSpPr>
            <a:spLocks noGrp="1"/>
          </p:cNvSpPr>
          <p:nvPr>
            <p:ph type="title"/>
          </p:nvPr>
        </p:nvSpPr>
        <p:spPr>
          <a:xfrm>
            <a:off x="1593852" y="177802"/>
            <a:ext cx="9785349" cy="676638"/>
          </a:xfrm>
        </p:spPr>
        <p:txBody>
          <a:bodyPr>
            <a:normAutofit/>
          </a:bodyPr>
          <a:lstStyle/>
          <a:p>
            <a:pPr algn="ctr"/>
            <a:r>
              <a:rPr lang="en-US" sz="4000" b="0" i="0" dirty="0">
                <a:solidFill>
                  <a:srgbClr val="0068D3"/>
                </a:solidFill>
                <a:effectLst/>
                <a:latin typeface="Times New Roman" panose="02020603050405020304" pitchFamily="18" charset="0"/>
                <a:cs typeface="Times New Roman" panose="02020603050405020304" pitchFamily="18" charset="0"/>
              </a:rPr>
              <a:t>Speed sensor</a:t>
            </a:r>
            <a:endParaRPr lang="en-US" sz="40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E1836FE-6929-07E9-8D65-40693F63359C}"/>
              </a:ext>
            </a:extLst>
          </p:cNvPr>
          <p:cNvSpPr>
            <a:spLocks noGrp="1"/>
          </p:cNvSpPr>
          <p:nvPr>
            <p:ph idx="1"/>
          </p:nvPr>
        </p:nvSpPr>
        <p:spPr>
          <a:xfrm>
            <a:off x="1289154" y="1304144"/>
            <a:ext cx="5261548" cy="5376054"/>
          </a:xfrm>
        </p:spPr>
        <p:txBody>
          <a:bodyPr/>
          <a:lstStyle/>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The output signal of a Hall-sensor is similar to the signal of a photoelectric sensor. But instead of a slotted disk a magnet is mounted on the shaft.</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a:t>
            </a:r>
            <a:r>
              <a:rPr lang="en-US" b="0" i="0" dirty="0">
                <a:solidFill>
                  <a:schemeClr val="tx2"/>
                </a:solidFill>
                <a:effectLst/>
                <a:latin typeface="Times New Roman" panose="02020603050405020304" pitchFamily="18" charset="0"/>
                <a:cs typeface="Times New Roman" panose="02020603050405020304" pitchFamily="18" charset="0"/>
              </a:rPr>
              <a:t>A Hall-effect sensor responds to the magnetic field of this magnet. The output again is a square wave signal with a frequency depending on the speed.</a:t>
            </a:r>
            <a:endParaRPr lang="en-US" dirty="0">
              <a:solidFill>
                <a:schemeClr val="tx2"/>
              </a:solidFill>
              <a:latin typeface="Times New Roman" panose="02020603050405020304" pitchFamily="18" charset="0"/>
              <a:cs typeface="Times New Roman" panose="02020603050405020304" pitchFamily="18" charset="0"/>
            </a:endParaRPr>
          </a:p>
        </p:txBody>
      </p:sp>
      <p:pic>
        <p:nvPicPr>
          <p:cNvPr id="5" name="Picture 6" descr="image">
            <a:extLst>
              <a:ext uri="{FF2B5EF4-FFF2-40B4-BE49-F238E27FC236}">
                <a16:creationId xmlns:a16="http://schemas.microsoft.com/office/drawing/2014/main" id="{C3FA8854-5B95-4504-46CA-C6F1907BC2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7305" y="1510259"/>
            <a:ext cx="4132391" cy="3837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0272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F5C8A0-2051-A811-6575-3A8FFB1DB0C5}"/>
              </a:ext>
            </a:extLst>
          </p:cNvPr>
          <p:cNvSpPr>
            <a:spLocks noGrp="1"/>
          </p:cNvSpPr>
          <p:nvPr>
            <p:ph type="title"/>
          </p:nvPr>
        </p:nvSpPr>
        <p:spPr>
          <a:xfrm>
            <a:off x="1593852" y="177801"/>
            <a:ext cx="9785349" cy="1422399"/>
          </a:xfrm>
        </p:spPr>
        <p:txBody>
          <a:bodyPr>
            <a:normAutofit/>
          </a:bodyPr>
          <a:lstStyle/>
          <a:p>
            <a:pPr algn="ctr"/>
            <a:r>
              <a:rPr lang="en-US" sz="4000" b="0" i="0" dirty="0">
                <a:solidFill>
                  <a:srgbClr val="0068D3"/>
                </a:solidFill>
                <a:effectLst/>
                <a:latin typeface="Times New Roman" panose="02020603050405020304" pitchFamily="18" charset="0"/>
                <a:cs typeface="Times New Roman" panose="02020603050405020304" pitchFamily="18" charset="0"/>
              </a:rPr>
              <a:t>Speed control</a:t>
            </a:r>
            <a:br>
              <a:rPr lang="en-US" sz="4000" b="0" i="0" dirty="0">
                <a:solidFill>
                  <a:srgbClr val="0068D3"/>
                </a:solidFill>
                <a:effectLst/>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CC93D71-820A-F2B3-89B3-7A236A3C5403}"/>
              </a:ext>
            </a:extLst>
          </p:cNvPr>
          <p:cNvSpPr>
            <a:spLocks noGrp="1"/>
          </p:cNvSpPr>
          <p:nvPr>
            <p:ph idx="1"/>
          </p:nvPr>
        </p:nvSpPr>
        <p:spPr>
          <a:xfrm>
            <a:off x="1214203" y="1094282"/>
            <a:ext cx="10613035" cy="5077918"/>
          </a:xfrm>
        </p:spPr>
        <p:txBody>
          <a:bodyPr/>
          <a:lstStyle/>
          <a:p>
            <a:pPr algn="just">
              <a:buFont typeface="Wingdings" panose="05000000000000000000" pitchFamily="2" charset="2"/>
              <a:buChar char="Ø"/>
            </a:pPr>
            <a:r>
              <a:rPr lang="ar-IQ" b="0" i="0" dirty="0">
                <a:solidFill>
                  <a:schemeClr val="tx2"/>
                </a:solidFill>
                <a:effectLst/>
                <a:latin typeface="Times New Roman" panose="02020603050405020304" pitchFamily="18" charset="0"/>
                <a:cs typeface="Times New Roman" panose="02020603050405020304" pitchFamily="18" charset="0"/>
              </a:rPr>
              <a:t> </a:t>
            </a:r>
            <a:r>
              <a:rPr lang="en-US" b="0" i="0" dirty="0">
                <a:solidFill>
                  <a:schemeClr val="tx2"/>
                </a:solidFill>
                <a:effectLst/>
                <a:latin typeface="Times New Roman" panose="02020603050405020304" pitchFamily="18" charset="0"/>
                <a:cs typeface="Times New Roman" panose="02020603050405020304" pitchFamily="18" charset="0"/>
              </a:rPr>
              <a:t>The speed control process happens in the control unit. The control unit does two things. First, it converts the square wave signal from the sensor and compares this with the set speed from the control panel and adjusts the voltage for the motor until the actual speed reaches the set value.</a:t>
            </a:r>
            <a:endParaRPr lang="ar-IQ" b="0" i="0" dirty="0">
              <a:solidFill>
                <a:schemeClr val="tx2"/>
              </a:solidFill>
              <a:effectLs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ar-IQ" dirty="0">
                <a:solidFill>
                  <a:schemeClr val="tx2"/>
                </a:solidFill>
                <a:latin typeface="Times New Roman" panose="02020603050405020304" pitchFamily="18" charset="0"/>
                <a:cs typeface="Times New Roman" panose="02020603050405020304" pitchFamily="18" charset="0"/>
              </a:rPr>
              <a:t> </a:t>
            </a:r>
            <a:r>
              <a:rPr lang="en-US" b="0" i="0" dirty="0">
                <a:solidFill>
                  <a:schemeClr val="tx2"/>
                </a:solidFill>
                <a:effectLst/>
                <a:latin typeface="Times New Roman" panose="02020603050405020304" pitchFamily="18" charset="0"/>
                <a:cs typeface="Times New Roman" panose="02020603050405020304" pitchFamily="18" charset="0"/>
              </a:rPr>
              <a:t>The speed signal is also needed for activating the safety lock. As long as the sensor delivers a signal the control unit knows that the centrifuge is spinning and it keeps the lid locked</a:t>
            </a:r>
            <a:endParaRPr lang="en-US"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6155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E2947-5682-5AF0-0777-D966B19BA7D1}"/>
              </a:ext>
            </a:extLst>
          </p:cNvPr>
          <p:cNvSpPr>
            <a:spLocks noGrp="1"/>
          </p:cNvSpPr>
          <p:nvPr>
            <p:ph type="title"/>
          </p:nvPr>
        </p:nvSpPr>
        <p:spPr>
          <a:xfrm>
            <a:off x="1593852" y="177802"/>
            <a:ext cx="9785349" cy="1156324"/>
          </a:xfrm>
        </p:spPr>
        <p:txBody>
          <a:bodyPr>
            <a:noAutofit/>
          </a:bodyPr>
          <a:lstStyle/>
          <a:p>
            <a:pPr algn="ctr"/>
            <a:r>
              <a:rPr lang="en-US" sz="4000" b="0" i="0" dirty="0">
                <a:solidFill>
                  <a:srgbClr val="0068D3"/>
                </a:solidFill>
                <a:effectLst/>
                <a:latin typeface="Times New Roman" panose="02020603050405020304" pitchFamily="18" charset="0"/>
                <a:cs typeface="Times New Roman" panose="02020603050405020304" pitchFamily="18" charset="0"/>
              </a:rPr>
              <a:t>Brake</a:t>
            </a:r>
            <a:br>
              <a:rPr lang="en-US" sz="4000" b="0" i="0" dirty="0">
                <a:solidFill>
                  <a:srgbClr val="0068D3"/>
                </a:solidFill>
                <a:effectLst/>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E0426C33-CEA9-329B-FA61-AF79A6814F7F}"/>
              </a:ext>
            </a:extLst>
          </p:cNvPr>
          <p:cNvSpPr>
            <a:spLocks noGrp="1"/>
          </p:cNvSpPr>
          <p:nvPr>
            <p:ph idx="1"/>
          </p:nvPr>
        </p:nvSpPr>
        <p:spPr>
          <a:xfrm>
            <a:off x="1214204" y="1019331"/>
            <a:ext cx="10658006" cy="5660867"/>
          </a:xfrm>
        </p:spPr>
        <p:txBody>
          <a:bodyPr>
            <a:normAutofit/>
          </a:bodyPr>
          <a:lstStyle/>
          <a:p>
            <a:pPr algn="just">
              <a:buFont typeface="Wingdings" panose="05000000000000000000" pitchFamily="2" charset="2"/>
              <a:buChar char="Ø"/>
            </a:pPr>
            <a:r>
              <a:rPr lang="ar-IQ" b="0" i="0" dirty="0">
                <a:solidFill>
                  <a:schemeClr val="tx2"/>
                </a:solidFill>
                <a:effectLst/>
                <a:latin typeface="Times New Roman" panose="02020603050405020304" pitchFamily="18" charset="0"/>
                <a:cs typeface="Times New Roman" panose="02020603050405020304" pitchFamily="18" charset="0"/>
              </a:rPr>
              <a:t> </a:t>
            </a:r>
            <a:r>
              <a:rPr lang="en-US" b="0" i="0" dirty="0">
                <a:solidFill>
                  <a:schemeClr val="tx2"/>
                </a:solidFill>
                <a:effectLst/>
                <a:latin typeface="Times New Roman" panose="02020603050405020304" pitchFamily="18" charset="0"/>
                <a:cs typeface="Times New Roman" panose="02020603050405020304" pitchFamily="18" charset="0"/>
              </a:rPr>
              <a:t>When the centrifugation time is over the rotor slows down and comes to a complete stop after a few seconds. </a:t>
            </a:r>
          </a:p>
          <a:p>
            <a:pPr algn="just">
              <a:buFont typeface="Wingdings" panose="05000000000000000000" pitchFamily="2" charset="2"/>
              <a:buChar char="Ø"/>
            </a:pPr>
            <a:r>
              <a:rPr lang="ar-IQ" b="0" i="0" dirty="0">
                <a:solidFill>
                  <a:schemeClr val="tx2"/>
                </a:solidFill>
                <a:effectLst/>
                <a:latin typeface="Times New Roman" panose="02020603050405020304" pitchFamily="18" charset="0"/>
                <a:cs typeface="Times New Roman" panose="02020603050405020304" pitchFamily="18" charset="0"/>
              </a:rPr>
              <a:t> </a:t>
            </a:r>
            <a:r>
              <a:rPr lang="en-US" b="0" i="0" dirty="0">
                <a:solidFill>
                  <a:schemeClr val="tx2"/>
                </a:solidFill>
                <a:effectLst/>
                <a:latin typeface="Times New Roman" panose="02020603050405020304" pitchFamily="18" charset="0"/>
                <a:cs typeface="Times New Roman" panose="02020603050405020304" pitchFamily="18" charset="0"/>
              </a:rPr>
              <a:t>This is only possible if the motor is decelerated actively by a brake.</a:t>
            </a:r>
          </a:p>
          <a:p>
            <a:pPr algn="just">
              <a:buFont typeface="Wingdings" panose="05000000000000000000" pitchFamily="2" charset="2"/>
              <a:buChar char="Ø"/>
            </a:pPr>
            <a:r>
              <a:rPr lang="ar-IQ" dirty="0">
                <a:solidFill>
                  <a:schemeClr val="tx2"/>
                </a:solidFill>
                <a:latin typeface="Times New Roman" panose="02020603050405020304" pitchFamily="18" charset="0"/>
                <a:cs typeface="Times New Roman" panose="02020603050405020304" pitchFamily="18" charset="0"/>
              </a:rPr>
              <a:t> </a:t>
            </a:r>
            <a:r>
              <a:rPr lang="en-US" b="0" i="0" dirty="0">
                <a:solidFill>
                  <a:schemeClr val="tx2"/>
                </a:solidFill>
                <a:effectLst/>
                <a:latin typeface="Times New Roman" panose="02020603050405020304" pitchFamily="18" charset="0"/>
                <a:cs typeface="Times New Roman" panose="02020603050405020304" pitchFamily="18" charset="0"/>
              </a:rPr>
              <a:t>The brake is nothing else but a resistor that bypasses the rotating motor. The rotating motor then acts as a generator and produces energy which is absorbed by the resistor. The 'generator' then runs under heavy load and slows down. </a:t>
            </a:r>
            <a:endParaRPr lang="ar-IQ" b="0" i="0" dirty="0">
              <a:solidFill>
                <a:schemeClr val="tx2"/>
              </a:solidFill>
              <a:effectLs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The electrical energy is transformed in the resistor into heat. Because the generated power is quite big, the resistor also has to be big. Indeed it is the biggest resistor inside the centrifuge and it is easy to find. Sometimes it is mounted with some distance on the control board and sometimes somewhere else away from the board where it is better cooled by the surrounding air.</a:t>
            </a:r>
            <a:endParaRPr lang="en-US"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97148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36648-65F6-8DA9-33E3-2F1AE883BE1E}"/>
              </a:ext>
            </a:extLst>
          </p:cNvPr>
          <p:cNvSpPr>
            <a:spLocks noGrp="1"/>
          </p:cNvSpPr>
          <p:nvPr>
            <p:ph type="title"/>
          </p:nvPr>
        </p:nvSpPr>
        <p:spPr/>
        <p:txBody>
          <a:bodyPr>
            <a:normAutofit/>
          </a:bodyPr>
          <a:lstStyle/>
          <a:p>
            <a:pPr algn="ctr"/>
            <a:r>
              <a:rPr lang="en-US" sz="4000" b="0" i="0" dirty="0">
                <a:solidFill>
                  <a:srgbClr val="0068D3"/>
                </a:solidFill>
                <a:effectLst/>
                <a:latin typeface="Times New Roman" panose="02020603050405020304" pitchFamily="18" charset="0"/>
                <a:cs typeface="Times New Roman" panose="02020603050405020304" pitchFamily="18" charset="0"/>
              </a:rPr>
              <a:t>Brake</a:t>
            </a:r>
            <a:br>
              <a:rPr lang="en-US" sz="4000" b="0" i="0" dirty="0">
                <a:solidFill>
                  <a:srgbClr val="0068D3"/>
                </a:solidFill>
                <a:effectLst/>
                <a:latin typeface="Times New Roman" panose="02020603050405020304" pitchFamily="18" charset="0"/>
                <a:cs typeface="Times New Roman" panose="02020603050405020304" pitchFamily="18" charset="0"/>
              </a:rPr>
            </a:br>
            <a:endParaRPr lang="en-US" sz="4000" dirty="0"/>
          </a:p>
        </p:txBody>
      </p:sp>
      <p:pic>
        <p:nvPicPr>
          <p:cNvPr id="5122" name="Picture 2" descr="image">
            <a:extLst>
              <a:ext uri="{FF2B5EF4-FFF2-40B4-BE49-F238E27FC236}">
                <a16:creationId xmlns:a16="http://schemas.microsoft.com/office/drawing/2014/main" id="{90F9ACFA-5582-587C-DA52-4FEC5F639A1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272197" y="2000250"/>
            <a:ext cx="4119328" cy="28575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169E59D-0569-EDD1-C993-C49A3D6FC0AE}"/>
              </a:ext>
            </a:extLst>
          </p:cNvPr>
          <p:cNvSpPr txBox="1"/>
          <p:nvPr/>
        </p:nvSpPr>
        <p:spPr>
          <a:xfrm>
            <a:off x="3439776" y="5071030"/>
            <a:ext cx="6093500" cy="954107"/>
          </a:xfrm>
          <a:prstGeom prst="rect">
            <a:avLst/>
          </a:prstGeom>
          <a:noFill/>
        </p:spPr>
        <p:txBody>
          <a:bodyPr wrap="square">
            <a:spAutoFit/>
          </a:bodyPr>
          <a:lstStyle/>
          <a:p>
            <a:pPr algn="ctr"/>
            <a:r>
              <a:rPr lang="en-US" sz="2800" b="0" dirty="0">
                <a:solidFill>
                  <a:schemeClr val="tx2"/>
                </a:solidFill>
                <a:effectLst/>
                <a:latin typeface="Times New Roman" panose="02020603050405020304" pitchFamily="18" charset="0"/>
                <a:cs typeface="Times New Roman" panose="02020603050405020304" pitchFamily="18" charset="0"/>
              </a:rPr>
              <a:t>A control board with an external brake resistor</a:t>
            </a:r>
            <a:endParaRPr lang="en-US" sz="2800"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86406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1C20D-D290-B393-58CF-614ABB4CE242}"/>
              </a:ext>
            </a:extLst>
          </p:cNvPr>
          <p:cNvSpPr>
            <a:spLocks noGrp="1"/>
          </p:cNvSpPr>
          <p:nvPr>
            <p:ph type="title"/>
          </p:nvPr>
        </p:nvSpPr>
        <p:spPr>
          <a:xfrm>
            <a:off x="1593852" y="177801"/>
            <a:ext cx="9785349" cy="1422399"/>
          </a:xfrm>
        </p:spPr>
        <p:txBody>
          <a:bodyPr>
            <a:normAutofit/>
          </a:bodyPr>
          <a:lstStyle/>
          <a:p>
            <a:pPr algn="ctr"/>
            <a:r>
              <a:rPr lang="en-US" sz="4000" b="0" i="0" dirty="0">
                <a:solidFill>
                  <a:srgbClr val="0068D3"/>
                </a:solidFill>
                <a:effectLst/>
                <a:latin typeface="Times New Roman" panose="02020603050405020304" pitchFamily="18" charset="0"/>
                <a:cs typeface="Times New Roman" panose="02020603050405020304" pitchFamily="18" charset="0"/>
              </a:rPr>
              <a:t>Imbalance detector</a:t>
            </a:r>
            <a:br>
              <a:rPr lang="en-US" sz="4000" b="0" i="0" dirty="0">
                <a:solidFill>
                  <a:srgbClr val="0068D3"/>
                </a:solidFill>
                <a:effectLst/>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233D93C3-553A-3031-5578-73BA90ED5B39}"/>
              </a:ext>
            </a:extLst>
          </p:cNvPr>
          <p:cNvSpPr>
            <a:spLocks noGrp="1"/>
          </p:cNvSpPr>
          <p:nvPr>
            <p:ph idx="1"/>
          </p:nvPr>
        </p:nvSpPr>
        <p:spPr>
          <a:xfrm>
            <a:off x="1304144" y="1169233"/>
            <a:ext cx="10568066" cy="5002967"/>
          </a:xfrm>
        </p:spPr>
        <p:txBody>
          <a:bodyPr/>
          <a:lstStyle/>
          <a:p>
            <a:pPr algn="just">
              <a:buFont typeface="Wingdings" panose="05000000000000000000" pitchFamily="2" charset="2"/>
              <a:buChar char="Ø"/>
            </a:pPr>
            <a:r>
              <a:rPr lang="ar-IQ" b="0" i="0" dirty="0">
                <a:solidFill>
                  <a:schemeClr val="tx2"/>
                </a:solidFill>
                <a:effectLst/>
                <a:latin typeface="Times New Roman" panose="02020603050405020304" pitchFamily="18" charset="0"/>
                <a:cs typeface="Times New Roman" panose="02020603050405020304" pitchFamily="18" charset="0"/>
              </a:rPr>
              <a:t> </a:t>
            </a:r>
            <a:r>
              <a:rPr lang="en-US" b="0" i="0" dirty="0">
                <a:solidFill>
                  <a:schemeClr val="tx2"/>
                </a:solidFill>
                <a:effectLst/>
                <a:latin typeface="Times New Roman" panose="02020603050405020304" pitchFamily="18" charset="0"/>
                <a:cs typeface="Times New Roman" panose="02020603050405020304" pitchFamily="18" charset="0"/>
              </a:rPr>
              <a:t>An imbalance sensor detects an unbalanced rotor and lets the motor stop immediately. </a:t>
            </a:r>
            <a:endParaRPr lang="ar-IQ" b="0" i="0" dirty="0">
              <a:solidFill>
                <a:schemeClr val="tx2"/>
              </a:solidFill>
              <a:effectLs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ar-IQ" b="0" i="0" dirty="0">
                <a:solidFill>
                  <a:schemeClr val="tx2"/>
                </a:solidFill>
                <a:effectLst/>
                <a:latin typeface="Times New Roman" panose="02020603050405020304" pitchFamily="18" charset="0"/>
                <a:cs typeface="Times New Roman" panose="02020603050405020304" pitchFamily="18" charset="0"/>
              </a:rPr>
              <a:t> </a:t>
            </a:r>
            <a:r>
              <a:rPr lang="en-US" b="0" i="0" dirty="0">
                <a:solidFill>
                  <a:schemeClr val="tx2"/>
                </a:solidFill>
                <a:effectLst/>
                <a:latin typeface="Times New Roman" panose="02020603050405020304" pitchFamily="18" charset="0"/>
                <a:cs typeface="Times New Roman" panose="02020603050405020304" pitchFamily="18" charset="0"/>
              </a:rPr>
              <a:t>The sensor is nothing more than a micro switch which is attached close to the shaft. If the load is not balanced the shaft starts to wobble and finally touches the micro switch. The activated switch gives a signal to the control board which stops the motor.</a:t>
            </a:r>
            <a:endParaRPr lang="en-US"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5020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893FD1-F76F-03F5-D5BF-B3A1CDB41CB3}"/>
              </a:ext>
            </a:extLst>
          </p:cNvPr>
          <p:cNvSpPr>
            <a:spLocks noGrp="1"/>
          </p:cNvSpPr>
          <p:nvPr>
            <p:ph idx="1"/>
          </p:nvPr>
        </p:nvSpPr>
        <p:spPr>
          <a:xfrm>
            <a:off x="1274164" y="1079292"/>
            <a:ext cx="10553075" cy="5778708"/>
          </a:xfrm>
        </p:spPr>
        <p:txBody>
          <a:bodyPr/>
          <a:lstStyle/>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A centrifuge is a motor-driven equipment which is used in hospital laboratories. A centrifuge prepares body liquids from a patient for further examinations.</a:t>
            </a:r>
            <a:endParaRPr lang="en-US" dirty="0">
              <a:solidFill>
                <a:schemeClr val="tx2"/>
              </a:solidFill>
              <a:latin typeface="Times New Roman" panose="02020603050405020304" pitchFamily="18"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B29A9C9A-703D-D8A8-9D05-4362E70177C7}"/>
              </a:ext>
            </a:extLst>
          </p:cNvPr>
          <p:cNvGraphicFramePr>
            <a:graphicFrameLocks noGrp="1"/>
          </p:cNvGraphicFramePr>
          <p:nvPr>
            <p:extLst>
              <p:ext uri="{D42A27DB-BD31-4B8C-83A1-F6EECF244321}">
                <p14:modId xmlns:p14="http://schemas.microsoft.com/office/powerpoint/2010/main" val="3023929666"/>
              </p:ext>
            </p:extLst>
          </p:nvPr>
        </p:nvGraphicFramePr>
        <p:xfrm>
          <a:off x="3785953" y="408732"/>
          <a:ext cx="6000750" cy="670560"/>
        </p:xfrm>
        <a:graphic>
          <a:graphicData uri="http://schemas.openxmlformats.org/drawingml/2006/table">
            <a:tbl>
              <a:tblPr/>
              <a:tblGrid>
                <a:gridCol w="6000750">
                  <a:extLst>
                    <a:ext uri="{9D8B030D-6E8A-4147-A177-3AD203B41FA5}">
                      <a16:colId xmlns:a16="http://schemas.microsoft.com/office/drawing/2014/main" val="2115241005"/>
                    </a:ext>
                  </a:extLst>
                </a:gridCol>
              </a:tblGrid>
              <a:tr h="0">
                <a:tc>
                  <a:txBody>
                    <a:bodyPr/>
                    <a:lstStyle/>
                    <a:p>
                      <a:pPr fontAlgn="ctr"/>
                      <a:r>
                        <a:rPr lang="en-US" sz="4400" b="0" dirty="0">
                          <a:solidFill>
                            <a:srgbClr val="0068D3"/>
                          </a:solidFill>
                          <a:effectLst/>
                          <a:latin typeface="Times New Roman" panose="02020603050405020304" pitchFamily="18" charset="0"/>
                          <a:cs typeface="Times New Roman" panose="02020603050405020304" pitchFamily="18" charset="0"/>
                        </a:rPr>
                        <a:t>Laboratory Centrifuges</a:t>
                      </a:r>
                    </a:p>
                  </a:txBody>
                  <a:tcPr marL="0" marR="0" marT="0" marB="0" anchor="ctr">
                    <a:lnL>
                      <a:noFill/>
                    </a:lnL>
                    <a:lnR>
                      <a:noFill/>
                    </a:lnR>
                    <a:lnT>
                      <a:noFill/>
                    </a:lnT>
                    <a:lnB>
                      <a:noFill/>
                    </a:lnB>
                    <a:noFill/>
                  </a:tcPr>
                </a:tc>
                <a:extLst>
                  <a:ext uri="{0D108BD9-81ED-4DB2-BD59-A6C34878D82A}">
                    <a16:rowId xmlns:a16="http://schemas.microsoft.com/office/drawing/2014/main" val="3772625490"/>
                  </a:ext>
                </a:extLst>
              </a:tr>
            </a:tbl>
          </a:graphicData>
        </a:graphic>
      </p:graphicFrame>
      <p:pic>
        <p:nvPicPr>
          <p:cNvPr id="9" name="Picture 8">
            <a:extLst>
              <a:ext uri="{FF2B5EF4-FFF2-40B4-BE49-F238E27FC236}">
                <a16:creationId xmlns:a16="http://schemas.microsoft.com/office/drawing/2014/main" id="{B143190A-DF9A-67AD-2A95-26714577D3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5500" y="3013022"/>
            <a:ext cx="8001000" cy="3267127"/>
          </a:xfrm>
          <a:prstGeom prst="rect">
            <a:avLst/>
          </a:prstGeom>
        </p:spPr>
      </p:pic>
    </p:spTree>
    <p:extLst>
      <p:ext uri="{BB962C8B-B14F-4D97-AF65-F5344CB8AC3E}">
        <p14:creationId xmlns:p14="http://schemas.microsoft.com/office/powerpoint/2010/main" val="1875819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DFE0F-DA41-E132-3CD5-D6273ED7B9AA}"/>
              </a:ext>
            </a:extLst>
          </p:cNvPr>
          <p:cNvSpPr>
            <a:spLocks noGrp="1"/>
          </p:cNvSpPr>
          <p:nvPr>
            <p:ph type="title"/>
          </p:nvPr>
        </p:nvSpPr>
        <p:spPr/>
        <p:txBody>
          <a:bodyPr>
            <a:normAutofit/>
          </a:bodyPr>
          <a:lstStyle/>
          <a:p>
            <a:pPr algn="ctr"/>
            <a:r>
              <a:rPr lang="en-US" sz="4000" b="0" i="0" dirty="0">
                <a:solidFill>
                  <a:srgbClr val="0068D3"/>
                </a:solidFill>
                <a:effectLst/>
                <a:latin typeface="Times New Roman" panose="02020603050405020304" pitchFamily="18" charset="0"/>
                <a:cs typeface="Times New Roman" panose="02020603050405020304" pitchFamily="18" charset="0"/>
              </a:rPr>
              <a:t>Lid sensor</a:t>
            </a:r>
            <a:br>
              <a:rPr lang="en-US" sz="4000" b="0" i="0" dirty="0">
                <a:solidFill>
                  <a:srgbClr val="0068D3"/>
                </a:solidFill>
                <a:effectLst/>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5869D426-C743-5E8C-71F2-E1D901A569A9}"/>
              </a:ext>
            </a:extLst>
          </p:cNvPr>
          <p:cNvSpPr>
            <a:spLocks noGrp="1"/>
          </p:cNvSpPr>
          <p:nvPr>
            <p:ph idx="1"/>
          </p:nvPr>
        </p:nvSpPr>
        <p:spPr>
          <a:xfrm>
            <a:off x="1259174" y="1417637"/>
            <a:ext cx="10583056" cy="5262561"/>
          </a:xfrm>
        </p:spPr>
        <p:txBody>
          <a:bodyPr/>
          <a:lstStyle/>
          <a:p>
            <a:pPr algn="just">
              <a:buFont typeface="Wingdings" panose="05000000000000000000" pitchFamily="2" charset="2"/>
              <a:buChar char="Ø"/>
            </a:pPr>
            <a:r>
              <a:rPr lang="ar-IQ" b="0" i="0" dirty="0">
                <a:solidFill>
                  <a:schemeClr val="tx2"/>
                </a:solidFill>
                <a:effectLst/>
                <a:latin typeface="Times New Roman" panose="02020603050405020304" pitchFamily="18" charset="0"/>
                <a:cs typeface="Times New Roman" panose="02020603050405020304" pitchFamily="18" charset="0"/>
              </a:rPr>
              <a:t> </a:t>
            </a:r>
            <a:r>
              <a:rPr lang="en-US" b="0" i="0" dirty="0">
                <a:solidFill>
                  <a:schemeClr val="tx2"/>
                </a:solidFill>
                <a:effectLst/>
                <a:latin typeface="Times New Roman" panose="02020603050405020304" pitchFamily="18" charset="0"/>
                <a:cs typeface="Times New Roman" panose="02020603050405020304" pitchFamily="18" charset="0"/>
              </a:rPr>
              <a:t>For safety reasons it should not be possible to start the centrifuge when the lid is open. A micro switch mounted at the lock mechanism detects an open lid and passes this information to the control board.</a:t>
            </a:r>
            <a:endParaRPr lang="en-US" dirty="0">
              <a:solidFill>
                <a:schemeClr val="tx2"/>
              </a:solidFill>
              <a:latin typeface="Times New Roman" panose="02020603050405020304" pitchFamily="18" charset="0"/>
              <a:cs typeface="Times New Roman" panose="02020603050405020304" pitchFamily="18" charset="0"/>
            </a:endParaRPr>
          </a:p>
        </p:txBody>
      </p:sp>
      <p:pic>
        <p:nvPicPr>
          <p:cNvPr id="6146" name="Picture 2" descr="image">
            <a:extLst>
              <a:ext uri="{FF2B5EF4-FFF2-40B4-BE49-F238E27FC236}">
                <a16:creationId xmlns:a16="http://schemas.microsoft.com/office/drawing/2014/main" id="{C5F107A7-6849-D545-5C94-2208A03FAD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4593" y="3321908"/>
            <a:ext cx="4762500" cy="28390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3853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615C8-8525-28F5-ACB4-1F9395CD64C9}"/>
              </a:ext>
            </a:extLst>
          </p:cNvPr>
          <p:cNvSpPr>
            <a:spLocks noGrp="1"/>
          </p:cNvSpPr>
          <p:nvPr>
            <p:ph type="title"/>
          </p:nvPr>
        </p:nvSpPr>
        <p:spPr>
          <a:xfrm>
            <a:off x="1593852" y="464695"/>
            <a:ext cx="9785349" cy="952943"/>
          </a:xfrm>
        </p:spPr>
        <p:txBody>
          <a:bodyPr>
            <a:normAutofit fontScale="90000"/>
          </a:bodyPr>
          <a:lstStyle/>
          <a:p>
            <a:pPr algn="ctr"/>
            <a:br>
              <a:rPr lang="en-US" b="0" i="0" dirty="0">
                <a:solidFill>
                  <a:srgbClr val="0068D3"/>
                </a:solidFill>
                <a:effectLst/>
                <a:latin typeface="verdana" panose="020B0604030504040204" pitchFamily="34" charset="0"/>
              </a:rPr>
            </a:br>
            <a:br>
              <a:rPr lang="en-US" b="0" i="0" dirty="0">
                <a:solidFill>
                  <a:srgbClr val="0068D3"/>
                </a:solidFill>
                <a:effectLst/>
                <a:latin typeface="verdana" panose="020B0604030504040204" pitchFamily="34" charset="0"/>
              </a:rPr>
            </a:br>
            <a:br>
              <a:rPr lang="en-US" b="0" i="0" dirty="0">
                <a:solidFill>
                  <a:srgbClr val="0068D3"/>
                </a:solidFill>
                <a:effectLst/>
                <a:latin typeface="verdana" panose="020B0604030504040204" pitchFamily="34" charset="0"/>
              </a:rPr>
            </a:br>
            <a:br>
              <a:rPr lang="en-US" b="0" i="0" dirty="0">
                <a:solidFill>
                  <a:srgbClr val="0068D3"/>
                </a:solidFill>
                <a:effectLst/>
                <a:latin typeface="verdana" panose="020B0604030504040204" pitchFamily="34" charset="0"/>
              </a:rPr>
            </a:br>
            <a:br>
              <a:rPr lang="en-US" b="0" i="0" dirty="0">
                <a:solidFill>
                  <a:srgbClr val="0068D3"/>
                </a:solidFill>
                <a:effectLst/>
                <a:latin typeface="verdana" panose="020B0604030504040204" pitchFamily="34" charset="0"/>
              </a:rPr>
            </a:br>
            <a:br>
              <a:rPr lang="en-US" b="0" i="0" dirty="0">
                <a:solidFill>
                  <a:srgbClr val="0068D3"/>
                </a:solidFill>
                <a:effectLst/>
                <a:latin typeface="verdana" panose="020B0604030504040204" pitchFamily="34" charset="0"/>
              </a:rPr>
            </a:br>
            <a:br>
              <a:rPr lang="en-US" b="0" i="0" dirty="0">
                <a:solidFill>
                  <a:srgbClr val="0068D3"/>
                </a:solidFill>
                <a:effectLst/>
                <a:latin typeface="verdana" panose="020B0604030504040204" pitchFamily="34" charset="0"/>
              </a:rPr>
            </a:br>
            <a:br>
              <a:rPr lang="en-US" b="0" i="0" dirty="0">
                <a:solidFill>
                  <a:srgbClr val="0068D3"/>
                </a:solidFill>
                <a:effectLst/>
                <a:latin typeface="verdana" panose="020B0604030504040204" pitchFamily="34" charset="0"/>
              </a:rPr>
            </a:br>
            <a:br>
              <a:rPr lang="en-US" b="0" i="0" dirty="0">
                <a:solidFill>
                  <a:srgbClr val="0068D3"/>
                </a:solidFill>
                <a:effectLst/>
                <a:latin typeface="verdana" panose="020B0604030504040204" pitchFamily="34" charset="0"/>
              </a:rPr>
            </a:br>
            <a:br>
              <a:rPr lang="en-US" b="0" i="0" dirty="0">
                <a:solidFill>
                  <a:srgbClr val="0068D3"/>
                </a:solidFill>
                <a:effectLst/>
                <a:latin typeface="verdana" panose="020B0604030504040204" pitchFamily="34" charset="0"/>
              </a:rPr>
            </a:br>
            <a:br>
              <a:rPr lang="en-US" b="0" i="0" dirty="0">
                <a:solidFill>
                  <a:srgbClr val="0068D3"/>
                </a:solidFill>
                <a:effectLst/>
                <a:latin typeface="verdana" panose="020B0604030504040204" pitchFamily="34" charset="0"/>
              </a:rPr>
            </a:br>
            <a:br>
              <a:rPr lang="en-US" b="0" i="0" dirty="0">
                <a:solidFill>
                  <a:srgbClr val="0068D3"/>
                </a:solidFill>
                <a:effectLst/>
                <a:latin typeface="verdana" panose="020B0604030504040204" pitchFamily="34" charset="0"/>
              </a:rPr>
            </a:br>
            <a:br>
              <a:rPr lang="en-US" b="0" i="0" dirty="0">
                <a:solidFill>
                  <a:srgbClr val="0068D3"/>
                </a:solidFill>
                <a:effectLst/>
                <a:latin typeface="verdana" panose="020B0604030504040204" pitchFamily="34" charset="0"/>
              </a:rPr>
            </a:br>
            <a:br>
              <a:rPr lang="en-US" b="0" i="0" dirty="0">
                <a:solidFill>
                  <a:srgbClr val="0068D3"/>
                </a:solidFill>
                <a:effectLst/>
                <a:latin typeface="verdana" panose="020B0604030504040204" pitchFamily="34" charset="0"/>
              </a:rPr>
            </a:br>
            <a:r>
              <a:rPr lang="en-US" b="0" i="0" dirty="0">
                <a:solidFill>
                  <a:srgbClr val="0068D3"/>
                </a:solidFill>
                <a:effectLst/>
                <a:latin typeface="verdana" panose="020B0604030504040204" pitchFamily="34" charset="0"/>
              </a:rPr>
              <a:t>Needed tools for Performance test</a:t>
            </a:r>
            <a:br>
              <a:rPr lang="en-US" b="0" i="0" dirty="0">
                <a:solidFill>
                  <a:srgbClr val="0068D3"/>
                </a:solidFill>
                <a:effectLst/>
                <a:latin typeface="verdana" panose="020B0604030504040204" pitchFamily="34" charset="0"/>
              </a:rPr>
            </a:br>
            <a:endParaRPr lang="en-US" dirty="0"/>
          </a:p>
        </p:txBody>
      </p:sp>
      <p:sp>
        <p:nvSpPr>
          <p:cNvPr id="3" name="Content Placeholder 2">
            <a:extLst>
              <a:ext uri="{FF2B5EF4-FFF2-40B4-BE49-F238E27FC236}">
                <a16:creationId xmlns:a16="http://schemas.microsoft.com/office/drawing/2014/main" id="{A7AE0991-E816-52F4-A980-F60DE488DAE8}"/>
              </a:ext>
            </a:extLst>
          </p:cNvPr>
          <p:cNvSpPr>
            <a:spLocks noGrp="1"/>
          </p:cNvSpPr>
          <p:nvPr>
            <p:ph idx="1"/>
          </p:nvPr>
        </p:nvSpPr>
        <p:spPr>
          <a:xfrm>
            <a:off x="1593852" y="1019330"/>
            <a:ext cx="9785349" cy="5152869"/>
          </a:xfrm>
        </p:spPr>
        <p:txBody>
          <a:bodyPr/>
          <a:lstStyle/>
          <a:p>
            <a:pPr marL="0" indent="0" algn="just">
              <a:buNone/>
            </a:pPr>
            <a:r>
              <a:rPr lang="en-US" b="0" i="0" dirty="0">
                <a:solidFill>
                  <a:schemeClr val="tx2"/>
                </a:solidFill>
                <a:effectLst/>
                <a:latin typeface="Times New Roman" panose="02020603050405020304" pitchFamily="18" charset="0"/>
                <a:cs typeface="Times New Roman" panose="02020603050405020304" pitchFamily="18" charset="0"/>
              </a:rPr>
              <a:t>Beside the normal tool set, cleaning material and a clean and bright workplace we will need the following equipment for the performance check: </a:t>
            </a:r>
          </a:p>
          <a:p>
            <a:pPr marL="0" indent="0">
              <a:buNone/>
            </a:pPr>
            <a:endParaRPr lang="en-US" b="0" i="0" dirty="0">
              <a:solidFill>
                <a:srgbClr val="0068D3"/>
              </a:solidFill>
              <a:effectLst/>
              <a:latin typeface="verdana" panose="020B0604030504040204" pitchFamily="34" charset="0"/>
            </a:endParaRPr>
          </a:p>
          <a:p>
            <a:pPr marL="0" indent="0">
              <a:buNone/>
            </a:pPr>
            <a:endParaRPr lang="en-US" b="0" i="0" dirty="0">
              <a:solidFill>
                <a:srgbClr val="0068D3"/>
              </a:solidFill>
              <a:effectLst/>
              <a:latin typeface="verdana" panose="020B0604030504040204" pitchFamily="34" charset="0"/>
            </a:endParaRPr>
          </a:p>
          <a:p>
            <a:pPr marL="0" indent="0">
              <a:buNone/>
            </a:pPr>
            <a:endParaRPr lang="en-US" dirty="0"/>
          </a:p>
        </p:txBody>
      </p:sp>
      <p:sp>
        <p:nvSpPr>
          <p:cNvPr id="4" name="AutoShape 2" descr="Digital Sports Running Counter Stopwatch Timer Waterproof Alarm Stop Watch  | eBay">
            <a:extLst>
              <a:ext uri="{FF2B5EF4-FFF2-40B4-BE49-F238E27FC236}">
                <a16:creationId xmlns:a16="http://schemas.microsoft.com/office/drawing/2014/main" id="{B7F16EAC-EBA7-5C70-69FC-29B049C1BBA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a:extLst>
              <a:ext uri="{FF2B5EF4-FFF2-40B4-BE49-F238E27FC236}">
                <a16:creationId xmlns:a16="http://schemas.microsoft.com/office/drawing/2014/main" id="{BEFD32CB-64FD-8B91-0456-4B0BF2F08A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58584" y="2764592"/>
            <a:ext cx="1718746" cy="1792418"/>
          </a:xfrm>
          <a:prstGeom prst="rect">
            <a:avLst/>
          </a:prstGeom>
        </p:spPr>
      </p:pic>
      <p:sp>
        <p:nvSpPr>
          <p:cNvPr id="9" name="TextBox 8">
            <a:extLst>
              <a:ext uri="{FF2B5EF4-FFF2-40B4-BE49-F238E27FC236}">
                <a16:creationId xmlns:a16="http://schemas.microsoft.com/office/drawing/2014/main" id="{17CCE3E8-7987-3006-F664-6579777EC450}"/>
              </a:ext>
            </a:extLst>
          </p:cNvPr>
          <p:cNvSpPr txBox="1"/>
          <p:nvPr/>
        </p:nvSpPr>
        <p:spPr>
          <a:xfrm>
            <a:off x="2365198" y="4903708"/>
            <a:ext cx="2019924" cy="369332"/>
          </a:xfrm>
          <a:prstGeom prst="rect">
            <a:avLst/>
          </a:prstGeom>
          <a:noFill/>
        </p:spPr>
        <p:txBody>
          <a:bodyPr wrap="square">
            <a:spAutoFit/>
          </a:bodyPr>
          <a:lstStyle/>
          <a:p>
            <a:r>
              <a:rPr lang="en-US" b="0" i="0" dirty="0">
                <a:solidFill>
                  <a:srgbClr val="0068D3"/>
                </a:solidFill>
                <a:effectLst/>
                <a:latin typeface="verdana" panose="020B0604030504040204" pitchFamily="34" charset="0"/>
              </a:rPr>
              <a:t>Stop watch.</a:t>
            </a:r>
            <a:endParaRPr lang="en-US" dirty="0"/>
          </a:p>
        </p:txBody>
      </p:sp>
      <p:sp>
        <p:nvSpPr>
          <p:cNvPr id="11" name="TextBox 10">
            <a:extLst>
              <a:ext uri="{FF2B5EF4-FFF2-40B4-BE49-F238E27FC236}">
                <a16:creationId xmlns:a16="http://schemas.microsoft.com/office/drawing/2014/main" id="{1C7106A1-48D6-3DDB-5ADF-A5628C55DA83}"/>
              </a:ext>
            </a:extLst>
          </p:cNvPr>
          <p:cNvSpPr txBox="1"/>
          <p:nvPr/>
        </p:nvSpPr>
        <p:spPr>
          <a:xfrm>
            <a:off x="5156468" y="4903708"/>
            <a:ext cx="2019924" cy="369332"/>
          </a:xfrm>
          <a:prstGeom prst="rect">
            <a:avLst/>
          </a:prstGeom>
          <a:noFill/>
        </p:spPr>
        <p:txBody>
          <a:bodyPr wrap="square">
            <a:spAutoFit/>
          </a:bodyPr>
          <a:lstStyle/>
          <a:p>
            <a:r>
              <a:rPr lang="en-US" b="0" i="0" dirty="0">
                <a:solidFill>
                  <a:srgbClr val="0068D3"/>
                </a:solidFill>
                <a:effectLst/>
                <a:latin typeface="verdana" panose="020B0604030504040204" pitchFamily="34" charset="0"/>
              </a:rPr>
              <a:t>Tachometer.</a:t>
            </a:r>
            <a:endParaRPr lang="en-US" dirty="0"/>
          </a:p>
        </p:txBody>
      </p:sp>
      <p:pic>
        <p:nvPicPr>
          <p:cNvPr id="7172" name="Picture 4" descr="image">
            <a:extLst>
              <a:ext uri="{FF2B5EF4-FFF2-40B4-BE49-F238E27FC236}">
                <a16:creationId xmlns:a16="http://schemas.microsoft.com/office/drawing/2014/main" id="{50ED4FC3-C291-EEDC-E2B7-A93BB8E356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6038" y="2764592"/>
            <a:ext cx="2019924" cy="2060654"/>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F26449A4-42F0-10E1-898E-0EF7320B0765}"/>
              </a:ext>
            </a:extLst>
          </p:cNvPr>
          <p:cNvSpPr txBox="1"/>
          <p:nvPr/>
        </p:nvSpPr>
        <p:spPr>
          <a:xfrm>
            <a:off x="8563859" y="4903708"/>
            <a:ext cx="2034289" cy="369332"/>
          </a:xfrm>
          <a:prstGeom prst="rect">
            <a:avLst/>
          </a:prstGeom>
          <a:noFill/>
        </p:spPr>
        <p:txBody>
          <a:bodyPr wrap="square">
            <a:spAutoFit/>
          </a:bodyPr>
          <a:lstStyle/>
          <a:p>
            <a:r>
              <a:rPr lang="en-US" b="0" i="0" dirty="0">
                <a:solidFill>
                  <a:srgbClr val="0068D3"/>
                </a:solidFill>
                <a:effectLst/>
                <a:latin typeface="verdana" panose="020B0604030504040204" pitchFamily="34" charset="0"/>
              </a:rPr>
              <a:t>Thermometer.</a:t>
            </a:r>
            <a:endParaRPr lang="en-US" dirty="0"/>
          </a:p>
        </p:txBody>
      </p:sp>
      <p:pic>
        <p:nvPicPr>
          <p:cNvPr id="15" name="Picture 14">
            <a:extLst>
              <a:ext uri="{FF2B5EF4-FFF2-40B4-BE49-F238E27FC236}">
                <a16:creationId xmlns:a16="http://schemas.microsoft.com/office/drawing/2014/main" id="{1483F882-92EB-AC67-1A6E-6786A53091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09906" y="2781739"/>
            <a:ext cx="2523219" cy="2060654"/>
          </a:xfrm>
          <a:prstGeom prst="rect">
            <a:avLst/>
          </a:prstGeom>
        </p:spPr>
      </p:pic>
    </p:spTree>
    <p:extLst>
      <p:ext uri="{BB962C8B-B14F-4D97-AF65-F5344CB8AC3E}">
        <p14:creationId xmlns:p14="http://schemas.microsoft.com/office/powerpoint/2010/main" val="1246258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8409A8-3684-4ADA-364D-E235E7BD19D9}"/>
              </a:ext>
            </a:extLst>
          </p:cNvPr>
          <p:cNvSpPr>
            <a:spLocks noGrp="1"/>
          </p:cNvSpPr>
          <p:nvPr>
            <p:ph idx="1"/>
          </p:nvPr>
        </p:nvSpPr>
        <p:spPr>
          <a:xfrm>
            <a:off x="1593852" y="614597"/>
            <a:ext cx="9785349" cy="5557603"/>
          </a:xfrm>
        </p:spPr>
        <p:txBody>
          <a:bodyPr>
            <a:normAutofit/>
          </a:bodyPr>
          <a:lstStyle/>
          <a:p>
            <a:pPr marL="0" indent="0" algn="ctr">
              <a:buNone/>
            </a:pPr>
            <a:endParaRPr lang="en-US" sz="6600" dirty="0">
              <a:solidFill>
                <a:srgbClr val="0070C0"/>
              </a:solidFill>
            </a:endParaRPr>
          </a:p>
          <a:p>
            <a:pPr marL="0" indent="0" algn="ctr">
              <a:buNone/>
            </a:pPr>
            <a:r>
              <a:rPr lang="en-US" sz="6600" dirty="0">
                <a:solidFill>
                  <a:srgbClr val="0070C0"/>
                </a:solidFill>
              </a:rPr>
              <a:t>Thank you</a:t>
            </a:r>
          </a:p>
        </p:txBody>
      </p:sp>
    </p:spTree>
    <p:extLst>
      <p:ext uri="{BB962C8B-B14F-4D97-AF65-F5344CB8AC3E}">
        <p14:creationId xmlns:p14="http://schemas.microsoft.com/office/powerpoint/2010/main" val="1110203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EEE10-4C7A-C2A9-349B-366A2388BC02}"/>
              </a:ext>
            </a:extLst>
          </p:cNvPr>
          <p:cNvSpPr>
            <a:spLocks noGrp="1"/>
          </p:cNvSpPr>
          <p:nvPr>
            <p:ph type="title"/>
          </p:nvPr>
        </p:nvSpPr>
        <p:spPr/>
        <p:txBody>
          <a:bodyPr>
            <a:normAutofit/>
          </a:bodyPr>
          <a:lstStyle/>
          <a:p>
            <a:pPr algn="ctr"/>
            <a:r>
              <a:rPr lang="en-US" sz="4000" dirty="0">
                <a:solidFill>
                  <a:srgbClr val="0068D3"/>
                </a:solidFill>
                <a:latin typeface="Times New Roman" panose="02020603050405020304" pitchFamily="18" charset="0"/>
                <a:cs typeface="Times New Roman" panose="02020603050405020304" pitchFamily="18" charset="0"/>
              </a:rPr>
              <a:t>P</a:t>
            </a:r>
            <a:r>
              <a:rPr lang="en-US" sz="4000" b="0" dirty="0">
                <a:solidFill>
                  <a:srgbClr val="0068D3"/>
                </a:solidFill>
                <a:effectLst/>
                <a:latin typeface="Times New Roman" panose="02020603050405020304" pitchFamily="18" charset="0"/>
                <a:cs typeface="Times New Roman" panose="02020603050405020304" pitchFamily="18" charset="0"/>
              </a:rPr>
              <a:t>rinciple of Centrifuges</a:t>
            </a:r>
            <a:br>
              <a:rPr lang="en-US" sz="4000" b="0" dirty="0">
                <a:solidFill>
                  <a:srgbClr val="0068D3"/>
                </a:solidFill>
                <a:effectLst/>
                <a:latin typeface="Times New Roman" panose="02020603050405020304" pitchFamily="18" charset="0"/>
                <a:cs typeface="Times New Roman" panose="02020603050405020304" pitchFamily="18" charset="0"/>
              </a:rPr>
            </a:br>
            <a:endParaRPr lang="en-US" sz="4000" dirty="0"/>
          </a:p>
        </p:txBody>
      </p:sp>
      <p:sp>
        <p:nvSpPr>
          <p:cNvPr id="3" name="Content Placeholder 2">
            <a:extLst>
              <a:ext uri="{FF2B5EF4-FFF2-40B4-BE49-F238E27FC236}">
                <a16:creationId xmlns:a16="http://schemas.microsoft.com/office/drawing/2014/main" id="{C92077E5-0D27-97D5-9B7E-3F0A331D61C2}"/>
              </a:ext>
            </a:extLst>
          </p:cNvPr>
          <p:cNvSpPr>
            <a:spLocks noGrp="1"/>
          </p:cNvSpPr>
          <p:nvPr>
            <p:ph idx="1"/>
          </p:nvPr>
        </p:nvSpPr>
        <p:spPr>
          <a:xfrm>
            <a:off x="1244184" y="1139252"/>
            <a:ext cx="10613036" cy="5718748"/>
          </a:xfrm>
        </p:spPr>
        <p:txBody>
          <a:bodyPr>
            <a:normAutofit/>
          </a:bodyPr>
          <a:lstStyle/>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For diagnosing diseases, the examination of the components of body liquids like blood and urine are important. </a:t>
            </a:r>
          </a:p>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Each component has a specific use in the body and therefore a different test is required. But before particles of body fluids can be examined they first have to be extracted from the supporting fluid. This is what the centrifuge does. </a:t>
            </a: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a:t>
            </a:r>
            <a:r>
              <a:rPr lang="en-US" b="0" i="0" dirty="0">
                <a:solidFill>
                  <a:schemeClr val="tx2"/>
                </a:solidFill>
                <a:effectLst/>
                <a:latin typeface="Times New Roman" panose="02020603050405020304" pitchFamily="18" charset="0"/>
                <a:cs typeface="Times New Roman" panose="02020603050405020304" pitchFamily="18" charset="0"/>
              </a:rPr>
              <a:t>The liquid samples are spun around at high speed, which causes large centrifugation forces and consequently the substances separate due to their different densities. The separated components can then be examined.</a:t>
            </a:r>
            <a:endParaRPr lang="en-US"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0432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B6ED0-9536-E91C-9D6C-F1B09F8CC2F2}"/>
              </a:ext>
            </a:extLst>
          </p:cNvPr>
          <p:cNvSpPr>
            <a:spLocks noGrp="1"/>
          </p:cNvSpPr>
          <p:nvPr>
            <p:ph type="title"/>
          </p:nvPr>
        </p:nvSpPr>
        <p:spPr>
          <a:xfrm>
            <a:off x="1593852" y="389744"/>
            <a:ext cx="9785349" cy="1027894"/>
          </a:xfrm>
        </p:spPr>
        <p:txBody>
          <a:bodyPr>
            <a:noAutofit/>
          </a:bodyPr>
          <a:lstStyle/>
          <a:p>
            <a:pPr algn="ctr"/>
            <a:r>
              <a:rPr lang="en-US" sz="4000" b="0" i="0" dirty="0">
                <a:solidFill>
                  <a:srgbClr val="0068D3"/>
                </a:solidFill>
                <a:effectLst/>
                <a:latin typeface="Times New Roman" panose="02020603050405020304" pitchFamily="18" charset="0"/>
                <a:cs typeface="Times New Roman" panose="02020603050405020304" pitchFamily="18" charset="0"/>
              </a:rPr>
              <a:t>Types and applications</a:t>
            </a:r>
            <a:br>
              <a:rPr lang="en-US" sz="4000" b="0" i="0" dirty="0">
                <a:solidFill>
                  <a:srgbClr val="0068D3"/>
                </a:solidFill>
                <a:effectLst/>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83792B0-05CA-298C-36FA-B66C1804A1DE}"/>
              </a:ext>
            </a:extLst>
          </p:cNvPr>
          <p:cNvSpPr>
            <a:spLocks noGrp="1"/>
          </p:cNvSpPr>
          <p:nvPr>
            <p:ph idx="1"/>
          </p:nvPr>
        </p:nvSpPr>
        <p:spPr>
          <a:xfrm>
            <a:off x="1229193" y="1154243"/>
            <a:ext cx="10598045" cy="5525956"/>
          </a:xfrm>
        </p:spPr>
        <p:txBody>
          <a:bodyPr>
            <a:noAutofit/>
          </a:bodyPr>
          <a:lstStyle/>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Laboratory centrifuges differ in size, sample capacity, speed and application. </a:t>
            </a:r>
            <a:endParaRPr lang="ar-IQ" b="0" i="0" dirty="0">
              <a:solidFill>
                <a:schemeClr val="tx2"/>
              </a:solidFill>
              <a:effectLs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First we distinguish between </a:t>
            </a:r>
            <a:r>
              <a:rPr lang="en-US" b="1" i="0" dirty="0">
                <a:solidFill>
                  <a:srgbClr val="FF0000"/>
                </a:solidFill>
                <a:effectLst/>
                <a:latin typeface="Times New Roman" panose="02020603050405020304" pitchFamily="18" charset="0"/>
                <a:cs typeface="Times New Roman" panose="02020603050405020304" pitchFamily="18" charset="0"/>
              </a:rPr>
              <a:t>preparative</a:t>
            </a:r>
            <a:r>
              <a:rPr lang="en-US" b="0" i="0" dirty="0">
                <a:solidFill>
                  <a:schemeClr val="tx2"/>
                </a:solidFill>
                <a:effectLst/>
                <a:latin typeface="Times New Roman" panose="02020603050405020304" pitchFamily="18" charset="0"/>
                <a:cs typeface="Times New Roman" panose="02020603050405020304" pitchFamily="18" charset="0"/>
              </a:rPr>
              <a:t> and </a:t>
            </a:r>
            <a:r>
              <a:rPr lang="en-US" b="1" i="0" dirty="0">
                <a:solidFill>
                  <a:srgbClr val="FF0000"/>
                </a:solidFill>
                <a:effectLst/>
                <a:latin typeface="Times New Roman" panose="02020603050405020304" pitchFamily="18" charset="0"/>
                <a:cs typeface="Times New Roman" panose="02020603050405020304" pitchFamily="18" charset="0"/>
              </a:rPr>
              <a:t>analytical</a:t>
            </a:r>
            <a:r>
              <a:rPr lang="en-US" b="0" i="0" dirty="0">
                <a:solidFill>
                  <a:schemeClr val="tx2"/>
                </a:solidFill>
                <a:effectLst/>
                <a:latin typeface="Times New Roman" panose="02020603050405020304" pitchFamily="18" charset="0"/>
                <a:cs typeface="Times New Roman" panose="02020603050405020304" pitchFamily="18" charset="0"/>
              </a:rPr>
              <a:t> centrifuges.</a:t>
            </a:r>
            <a:br>
              <a:rPr lang="en-US" dirty="0">
                <a:solidFill>
                  <a:schemeClr val="tx2"/>
                </a:solidFill>
                <a:latin typeface="Times New Roman" panose="02020603050405020304" pitchFamily="18" charset="0"/>
                <a:cs typeface="Times New Roman" panose="02020603050405020304" pitchFamily="18" charset="0"/>
              </a:rPr>
            </a:br>
            <a:r>
              <a:rPr lang="en-US" b="0" i="0" dirty="0">
                <a:solidFill>
                  <a:schemeClr val="tx2"/>
                </a:solidFill>
                <a:effectLst/>
                <a:latin typeface="Times New Roman" panose="02020603050405020304" pitchFamily="18" charset="0"/>
                <a:cs typeface="Times New Roman" panose="02020603050405020304" pitchFamily="18" charset="0"/>
              </a:rPr>
              <a:t>Their task is to separate the solids of a biological sample from the supporting fluid for further examinations.</a:t>
            </a:r>
            <a:endParaRPr lang="ar-IQ" dirty="0">
              <a:solidFill>
                <a:schemeClr val="tx2"/>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Analytical centrifuges do both, extracting the components and doing an analysis at the same time. The analysis result is already given after centrifugation.</a:t>
            </a:r>
            <a:endParaRPr lang="ar-IQ" b="0" i="0" dirty="0">
              <a:solidFill>
                <a:schemeClr val="tx2"/>
              </a:solidFill>
              <a:effectLs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In hospital laboratories we mostly find small tabletop centrifuges. These centrifuges are called general purpose centrifuges, micro centrifuges or preparative centrifuges. They are used for separating cells, parasites and bacteria from body fluids like blood and urine.</a:t>
            </a:r>
            <a:endParaRPr lang="en-US"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76806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09F57-163A-8A2E-541B-2C8D2619141B}"/>
              </a:ext>
            </a:extLst>
          </p:cNvPr>
          <p:cNvSpPr>
            <a:spLocks noGrp="1"/>
          </p:cNvSpPr>
          <p:nvPr>
            <p:ph type="title"/>
          </p:nvPr>
        </p:nvSpPr>
        <p:spPr/>
        <p:txBody>
          <a:bodyPr>
            <a:normAutofit/>
          </a:bodyPr>
          <a:lstStyle/>
          <a:p>
            <a:pPr algn="ctr"/>
            <a:r>
              <a:rPr lang="en-US" sz="4000" b="0" i="0" dirty="0">
                <a:solidFill>
                  <a:srgbClr val="0068D3"/>
                </a:solidFill>
                <a:effectLst/>
                <a:latin typeface="Times New Roman" panose="02020603050405020304" pitchFamily="18" charset="0"/>
                <a:cs typeface="Times New Roman" panose="02020603050405020304" pitchFamily="18" charset="0"/>
              </a:rPr>
              <a:t>The Micro </a:t>
            </a:r>
            <a:r>
              <a:rPr lang="en-US" sz="4000" dirty="0">
                <a:solidFill>
                  <a:srgbClr val="0068D3"/>
                </a:solidFill>
                <a:latin typeface="Times New Roman" panose="02020603050405020304" pitchFamily="18" charset="0"/>
                <a:cs typeface="Times New Roman" panose="02020603050405020304" pitchFamily="18" charset="0"/>
              </a:rPr>
              <a:t>C</a:t>
            </a:r>
            <a:r>
              <a:rPr lang="en-US" sz="4000" b="0" i="0" dirty="0">
                <a:solidFill>
                  <a:srgbClr val="0068D3"/>
                </a:solidFill>
                <a:effectLst/>
                <a:latin typeface="Times New Roman" panose="02020603050405020304" pitchFamily="18" charset="0"/>
                <a:cs typeface="Times New Roman" panose="02020603050405020304" pitchFamily="18" charset="0"/>
              </a:rPr>
              <a:t>entrifuge</a:t>
            </a:r>
            <a:br>
              <a:rPr lang="en-US" sz="4000" b="0" i="0" dirty="0">
                <a:solidFill>
                  <a:srgbClr val="0068D3"/>
                </a:solidFill>
                <a:effectLst/>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7" name="Content Placeholder 6">
            <a:extLst>
              <a:ext uri="{FF2B5EF4-FFF2-40B4-BE49-F238E27FC236}">
                <a16:creationId xmlns:a16="http://schemas.microsoft.com/office/drawing/2014/main" id="{434CC546-2B8F-0E86-AA8B-A3E9313066BC}"/>
              </a:ext>
            </a:extLst>
          </p:cNvPr>
          <p:cNvSpPr>
            <a:spLocks noGrp="1"/>
          </p:cNvSpPr>
          <p:nvPr>
            <p:ph idx="1"/>
          </p:nvPr>
        </p:nvSpPr>
        <p:spPr>
          <a:xfrm>
            <a:off x="1274164" y="1064303"/>
            <a:ext cx="10508105" cy="5615896"/>
          </a:xfrm>
        </p:spPr>
        <p:txBody>
          <a:bodyPr/>
          <a:lstStyle/>
          <a:p>
            <a:pPr algn="just">
              <a:buFont typeface="Wingdings" panose="05000000000000000000" pitchFamily="2" charset="2"/>
              <a:buChar char="Ø"/>
            </a:pPr>
            <a:r>
              <a:rPr lang="ar-IQ" b="0" i="0" dirty="0">
                <a:solidFill>
                  <a:schemeClr val="tx2"/>
                </a:solidFill>
                <a:effectLst/>
                <a:latin typeface="Times New Roman" panose="02020603050405020304" pitchFamily="18" charset="0"/>
                <a:cs typeface="Times New Roman" panose="02020603050405020304" pitchFamily="18" charset="0"/>
              </a:rPr>
              <a:t> </a:t>
            </a:r>
            <a:r>
              <a:rPr lang="en-US" b="0" i="0" dirty="0">
                <a:solidFill>
                  <a:schemeClr val="tx2"/>
                </a:solidFill>
                <a:effectLst/>
                <a:latin typeface="Times New Roman" panose="02020603050405020304" pitchFamily="18" charset="0"/>
                <a:cs typeface="Times New Roman" panose="02020603050405020304" pitchFamily="18" charset="0"/>
              </a:rPr>
              <a:t>The micro centrifuge is a small compact bench top centrifuge. They are designed for micro tubes of 0.2 ml to 2.0 ml size.</a:t>
            </a:r>
            <a:endParaRPr lang="ar-IQ" b="0" i="0" dirty="0">
              <a:solidFill>
                <a:schemeClr val="tx2"/>
              </a:solidFill>
              <a:effectLs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ar-IQ" dirty="0">
                <a:solidFill>
                  <a:schemeClr val="tx2"/>
                </a:solidFill>
                <a:latin typeface="Times New Roman" panose="02020603050405020304" pitchFamily="18" charset="0"/>
                <a:cs typeface="Times New Roman" panose="02020603050405020304" pitchFamily="18" charset="0"/>
              </a:rPr>
              <a:t> </a:t>
            </a:r>
            <a:r>
              <a:rPr lang="en-US" dirty="0">
                <a:solidFill>
                  <a:schemeClr val="tx2"/>
                </a:solidFill>
                <a:latin typeface="Times New Roman" panose="02020603050405020304" pitchFamily="18" charset="0"/>
                <a:cs typeface="Times New Roman" panose="02020603050405020304" pitchFamily="18" charset="0"/>
              </a:rPr>
              <a:t>The maximum speed of a typical micro centrifuge ranges between 13,000 rpm and 15,000 rpm</a:t>
            </a:r>
          </a:p>
        </p:txBody>
      </p:sp>
      <p:pic>
        <p:nvPicPr>
          <p:cNvPr id="9" name="Picture 8">
            <a:extLst>
              <a:ext uri="{FF2B5EF4-FFF2-40B4-BE49-F238E27FC236}">
                <a16:creationId xmlns:a16="http://schemas.microsoft.com/office/drawing/2014/main" id="{1A500F7F-BF31-2D09-6383-EE9407010B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9466" y="2985280"/>
            <a:ext cx="5238750" cy="3200244"/>
          </a:xfrm>
          <a:prstGeom prst="rect">
            <a:avLst/>
          </a:prstGeom>
        </p:spPr>
      </p:pic>
      <p:pic>
        <p:nvPicPr>
          <p:cNvPr id="13" name="Picture 12">
            <a:extLst>
              <a:ext uri="{FF2B5EF4-FFF2-40B4-BE49-F238E27FC236}">
                <a16:creationId xmlns:a16="http://schemas.microsoft.com/office/drawing/2014/main" id="{5C49879A-FD42-566A-85AA-E6DC9F7E6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9200" y="2670330"/>
            <a:ext cx="4443334" cy="4009869"/>
          </a:xfrm>
          <a:prstGeom prst="rect">
            <a:avLst/>
          </a:prstGeom>
        </p:spPr>
      </p:pic>
    </p:spTree>
    <p:extLst>
      <p:ext uri="{BB962C8B-B14F-4D97-AF65-F5344CB8AC3E}">
        <p14:creationId xmlns:p14="http://schemas.microsoft.com/office/powerpoint/2010/main" val="1235994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CDAF5-93DF-817D-8522-6EDC9A027E96}"/>
              </a:ext>
            </a:extLst>
          </p:cNvPr>
          <p:cNvSpPr>
            <a:spLocks noGrp="1"/>
          </p:cNvSpPr>
          <p:nvPr>
            <p:ph type="title"/>
          </p:nvPr>
        </p:nvSpPr>
        <p:spPr/>
        <p:txBody>
          <a:bodyPr>
            <a:normAutofit/>
          </a:bodyPr>
          <a:lstStyle/>
          <a:p>
            <a:pPr algn="ctr"/>
            <a:r>
              <a:rPr lang="en-US" sz="4000" b="0" i="0" dirty="0">
                <a:solidFill>
                  <a:srgbClr val="0068D3"/>
                </a:solidFill>
                <a:effectLst/>
                <a:latin typeface="Times New Roman" panose="02020603050405020304" pitchFamily="18" charset="0"/>
                <a:cs typeface="Times New Roman" panose="02020603050405020304" pitchFamily="18" charset="0"/>
              </a:rPr>
              <a:t>The Hematocrit Centrifuge</a:t>
            </a:r>
            <a:br>
              <a:rPr lang="en-US" sz="4000" b="0" i="0" dirty="0">
                <a:solidFill>
                  <a:srgbClr val="0068D3"/>
                </a:solidFill>
                <a:effectLst/>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pic>
        <p:nvPicPr>
          <p:cNvPr id="11" name="Content Placeholder 10">
            <a:extLst>
              <a:ext uri="{FF2B5EF4-FFF2-40B4-BE49-F238E27FC236}">
                <a16:creationId xmlns:a16="http://schemas.microsoft.com/office/drawing/2014/main" id="{ED6A142E-C963-EBF2-6ABB-9A2F719630A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248791" y="4065488"/>
            <a:ext cx="3819776" cy="2409669"/>
          </a:xfrm>
          <a:prstGeom prst="rect">
            <a:avLst/>
          </a:prstGeom>
        </p:spPr>
      </p:pic>
      <p:pic>
        <p:nvPicPr>
          <p:cNvPr id="8196" name="Picture 4" descr="image">
            <a:extLst>
              <a:ext uri="{FF2B5EF4-FFF2-40B4-BE49-F238E27FC236}">
                <a16:creationId xmlns:a16="http://schemas.microsoft.com/office/drawing/2014/main" id="{41AC51B4-208F-8F52-BF64-A5D45B8FCA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0" y="3962703"/>
            <a:ext cx="2857500" cy="282892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1A3A8EB7-8238-3C3C-6165-39F7F52F8681}"/>
              </a:ext>
            </a:extLst>
          </p:cNvPr>
          <p:cNvSpPr txBox="1"/>
          <p:nvPr/>
        </p:nvSpPr>
        <p:spPr>
          <a:xfrm>
            <a:off x="1194998" y="1285047"/>
            <a:ext cx="10583055" cy="2677656"/>
          </a:xfrm>
          <a:prstGeom prst="rect">
            <a:avLst/>
          </a:prstGeom>
          <a:noFill/>
        </p:spPr>
        <p:txBody>
          <a:bodyPr wrap="square">
            <a:spAutoFit/>
          </a:bodyPr>
          <a:lstStyle/>
          <a:p>
            <a:pPr marL="457200" indent="-457200" algn="just">
              <a:buFont typeface="Wingdings" panose="05000000000000000000" pitchFamily="2" charset="2"/>
              <a:buChar char="Ø"/>
            </a:pPr>
            <a:r>
              <a:rPr lang="en-US" sz="2800" b="0" i="0" dirty="0">
                <a:solidFill>
                  <a:schemeClr val="tx2"/>
                </a:solidFill>
                <a:effectLst/>
                <a:latin typeface="Times New Roman" panose="02020603050405020304" pitchFamily="18" charset="0"/>
                <a:cs typeface="Times New Roman" panose="02020603050405020304" pitchFamily="18" charset="0"/>
              </a:rPr>
              <a:t>Hematocrit centrifuges are analytical centrifuges. The working principle is the same but the samples are much smaller. Thin capillary tubes contain only a small amount of blood so that the forces are relatively low.</a:t>
            </a:r>
          </a:p>
          <a:p>
            <a:pPr marL="457200" indent="-457200" algn="just">
              <a:buFont typeface="Wingdings" panose="05000000000000000000" pitchFamily="2" charset="2"/>
              <a:buChar char="Ø"/>
            </a:pPr>
            <a:r>
              <a:rPr lang="en-US" sz="2800" b="0" i="0" dirty="0">
                <a:solidFill>
                  <a:schemeClr val="tx2"/>
                </a:solidFill>
                <a:effectLst/>
                <a:latin typeface="Times New Roman" panose="02020603050405020304" pitchFamily="18" charset="0"/>
                <a:cs typeface="Times New Roman" panose="02020603050405020304" pitchFamily="18" charset="0"/>
              </a:rPr>
              <a:t>The speed of hematocrit centrifuges ranges from 7,000 rpm to 15,000 rpm</a:t>
            </a:r>
            <a:endParaRPr lang="en-US" sz="2800"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2029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A2D95-B98A-8E59-CC1B-4C989C5EC997}"/>
              </a:ext>
            </a:extLst>
          </p:cNvPr>
          <p:cNvSpPr>
            <a:spLocks noGrp="1"/>
          </p:cNvSpPr>
          <p:nvPr>
            <p:ph type="title"/>
          </p:nvPr>
        </p:nvSpPr>
        <p:spPr>
          <a:xfrm>
            <a:off x="1593852" y="771993"/>
            <a:ext cx="9785349" cy="645645"/>
          </a:xfrm>
        </p:spPr>
        <p:txBody>
          <a:bodyPr>
            <a:noAutofit/>
          </a:bodyPr>
          <a:lstStyle/>
          <a:p>
            <a:pPr algn="ctr"/>
            <a:br>
              <a:rPr lang="en-US" sz="4000" b="0" i="0" dirty="0">
                <a:solidFill>
                  <a:srgbClr val="0068D3"/>
                </a:solidFill>
                <a:effectLst/>
                <a:latin typeface="Times New Roman" panose="02020603050405020304" pitchFamily="18" charset="0"/>
                <a:cs typeface="Times New Roman" panose="02020603050405020304" pitchFamily="18" charset="0"/>
              </a:rPr>
            </a:br>
            <a:r>
              <a:rPr lang="en-US" sz="4000" b="0" i="0" dirty="0">
                <a:solidFill>
                  <a:srgbClr val="0068D3"/>
                </a:solidFill>
                <a:effectLst/>
                <a:latin typeface="Times New Roman" panose="02020603050405020304" pitchFamily="18" charset="0"/>
                <a:cs typeface="Times New Roman" panose="02020603050405020304" pitchFamily="18" charset="0"/>
              </a:rPr>
              <a:t>The Ultra-Centrifuge</a:t>
            </a:r>
            <a:endParaRPr lang="en-US" sz="4000" dirty="0">
              <a:latin typeface="Times New Roman" panose="02020603050405020304" pitchFamily="18" charset="0"/>
              <a:cs typeface="Times New Roman" panose="02020603050405020304" pitchFamily="18" charset="0"/>
            </a:endParaRPr>
          </a:p>
        </p:txBody>
      </p:sp>
      <p:pic>
        <p:nvPicPr>
          <p:cNvPr id="5" name="Content Placeholder 4">
            <a:extLst>
              <a:ext uri="{FF2B5EF4-FFF2-40B4-BE49-F238E27FC236}">
                <a16:creationId xmlns:a16="http://schemas.microsoft.com/office/drawing/2014/main" id="{527F2007-4CA9-0343-1050-0E3D75A9015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20527" y="1873770"/>
            <a:ext cx="3867462" cy="4212237"/>
          </a:xfrm>
        </p:spPr>
      </p:pic>
      <p:sp>
        <p:nvSpPr>
          <p:cNvPr id="7" name="TextBox 6">
            <a:extLst>
              <a:ext uri="{FF2B5EF4-FFF2-40B4-BE49-F238E27FC236}">
                <a16:creationId xmlns:a16="http://schemas.microsoft.com/office/drawing/2014/main" id="{EA0D84FD-8728-8931-9EE8-B65A32E2E41C}"/>
              </a:ext>
            </a:extLst>
          </p:cNvPr>
          <p:cNvSpPr txBox="1"/>
          <p:nvPr/>
        </p:nvSpPr>
        <p:spPr>
          <a:xfrm>
            <a:off x="1504013" y="2120550"/>
            <a:ext cx="3867462" cy="3539430"/>
          </a:xfrm>
          <a:prstGeom prst="rect">
            <a:avLst/>
          </a:prstGeom>
          <a:noFill/>
        </p:spPr>
        <p:txBody>
          <a:bodyPr wrap="square">
            <a:spAutoFit/>
          </a:bodyPr>
          <a:lstStyle/>
          <a:p>
            <a:pPr algn="just"/>
            <a:r>
              <a:rPr lang="en-US" sz="2800" b="0" i="0" dirty="0">
                <a:solidFill>
                  <a:schemeClr val="tx2"/>
                </a:solidFill>
                <a:effectLst/>
                <a:latin typeface="Times New Roman" panose="02020603050405020304" pitchFamily="18" charset="0"/>
                <a:cs typeface="Times New Roman" panose="02020603050405020304" pitchFamily="18" charset="0"/>
              </a:rPr>
              <a:t>The ultra-centrifuge are capable of speeds of 100,000 rpm. This speed can only be reached when the rotor spins in a vacuum and the centrifuge furthermore is cooled.</a:t>
            </a:r>
            <a:endParaRPr lang="en-US" sz="2800"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68543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4AC5D-DA92-9C7F-E1D4-55076B24DAC4}"/>
              </a:ext>
            </a:extLst>
          </p:cNvPr>
          <p:cNvSpPr>
            <a:spLocks noGrp="1"/>
          </p:cNvSpPr>
          <p:nvPr>
            <p:ph type="title"/>
          </p:nvPr>
        </p:nvSpPr>
        <p:spPr/>
        <p:txBody>
          <a:bodyPr>
            <a:normAutofit/>
          </a:bodyPr>
          <a:lstStyle/>
          <a:p>
            <a:pPr algn="ctr"/>
            <a:r>
              <a:rPr lang="en-US" sz="4000" b="0" i="0" dirty="0">
                <a:solidFill>
                  <a:srgbClr val="0068D3"/>
                </a:solidFill>
                <a:effectLst/>
                <a:latin typeface="Times New Roman" panose="02020603050405020304" pitchFamily="18" charset="0"/>
                <a:cs typeface="Times New Roman" panose="02020603050405020304" pitchFamily="18" charset="0"/>
              </a:rPr>
              <a:t>Using the centrifuge</a:t>
            </a:r>
            <a:br>
              <a:rPr lang="en-US" sz="4000" b="0" i="0" dirty="0">
                <a:solidFill>
                  <a:srgbClr val="0068D3"/>
                </a:solidFill>
                <a:effectLst/>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528F7811-DA62-67AB-61BA-98E6B0914752}"/>
              </a:ext>
            </a:extLst>
          </p:cNvPr>
          <p:cNvSpPr>
            <a:spLocks noGrp="1"/>
          </p:cNvSpPr>
          <p:nvPr>
            <p:ph idx="1"/>
          </p:nvPr>
        </p:nvSpPr>
        <p:spPr>
          <a:xfrm>
            <a:off x="1214203" y="1034321"/>
            <a:ext cx="10613035" cy="5823679"/>
          </a:xfrm>
        </p:spPr>
        <p:txBody>
          <a:bodyPr>
            <a:normAutofit/>
          </a:bodyPr>
          <a:lstStyle/>
          <a:p>
            <a:pPr marL="514350" indent="-514350" algn="just">
              <a:buFont typeface="+mj-lt"/>
              <a:buAutoNum type="arabicPeriod"/>
            </a:pPr>
            <a:r>
              <a:rPr lang="en-US" b="0" i="0" dirty="0">
                <a:solidFill>
                  <a:schemeClr val="tx2"/>
                </a:solidFill>
                <a:effectLst/>
                <a:latin typeface="Times New Roman" panose="02020603050405020304" pitchFamily="18" charset="0"/>
                <a:cs typeface="Times New Roman" panose="02020603050405020304" pitchFamily="18" charset="0"/>
              </a:rPr>
              <a:t>Use only accessories and tubes which are designed for your type of centrifuge.</a:t>
            </a:r>
          </a:p>
          <a:p>
            <a:pPr marL="514350" indent="-514350" algn="just">
              <a:buFont typeface="+mj-lt"/>
              <a:buAutoNum type="arabicPeriod"/>
            </a:pPr>
            <a:r>
              <a:rPr lang="en-US" b="0" i="0" dirty="0">
                <a:solidFill>
                  <a:schemeClr val="tx2"/>
                </a:solidFill>
                <a:effectLst/>
                <a:latin typeface="Times New Roman" panose="02020603050405020304" pitchFamily="18" charset="0"/>
                <a:cs typeface="Times New Roman" panose="02020603050405020304" pitchFamily="18" charset="0"/>
              </a:rPr>
              <a:t> Before using the centrifuge, make sure the rotor is tightened.</a:t>
            </a:r>
            <a:endParaRPr lang="en-US" dirty="0">
              <a:solidFill>
                <a:schemeClr val="tx2"/>
              </a:solidFill>
              <a:latin typeface="Times New Roman" panose="02020603050405020304" pitchFamily="18" charset="0"/>
              <a:cs typeface="Times New Roman" panose="02020603050405020304" pitchFamily="18" charset="0"/>
            </a:endParaRPr>
          </a:p>
          <a:p>
            <a:pPr marL="514350" indent="-514350" algn="just">
              <a:buFont typeface="+mj-lt"/>
              <a:buAutoNum type="arabicPeriod"/>
            </a:pPr>
            <a:r>
              <a:rPr lang="en-US" b="0" i="0" dirty="0">
                <a:solidFill>
                  <a:schemeClr val="tx2"/>
                </a:solidFill>
                <a:effectLst/>
                <a:latin typeface="Times New Roman" panose="02020603050405020304" pitchFamily="18" charset="0"/>
                <a:cs typeface="Times New Roman" panose="02020603050405020304" pitchFamily="18" charset="0"/>
              </a:rPr>
              <a:t>Samples should be closed with a cap before centrifugation.</a:t>
            </a:r>
          </a:p>
          <a:p>
            <a:pPr marL="514350" indent="-514350" algn="just">
              <a:buFont typeface="+mj-lt"/>
              <a:buAutoNum type="arabicPeriod"/>
            </a:pPr>
            <a:r>
              <a:rPr lang="en-US" b="0" i="0" dirty="0">
                <a:solidFill>
                  <a:schemeClr val="tx2"/>
                </a:solidFill>
                <a:effectLst/>
                <a:latin typeface="Times New Roman" panose="02020603050405020304" pitchFamily="18" charset="0"/>
                <a:cs typeface="Times New Roman" panose="02020603050405020304" pitchFamily="18" charset="0"/>
              </a:rPr>
              <a:t>The rotor has to be balanced at all times.</a:t>
            </a:r>
            <a:endParaRPr lang="en-US" dirty="0">
              <a:solidFill>
                <a:schemeClr val="tx2"/>
              </a:solidFill>
              <a:latin typeface="Times New Roman" panose="02020603050405020304" pitchFamily="18" charset="0"/>
              <a:cs typeface="Times New Roman" panose="02020603050405020304" pitchFamily="18" charset="0"/>
            </a:endParaRPr>
          </a:p>
          <a:p>
            <a:pPr marL="514350" indent="-514350" algn="just">
              <a:buFont typeface="+mj-lt"/>
              <a:buAutoNum type="arabicPeriod"/>
            </a:pPr>
            <a:r>
              <a:rPr lang="en-US" b="0" i="0" dirty="0">
                <a:solidFill>
                  <a:schemeClr val="tx2"/>
                </a:solidFill>
                <a:effectLst/>
                <a:latin typeface="Times New Roman" panose="02020603050405020304" pitchFamily="18" charset="0"/>
                <a:cs typeface="Times New Roman" panose="02020603050405020304" pitchFamily="18" charset="0"/>
              </a:rPr>
              <a:t> Do not open the lid while the rotor is still spinning</a:t>
            </a:r>
          </a:p>
          <a:p>
            <a:pPr marL="514350" indent="-514350" algn="just">
              <a:buFont typeface="+mj-lt"/>
              <a:buAutoNum type="arabicPeriod"/>
            </a:pPr>
            <a:r>
              <a:rPr lang="en-US" b="0" i="0" dirty="0">
                <a:solidFill>
                  <a:schemeClr val="tx2"/>
                </a:solidFill>
                <a:effectLst/>
                <a:latin typeface="Times New Roman" panose="02020603050405020304" pitchFamily="18" charset="0"/>
                <a:cs typeface="Times New Roman" panose="02020603050405020304" pitchFamily="18" charset="0"/>
              </a:rPr>
              <a:t>Switch off the centrifuge immediately if it makes abnormal sounds or starts shaking or</a:t>
            </a:r>
            <a:r>
              <a:rPr lang="en-US" dirty="0">
                <a:solidFill>
                  <a:schemeClr val="tx2"/>
                </a:solidFill>
                <a:latin typeface="Times New Roman" panose="02020603050405020304" pitchFamily="18" charset="0"/>
                <a:cs typeface="Times New Roman" panose="02020603050405020304" pitchFamily="18" charset="0"/>
              </a:rPr>
              <a:t> </a:t>
            </a:r>
            <a:r>
              <a:rPr lang="en-US" b="0" i="0" dirty="0">
                <a:solidFill>
                  <a:schemeClr val="tx2"/>
                </a:solidFill>
                <a:effectLst/>
                <a:latin typeface="Times New Roman" panose="02020603050405020304" pitchFamily="18" charset="0"/>
                <a:cs typeface="Times New Roman" panose="02020603050405020304" pitchFamily="18" charset="0"/>
              </a:rPr>
              <a:t>wobbling.</a:t>
            </a:r>
          </a:p>
          <a:p>
            <a:pPr marL="514350" indent="-514350" algn="just">
              <a:buFont typeface="+mj-lt"/>
              <a:buAutoNum type="arabicPeriod"/>
            </a:pPr>
            <a:r>
              <a:rPr lang="en-US" b="0" i="0" dirty="0">
                <a:solidFill>
                  <a:schemeClr val="tx2"/>
                </a:solidFill>
                <a:effectLst/>
                <a:latin typeface="Times New Roman" panose="02020603050405020304" pitchFamily="18" charset="0"/>
                <a:cs typeface="Times New Roman" panose="02020603050405020304" pitchFamily="18" charset="0"/>
              </a:rPr>
              <a:t>After a sample spillage clean the rotor and the buckets immediately with a mild multi-purpose cleaner</a:t>
            </a:r>
            <a:endParaRPr lang="en-US"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1042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6BC4B-31DE-695A-8678-4E67CADA5D3B}"/>
              </a:ext>
            </a:extLst>
          </p:cNvPr>
          <p:cNvSpPr>
            <a:spLocks noGrp="1"/>
          </p:cNvSpPr>
          <p:nvPr>
            <p:ph type="title"/>
          </p:nvPr>
        </p:nvSpPr>
        <p:spPr>
          <a:xfrm>
            <a:off x="1593852" y="177802"/>
            <a:ext cx="9785349" cy="1021412"/>
          </a:xfrm>
        </p:spPr>
        <p:txBody>
          <a:bodyPr>
            <a:noAutofit/>
          </a:bodyPr>
          <a:lstStyle/>
          <a:p>
            <a:pPr algn="ctr"/>
            <a:br>
              <a:rPr lang="en-US" sz="4000" dirty="0">
                <a:latin typeface="Times New Roman" panose="02020603050405020304" pitchFamily="18" charset="0"/>
                <a:cs typeface="Times New Roman" panose="02020603050405020304" pitchFamily="18" charset="0"/>
              </a:rPr>
            </a:br>
            <a:r>
              <a:rPr lang="en-US" sz="4000" b="0" i="0" dirty="0">
                <a:solidFill>
                  <a:srgbClr val="0068D3"/>
                </a:solidFill>
                <a:effectLst/>
                <a:latin typeface="Times New Roman" panose="02020603050405020304" pitchFamily="18" charset="0"/>
                <a:cs typeface="Times New Roman" panose="02020603050405020304" pitchFamily="18" charset="0"/>
              </a:rPr>
              <a:t>Centrifuge construction</a:t>
            </a:r>
            <a:endParaRPr lang="en-US" sz="40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584A886-18A8-3034-AC70-13CC076B7F5E}"/>
              </a:ext>
            </a:extLst>
          </p:cNvPr>
          <p:cNvSpPr>
            <a:spLocks noGrp="1"/>
          </p:cNvSpPr>
          <p:nvPr>
            <p:ph idx="1"/>
          </p:nvPr>
        </p:nvSpPr>
        <p:spPr>
          <a:xfrm>
            <a:off x="1274164" y="1319135"/>
            <a:ext cx="10523095" cy="5361064"/>
          </a:xfrm>
        </p:spPr>
        <p:txBody>
          <a:bodyPr>
            <a:noAutofit/>
          </a:bodyPr>
          <a:lstStyle/>
          <a:p>
            <a:pPr>
              <a:buFont typeface="Wingdings" panose="05000000000000000000" pitchFamily="2" charset="2"/>
              <a:buChar char="Ø"/>
            </a:pPr>
            <a:r>
              <a:rPr lang="ar-IQ" b="0" i="0" dirty="0">
                <a:solidFill>
                  <a:schemeClr val="tx2"/>
                </a:solidFill>
                <a:effectLst/>
                <a:latin typeface="Times New Roman" panose="02020603050405020304" pitchFamily="18" charset="0"/>
                <a:cs typeface="Times New Roman" panose="02020603050405020304" pitchFamily="18" charset="0"/>
              </a:rPr>
              <a:t> </a:t>
            </a:r>
            <a:r>
              <a:rPr lang="en-US" b="0" i="0" dirty="0">
                <a:solidFill>
                  <a:schemeClr val="tx2"/>
                </a:solidFill>
                <a:effectLst/>
                <a:latin typeface="Times New Roman" panose="02020603050405020304" pitchFamily="18" charset="0"/>
                <a:cs typeface="Times New Roman" panose="02020603050405020304" pitchFamily="18" charset="0"/>
              </a:rPr>
              <a:t>Simple centrifuges consist just of a motor, an electromechanical timer and a brake.</a:t>
            </a:r>
            <a:endParaRPr lang="ar-IQ" b="0" i="0" dirty="0">
              <a:solidFill>
                <a:schemeClr val="tx2"/>
              </a:solidFill>
              <a:effectLst/>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ar-IQ" dirty="0">
                <a:solidFill>
                  <a:schemeClr val="tx2"/>
                </a:solidFill>
                <a:latin typeface="Times New Roman" panose="02020603050405020304" pitchFamily="18" charset="0"/>
                <a:cs typeface="Times New Roman" panose="02020603050405020304" pitchFamily="18" charset="0"/>
              </a:rPr>
              <a:t> </a:t>
            </a:r>
            <a:r>
              <a:rPr lang="en-US" b="0" i="0" dirty="0">
                <a:solidFill>
                  <a:schemeClr val="tx2"/>
                </a:solidFill>
                <a:effectLst/>
                <a:latin typeface="Times New Roman" panose="02020603050405020304" pitchFamily="18" charset="0"/>
                <a:cs typeface="Times New Roman" panose="02020603050405020304" pitchFamily="18" charset="0"/>
              </a:rPr>
              <a:t>Better centrifuges are provided with a speed control. Speed control means both, adjusting a desired speed with a knob and keeping the set speed stable over the centrifugation time. This can be done by a small electronic control unit. </a:t>
            </a:r>
            <a:endParaRPr lang="ar-IQ" b="0" i="0" dirty="0">
              <a:solidFill>
                <a:schemeClr val="tx2"/>
              </a:solidFill>
              <a:effectLst/>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ar-IQ" dirty="0">
                <a:solidFill>
                  <a:schemeClr val="tx2"/>
                </a:solidFill>
                <a:latin typeface="Times New Roman" panose="02020603050405020304" pitchFamily="18" charset="0"/>
                <a:cs typeface="Times New Roman" panose="02020603050405020304" pitchFamily="18" charset="0"/>
              </a:rPr>
              <a:t> </a:t>
            </a:r>
            <a:r>
              <a:rPr lang="en-US" b="0" i="0" dirty="0">
                <a:solidFill>
                  <a:schemeClr val="tx2"/>
                </a:solidFill>
                <a:effectLst/>
                <a:latin typeface="Times New Roman" panose="02020603050405020304" pitchFamily="18" charset="0"/>
                <a:cs typeface="Times New Roman" panose="02020603050405020304" pitchFamily="18" charset="0"/>
              </a:rPr>
              <a:t>When further safety features and an electronic timer instead of a mechanical one are wanted, the control gets a little more complex. Nowadays a little microprocessor does the managing of the sensors for speed, lid lock, imbalance, contains the timer function and controls the power amplifiers for the motor and the brake.</a:t>
            </a:r>
            <a:endParaRPr lang="en-US"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9008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heme1">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9696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292AC011-4411-4F60-8706-EAC95FE14156}" vid="{51809D84-66A1-4103-8759-D1485B966A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11483</TotalTime>
  <Words>1427</Words>
  <Application>Microsoft Office PowerPoint</Application>
  <PresentationFormat>Widescreen</PresentationFormat>
  <Paragraphs>84</Paragraphs>
  <Slides>22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Calibri</vt:lpstr>
      <vt:lpstr>Euphemia</vt:lpstr>
      <vt:lpstr>Times New Roman</vt:lpstr>
      <vt:lpstr>verdana</vt:lpstr>
      <vt:lpstr>Wingdings</vt:lpstr>
      <vt:lpstr>Theme1</vt:lpstr>
      <vt:lpstr>Al-Mustaqbal University. College of Engineering and Engineering Technologies. Biomedical Engineering Department.</vt:lpstr>
      <vt:lpstr>PowerPoint Presentation</vt:lpstr>
      <vt:lpstr>Principle of Centrifuges </vt:lpstr>
      <vt:lpstr>Types and applications </vt:lpstr>
      <vt:lpstr>The Micro Centrifuge </vt:lpstr>
      <vt:lpstr>The Hematocrit Centrifuge </vt:lpstr>
      <vt:lpstr> The Ultra-Centrifuge</vt:lpstr>
      <vt:lpstr>Using the centrifuge </vt:lpstr>
      <vt:lpstr> Centrifuge construction</vt:lpstr>
      <vt:lpstr>Design of centrifuges</vt:lpstr>
      <vt:lpstr>Motor </vt:lpstr>
      <vt:lpstr>Rotor</vt:lpstr>
      <vt:lpstr> Control unit</vt:lpstr>
      <vt:lpstr>Speed sensor</vt:lpstr>
      <vt:lpstr>Speed sensor</vt:lpstr>
      <vt:lpstr>Speed control </vt:lpstr>
      <vt:lpstr>Brake </vt:lpstr>
      <vt:lpstr>Brake </vt:lpstr>
      <vt:lpstr>Imbalance detector </vt:lpstr>
      <vt:lpstr>Lid sensor </vt:lpstr>
      <vt:lpstr>              Needed tools for Performance test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BMID_II First semester</dc:title>
  <dc:creator>MAHİR RAHMAN AL-HAJAJ</dc:creator>
  <cp:lastModifiedBy>zainab</cp:lastModifiedBy>
  <cp:revision>253</cp:revision>
  <dcterms:created xsi:type="dcterms:W3CDTF">2021-10-31T09:31:15Z</dcterms:created>
  <dcterms:modified xsi:type="dcterms:W3CDTF">2024-03-06T08:39:32Z</dcterms:modified>
</cp:coreProperties>
</file>