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3"/>
    <p:sldId id="323" r:id="rId4"/>
    <p:sldId id="341" r:id="rId5"/>
    <p:sldId id="333" r:id="rId6"/>
    <p:sldId id="258" r:id="rId7"/>
    <p:sldId id="261" r:id="rId8"/>
    <p:sldId id="324" r:id="rId9"/>
    <p:sldId id="262" r:id="rId10"/>
    <p:sldId id="326" r:id="rId11"/>
    <p:sldId id="327" r:id="rId12"/>
    <p:sldId id="32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60197924-E6EF-456B-9650-C43AC8E5BDBB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405F97FB-85A4-49E9-BA53-E68A7A75332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Prof.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Dr. Ehssan Al-Bermany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728" y="18197"/>
            <a:ext cx="980829" cy="84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" y="18197"/>
            <a:ext cx="1747225" cy="81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Image result for â«Ø´Ø¹Ø§Ø± Ø¬Ø§ÙØ¹Ø© Ø¨Ø§Ø¨Ù ÙÙÙ Ø§Ø³ Ø³ØªØ§Ø±â¬â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" y="5949951"/>
            <a:ext cx="1742830" cy="88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صورة 1" descr="الوصف: C:\Users\Alnaseem\Desktop\paper2017118_8_47_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668" y="5856799"/>
            <a:ext cx="993332" cy="95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980905" y="6553116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499" y="1524000"/>
            <a:ext cx="3619501" cy="3204340"/>
          </a:xfrm>
        </p:spPr>
        <p:txBody>
          <a:bodyPr>
            <a:no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reality for each row having an output of 0, we should notice that we have but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/>
              <a:t>inverted output product ( 𝑄̅ ). </a:t>
            </a:r>
            <a:r>
              <a:rPr lang="en-US" sz="2000" dirty="0">
                <a:solidFill>
                  <a:srgbClr val="FF0000"/>
                </a:solidFill>
              </a:rPr>
              <a:t>By inverting that output ( 𝑄̿ ), </a:t>
            </a:r>
            <a:r>
              <a:rPr lang="en-US" sz="2000" dirty="0"/>
              <a:t>we obtain a </a:t>
            </a:r>
            <a:r>
              <a:rPr lang="en-US" sz="2000" dirty="0">
                <a:solidFill>
                  <a:srgbClr val="FF0000"/>
                </a:solidFill>
              </a:rPr>
              <a:t>sum using De Morgan’s theorem. </a:t>
            </a:r>
            <a:r>
              <a:rPr lang="en-US" sz="2000" dirty="0"/>
              <a:t>Finally, the product of all those sums gives us the output of the logic circuit</a:t>
            </a:r>
            <a:r>
              <a:rPr lang="en-US" sz="2000" dirty="0" smtClean="0"/>
              <a:t>.</a:t>
            </a:r>
            <a:br>
              <a:rPr lang="en-US" sz="2000" dirty="0"/>
            </a:br>
            <a:br>
              <a:rPr lang="en-US" sz="2000" dirty="0" smtClean="0"/>
            </a:br>
            <a:br>
              <a:rPr lang="en-US" sz="2000" dirty="0"/>
            </a:b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699863" y="762000"/>
            <a:ext cx="3255311" cy="39663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9944" y="4481506"/>
            <a:ext cx="756411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ea typeface="+mj-ea"/>
                <a:cs typeface="+mj-cs"/>
              </a:rPr>
              <a:t> Remark:</a:t>
            </a:r>
            <a:br>
              <a:rPr lang="en-US" sz="2000" dirty="0">
                <a:latin typeface="+mj-lt"/>
                <a:ea typeface="+mj-ea"/>
                <a:cs typeface="+mj-cs"/>
              </a:rPr>
            </a:br>
            <a:r>
              <a:rPr lang="en-US" sz="2000" dirty="0">
                <a:latin typeface="+mj-lt"/>
                <a:ea typeface="+mj-ea"/>
                <a:cs typeface="+mj-cs"/>
              </a:rPr>
              <a:t>Generally, the </a:t>
            </a:r>
            <a:r>
              <a:rPr lang="en-US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sum of products </a:t>
            </a:r>
            <a:r>
              <a:rPr lang="en-US" sz="2000" dirty="0">
                <a:latin typeface="+mj-lt"/>
                <a:ea typeface="+mj-ea"/>
                <a:cs typeface="+mj-cs"/>
              </a:rPr>
              <a:t>is </a:t>
            </a:r>
            <a:r>
              <a:rPr lang="en-US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more used </a:t>
            </a:r>
            <a:r>
              <a:rPr lang="en-US" sz="2000" dirty="0">
                <a:latin typeface="+mj-lt"/>
                <a:ea typeface="+mj-ea"/>
                <a:cs typeface="+mj-cs"/>
              </a:rPr>
              <a:t>than the </a:t>
            </a:r>
            <a:r>
              <a:rPr lang="en-US" sz="20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product of sums to convert a truth table </a:t>
            </a:r>
            <a:r>
              <a:rPr lang="en-US" sz="2000" dirty="0">
                <a:latin typeface="+mj-lt"/>
                <a:ea typeface="+mj-ea"/>
                <a:cs typeface="+mj-cs"/>
              </a:rPr>
              <a:t>into Boolean expression. </a:t>
            </a:r>
            <a:endParaRPr lang="en-US" sz="2000" dirty="0" smtClean="0">
              <a:latin typeface="+mj-lt"/>
              <a:ea typeface="+mj-ea"/>
              <a:cs typeface="+mj-cs"/>
            </a:endParaRPr>
          </a:p>
          <a:p>
            <a:r>
              <a:rPr lang="en-US" sz="2000" dirty="0" smtClean="0">
                <a:latin typeface="+mj-lt"/>
                <a:ea typeface="+mj-ea"/>
                <a:cs typeface="+mj-cs"/>
              </a:rPr>
              <a:t>However</a:t>
            </a:r>
            <a:r>
              <a:rPr lang="en-US" sz="2000" dirty="0">
                <a:latin typeface="+mj-lt"/>
                <a:ea typeface="+mj-ea"/>
                <a:cs typeface="+mj-cs"/>
              </a:rPr>
              <a:t>, when a few number of rows have an output of 0, it is preferable to use the POS than to use the SOP.</a:t>
            </a:r>
            <a:endParaRPr lang="en-GB" sz="2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 3.3:</a:t>
            </a:r>
            <a:endParaRPr 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logic diagram of the circuit treated the example 3.3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Exercise 3.4:</a:t>
            </a:r>
            <a:endParaRPr lang="en-US" b="1" dirty="0">
              <a:solidFill>
                <a:srgbClr val="00B0F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Proof </a:t>
            </a:r>
            <a:r>
              <a:rPr lang="en-GB" dirty="0"/>
              <a:t>that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0" y="3579549"/>
            <a:ext cx="2868396" cy="5352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5105400"/>
            <a:ext cx="323088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18288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Chapter </a:t>
            </a:r>
            <a:r>
              <a:rPr lang="en-US" b="1" dirty="0" smtClean="0"/>
              <a:t>Three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Lecture </a:t>
            </a:r>
            <a:r>
              <a:rPr lang="ar-SA" altLang="en-US" b="1" dirty="0" smtClean="0"/>
              <a:t>8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26158" y="6496629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/>
              <a:t>3.7 The exclusive-OR function</a:t>
            </a:r>
            <a:br>
              <a:rPr lang="en-US"/>
            </a:b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05F97FB-85A4-49E9-BA53-E68A7A753320}" type="slidenum">
              <a:rPr lang="en-US" smtClean="0"/>
            </a:fld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1810385" y="2590800"/>
            <a:ext cx="5534660" cy="127825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2685415" y="4648200"/>
            <a:ext cx="3364230" cy="6184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1" y="660387"/>
            <a:ext cx="6965245" cy="706418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3.8 De Morgan’s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845" y="1524001"/>
            <a:ext cx="7467599" cy="48005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212" y="1530873"/>
            <a:ext cx="2210388" cy="13382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43845" y="3048000"/>
            <a:ext cx="7391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Morgan’s theorem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may be thought in terms of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breaking a long bar symbol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When</a:t>
            </a:r>
            <a:r>
              <a:rPr lang="en-US" sz="28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long bar is broken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operation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directly implies the changes from addition to multiplication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vice versa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endParaRPr lang="en-US" sz="28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broken bar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pieces remains 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over the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individual variables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66150"/>
          </a:xfrm>
        </p:spPr>
        <p:txBody>
          <a:bodyPr>
            <a:normAutofit/>
          </a:bodyPr>
          <a:lstStyle/>
          <a:p>
            <a:pPr lvl="1" rt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3.4: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006" y="1283733"/>
            <a:ext cx="7467599" cy="44196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layers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bar exist in an expression, you may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 one bar at a time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3.1: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simplify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expressions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3441551"/>
            <a:ext cx="6520412" cy="2732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714" y="521732"/>
            <a:ext cx="6965245" cy="858818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3.9 Converting truth table into Boolean expression: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80550"/>
            <a:ext cx="7620000" cy="494405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truth table into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using one of the following methods: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 of Products (SOP)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 of Sums (POS)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3.9.1 </a:t>
            </a:r>
            <a:r>
              <a:rPr lang="en-US" sz="2900" b="1" dirty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Sum of products:</a:t>
            </a:r>
            <a:endParaRPr lang="en-US" sz="2900" b="1" dirty="0">
              <a:solidFill>
                <a:srgbClr val="00B0F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 expressions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generated from truth table quite easily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using the following steps: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rows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table have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output of 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product for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raw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terms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creates a Boolean expression representing the truth table as a whole.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6" y="313912"/>
            <a:ext cx="6965245" cy="858818"/>
          </a:xfrm>
        </p:spPr>
        <p:txBody>
          <a:bodyPr>
            <a:normAutofit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3.2: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14400"/>
            <a:ext cx="7620000" cy="541020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a logic circuit having the following truth table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rows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 6, 7 and 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an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each raw gives us a product. By summing those products, we obtain the following Boolean expression which is that of the output 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38401" y="1336797"/>
            <a:ext cx="3733800" cy="31283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8" y="5809152"/>
            <a:ext cx="3248025" cy="409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70956"/>
            <a:ext cx="6965245" cy="1087418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 3.2:</a:t>
            </a:r>
            <a:endParaRPr lang="en-GB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15605" cy="5029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Simplify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of the output Q treated in the example above using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Algebra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 diagram of the simplest expression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3.9.2 Product of sums: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expression may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truth table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quite easily by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rows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table have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output of 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writing one sum term for each row and finally multiplying all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445532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3.3:</a:t>
            </a:r>
            <a:endParaRPr lang="en-GB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620" y="1018616"/>
            <a:ext cx="7649580" cy="4813826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consider a logic circuit having the following truth table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rows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and 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an output of 0; each row gives us a sum. The product of those sums gives us a Boolean expression which is that of the output of the logic circuit. In fact, we have: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6488668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Physics,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Babylon, 2019.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200" y="1447800"/>
            <a:ext cx="3227403" cy="3234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3103</Words>
  <Application>WPS Presentation</Application>
  <PresentationFormat>On-screen Show (4:3)</PresentationFormat>
  <Paragraphs>135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SimSun</vt:lpstr>
      <vt:lpstr>Wingdings</vt:lpstr>
      <vt:lpstr>Rage Italic</vt:lpstr>
      <vt:lpstr>Brush Script MT</vt:lpstr>
      <vt:lpstr>Times New Roman</vt:lpstr>
      <vt:lpstr>Tahoma</vt:lpstr>
      <vt:lpstr>Franklin Gothic Book</vt:lpstr>
      <vt:lpstr>Constantia</vt:lpstr>
      <vt:lpstr>Microsoft YaHei</vt:lpstr>
      <vt:lpstr>Arial Unicode MS</vt:lpstr>
      <vt:lpstr>Calibri</vt:lpstr>
      <vt:lpstr>BatangChe</vt:lpstr>
      <vt:lpstr>Segoe Print</vt:lpstr>
      <vt:lpstr>Majalla UI</vt:lpstr>
      <vt:lpstr>Pushpin</vt:lpstr>
      <vt:lpstr>Digital Electronic </vt:lpstr>
      <vt:lpstr>  Chapter Three  Lecture 7  </vt:lpstr>
      <vt:lpstr>PowerPoint 演示文稿</vt:lpstr>
      <vt:lpstr>3.8 De Morgan’s theorem</vt:lpstr>
      <vt:lpstr>Remark 3.4:</vt:lpstr>
      <vt:lpstr>3.9 Converting truth table into Boolean expression:</vt:lpstr>
      <vt:lpstr>Example 3.2:</vt:lpstr>
      <vt:lpstr>Exercise 3.2:</vt:lpstr>
      <vt:lpstr>Example 3.3:</vt:lpstr>
      <vt:lpstr>In reality for each row having an output of 0, we should notice that we have but the inverted output product ( 𝑄̅ ). By inverting that output ( 𝑄̿ ), we obtain a sum using De Morgan’s theorem. Finally, the product of all those sums gives us the output of the logic circuit.   </vt:lpstr>
      <vt:lpstr>Exercise 3.3: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lenovo</cp:lastModifiedBy>
  <cp:revision>137</cp:revision>
  <dcterms:created xsi:type="dcterms:W3CDTF">2018-02-25T19:08:00Z</dcterms:created>
  <dcterms:modified xsi:type="dcterms:W3CDTF">2023-04-24T10:16:48Z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CF274973344C40139A58F89E7E5974D0</vt:lpwstr>
  </property>
  <property fmtid="{D5CDD505-2E9C-101B-9397-08002B2CF9AE}" pid="3" name="KSOProductBuildVer">
    <vt:lpwstr>1033-11.2.0.11536</vt:lpwstr>
  </property>
</Properties>
</file>