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9144000" cy="68580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1" d="100"/>
          <a:sy n="71" d="100"/>
        </p:scale>
        <p:origin x="-1136" y="-4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2992373" y="2394026"/>
            <a:ext cx="2947670" cy="635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8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pPr marL="12700">
              <a:lnSpc>
                <a:spcPts val="2065"/>
              </a:lnSpc>
            </a:pPr>
            <a:r>
              <a:rPr dirty="0"/>
              <a:t>©</a:t>
            </a:r>
            <a:r>
              <a:rPr spc="-10" dirty="0"/>
              <a:t> </a:t>
            </a:r>
            <a:r>
              <a:rPr dirty="0"/>
              <a:t>Department</a:t>
            </a:r>
            <a:r>
              <a:rPr spc="-20" dirty="0"/>
              <a:t> </a:t>
            </a:r>
            <a:r>
              <a:rPr dirty="0"/>
              <a:t>of</a:t>
            </a:r>
            <a:r>
              <a:rPr spc="-5" dirty="0"/>
              <a:t> </a:t>
            </a:r>
            <a:r>
              <a:rPr dirty="0"/>
              <a:t>Physics,</a:t>
            </a:r>
            <a:r>
              <a:rPr spc="-30" dirty="0"/>
              <a:t> </a:t>
            </a:r>
            <a:r>
              <a:rPr dirty="0"/>
              <a:t>University</a:t>
            </a:r>
            <a:r>
              <a:rPr spc="-15" dirty="0"/>
              <a:t> </a:t>
            </a:r>
            <a:r>
              <a:rPr dirty="0"/>
              <a:t>of</a:t>
            </a:r>
            <a:r>
              <a:rPr spc="-10" dirty="0"/>
              <a:t> </a:t>
            </a:r>
            <a:r>
              <a:rPr dirty="0"/>
              <a:t>Babylon,</a:t>
            </a:r>
            <a:r>
              <a:rPr spc="-10" dirty="0"/>
              <a:t> 2020.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2/11/2024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rgbClr val="465E9C"/>
                </a:solidFill>
                <a:latin typeface="Trebuchet MS"/>
                <a:cs typeface="Trebuchet MS"/>
              </a:defRPr>
            </a:lvl1pPr>
          </a:lstStyle>
          <a:p>
            <a:pPr marL="42545">
              <a:lnSpc>
                <a:spcPts val="1490"/>
              </a:lnSpc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0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8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pPr marL="12700">
              <a:lnSpc>
                <a:spcPts val="2065"/>
              </a:lnSpc>
            </a:pPr>
            <a:r>
              <a:rPr dirty="0"/>
              <a:t>©</a:t>
            </a:r>
            <a:r>
              <a:rPr spc="-10" dirty="0"/>
              <a:t> </a:t>
            </a:r>
            <a:r>
              <a:rPr dirty="0"/>
              <a:t>Department</a:t>
            </a:r>
            <a:r>
              <a:rPr spc="-20" dirty="0"/>
              <a:t> </a:t>
            </a:r>
            <a:r>
              <a:rPr dirty="0"/>
              <a:t>of</a:t>
            </a:r>
            <a:r>
              <a:rPr spc="-5" dirty="0"/>
              <a:t> </a:t>
            </a:r>
            <a:r>
              <a:rPr dirty="0"/>
              <a:t>Physics,</a:t>
            </a:r>
            <a:r>
              <a:rPr spc="-30" dirty="0"/>
              <a:t> </a:t>
            </a:r>
            <a:r>
              <a:rPr dirty="0"/>
              <a:t>University</a:t>
            </a:r>
            <a:r>
              <a:rPr spc="-15" dirty="0"/>
              <a:t> </a:t>
            </a:r>
            <a:r>
              <a:rPr dirty="0"/>
              <a:t>of</a:t>
            </a:r>
            <a:r>
              <a:rPr spc="-10" dirty="0"/>
              <a:t> </a:t>
            </a:r>
            <a:r>
              <a:rPr dirty="0"/>
              <a:t>Babylon,</a:t>
            </a:r>
            <a:r>
              <a:rPr spc="-10" dirty="0"/>
              <a:t> 2020.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2/11/2024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rgbClr val="465E9C"/>
                </a:solidFill>
                <a:latin typeface="Trebuchet MS"/>
                <a:cs typeface="Trebuchet MS"/>
              </a:defRPr>
            </a:lvl1pPr>
          </a:lstStyle>
          <a:p>
            <a:pPr marL="42545">
              <a:lnSpc>
                <a:spcPts val="1490"/>
              </a:lnSpc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8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pPr marL="12700">
              <a:lnSpc>
                <a:spcPts val="2065"/>
              </a:lnSpc>
            </a:pPr>
            <a:r>
              <a:rPr dirty="0"/>
              <a:t>©</a:t>
            </a:r>
            <a:r>
              <a:rPr spc="-10" dirty="0"/>
              <a:t> </a:t>
            </a:r>
            <a:r>
              <a:rPr dirty="0"/>
              <a:t>Department</a:t>
            </a:r>
            <a:r>
              <a:rPr spc="-20" dirty="0"/>
              <a:t> </a:t>
            </a:r>
            <a:r>
              <a:rPr dirty="0"/>
              <a:t>of</a:t>
            </a:r>
            <a:r>
              <a:rPr spc="-5" dirty="0"/>
              <a:t> </a:t>
            </a:r>
            <a:r>
              <a:rPr dirty="0"/>
              <a:t>Physics,</a:t>
            </a:r>
            <a:r>
              <a:rPr spc="-30" dirty="0"/>
              <a:t> </a:t>
            </a:r>
            <a:r>
              <a:rPr dirty="0"/>
              <a:t>University</a:t>
            </a:r>
            <a:r>
              <a:rPr spc="-15" dirty="0"/>
              <a:t> </a:t>
            </a:r>
            <a:r>
              <a:rPr dirty="0"/>
              <a:t>of</a:t>
            </a:r>
            <a:r>
              <a:rPr spc="-10" dirty="0"/>
              <a:t> </a:t>
            </a:r>
            <a:r>
              <a:rPr dirty="0"/>
              <a:t>Babylon,</a:t>
            </a:r>
            <a:r>
              <a:rPr spc="-10" dirty="0"/>
              <a:t> 2020.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2/11/2024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rgbClr val="465E9C"/>
                </a:solidFill>
                <a:latin typeface="Trebuchet MS"/>
                <a:cs typeface="Trebuchet MS"/>
              </a:defRPr>
            </a:lvl1pPr>
          </a:lstStyle>
          <a:p>
            <a:pPr marL="42545">
              <a:lnSpc>
                <a:spcPts val="1490"/>
              </a:lnSpc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8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pPr marL="12700">
              <a:lnSpc>
                <a:spcPts val="2065"/>
              </a:lnSpc>
            </a:pPr>
            <a:r>
              <a:rPr dirty="0"/>
              <a:t>©</a:t>
            </a:r>
            <a:r>
              <a:rPr spc="-10" dirty="0"/>
              <a:t> </a:t>
            </a:r>
            <a:r>
              <a:rPr dirty="0"/>
              <a:t>Department</a:t>
            </a:r>
            <a:r>
              <a:rPr spc="-20" dirty="0"/>
              <a:t> </a:t>
            </a:r>
            <a:r>
              <a:rPr dirty="0"/>
              <a:t>of</a:t>
            </a:r>
            <a:r>
              <a:rPr spc="-5" dirty="0"/>
              <a:t> </a:t>
            </a:r>
            <a:r>
              <a:rPr dirty="0"/>
              <a:t>Physics,</a:t>
            </a:r>
            <a:r>
              <a:rPr spc="-30" dirty="0"/>
              <a:t> </a:t>
            </a:r>
            <a:r>
              <a:rPr dirty="0"/>
              <a:t>University</a:t>
            </a:r>
            <a:r>
              <a:rPr spc="-15" dirty="0"/>
              <a:t> </a:t>
            </a:r>
            <a:r>
              <a:rPr dirty="0"/>
              <a:t>of</a:t>
            </a:r>
            <a:r>
              <a:rPr spc="-10" dirty="0"/>
              <a:t> </a:t>
            </a:r>
            <a:r>
              <a:rPr dirty="0"/>
              <a:t>Babylon,</a:t>
            </a:r>
            <a:r>
              <a:rPr spc="-10" dirty="0"/>
              <a:t> 2020.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2/11/2024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rgbClr val="465E9C"/>
                </a:solidFill>
                <a:latin typeface="Trebuchet MS"/>
                <a:cs typeface="Trebuchet MS"/>
              </a:defRPr>
            </a:lvl1pPr>
          </a:lstStyle>
          <a:p>
            <a:pPr marL="42545">
              <a:lnSpc>
                <a:spcPts val="1490"/>
              </a:lnSpc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8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pPr marL="12700">
              <a:lnSpc>
                <a:spcPts val="2065"/>
              </a:lnSpc>
            </a:pPr>
            <a:r>
              <a:rPr dirty="0"/>
              <a:t>©</a:t>
            </a:r>
            <a:r>
              <a:rPr spc="-10" dirty="0"/>
              <a:t> </a:t>
            </a:r>
            <a:r>
              <a:rPr dirty="0"/>
              <a:t>Department</a:t>
            </a:r>
            <a:r>
              <a:rPr spc="-20" dirty="0"/>
              <a:t> </a:t>
            </a:r>
            <a:r>
              <a:rPr dirty="0"/>
              <a:t>of</a:t>
            </a:r>
            <a:r>
              <a:rPr spc="-5" dirty="0"/>
              <a:t> </a:t>
            </a:r>
            <a:r>
              <a:rPr dirty="0"/>
              <a:t>Physics,</a:t>
            </a:r>
            <a:r>
              <a:rPr spc="-30" dirty="0"/>
              <a:t> </a:t>
            </a:r>
            <a:r>
              <a:rPr dirty="0"/>
              <a:t>University</a:t>
            </a:r>
            <a:r>
              <a:rPr spc="-15" dirty="0"/>
              <a:t> </a:t>
            </a:r>
            <a:r>
              <a:rPr dirty="0"/>
              <a:t>of</a:t>
            </a:r>
            <a:r>
              <a:rPr spc="-10" dirty="0"/>
              <a:t> </a:t>
            </a:r>
            <a:r>
              <a:rPr dirty="0"/>
              <a:t>Babylon,</a:t>
            </a:r>
            <a:r>
              <a:rPr spc="-10" dirty="0"/>
              <a:t> 2020.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2/11/2024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rgbClr val="465E9C"/>
                </a:solidFill>
                <a:latin typeface="Trebuchet MS"/>
                <a:cs typeface="Trebuchet MS"/>
              </a:defRPr>
            </a:lvl1pPr>
          </a:lstStyle>
          <a:p>
            <a:pPr marL="42545">
              <a:lnSpc>
                <a:spcPts val="1490"/>
              </a:lnSpc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13" Type="http://schemas.openxmlformats.org/officeDocument/2006/relationships/image" Target="../media/image7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12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11" Type="http://schemas.openxmlformats.org/officeDocument/2006/relationships/image" Target="../media/image5.png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9.png"/><Relationship Id="rId10" Type="http://schemas.openxmlformats.org/officeDocument/2006/relationships/image" Target="../media/image4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png"/><Relationship Id="rId14" Type="http://schemas.openxmlformats.org/officeDocument/2006/relationships/image" Target="../media/image8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6857998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0" y="0"/>
            <a:ext cx="7162800" cy="6858000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143000" y="0"/>
            <a:ext cx="8001000" cy="6858000"/>
          </a:xfrm>
          <a:prstGeom prst="rect">
            <a:avLst/>
          </a:prstGeom>
        </p:spPr>
      </p:pic>
      <p:pic>
        <p:nvPicPr>
          <p:cNvPr id="19" name="bg object 19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627887" y="6068567"/>
            <a:ext cx="7923275" cy="539496"/>
          </a:xfrm>
          <a:prstGeom prst="rect">
            <a:avLst/>
          </a:prstGeom>
        </p:spPr>
      </p:pic>
      <p:pic>
        <p:nvPicPr>
          <p:cNvPr id="20" name="bg object 20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627887" y="522731"/>
            <a:ext cx="7903463" cy="5922264"/>
          </a:xfrm>
          <a:prstGeom prst="rect">
            <a:avLst/>
          </a:prstGeom>
        </p:spPr>
      </p:pic>
      <p:sp>
        <p:nvSpPr>
          <p:cNvPr id="21" name="bg object 21"/>
          <p:cNvSpPr/>
          <p:nvPr/>
        </p:nvSpPr>
        <p:spPr>
          <a:xfrm>
            <a:off x="731519" y="576071"/>
            <a:ext cx="7696200" cy="5715000"/>
          </a:xfrm>
          <a:custGeom>
            <a:avLst/>
            <a:gdLst/>
            <a:ahLst/>
            <a:cxnLst/>
            <a:rect l="l" t="t" r="r" b="b"/>
            <a:pathLst>
              <a:path w="7696200" h="5715000">
                <a:moveTo>
                  <a:pt x="7696200" y="0"/>
                </a:moveTo>
                <a:lnTo>
                  <a:pt x="0" y="0"/>
                </a:lnTo>
                <a:lnTo>
                  <a:pt x="0" y="5715000"/>
                </a:lnTo>
                <a:lnTo>
                  <a:pt x="7696200" y="5715000"/>
                </a:lnTo>
                <a:lnTo>
                  <a:pt x="76962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2" name="bg object 22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627887" y="522731"/>
            <a:ext cx="7903463" cy="5922264"/>
          </a:xfrm>
          <a:prstGeom prst="rect">
            <a:avLst/>
          </a:prstGeom>
        </p:spPr>
      </p:pic>
      <p:pic>
        <p:nvPicPr>
          <p:cNvPr id="23" name="bg object 23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731519" y="576071"/>
            <a:ext cx="7696200" cy="5715000"/>
          </a:xfrm>
          <a:prstGeom prst="rect">
            <a:avLst/>
          </a:prstGeom>
        </p:spPr>
      </p:pic>
      <p:pic>
        <p:nvPicPr>
          <p:cNvPr id="24" name="bg object 24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452983" y="182397"/>
            <a:ext cx="749325" cy="749325"/>
          </a:xfrm>
          <a:prstGeom prst="rect">
            <a:avLst/>
          </a:prstGeom>
        </p:spPr>
      </p:pic>
      <p:pic>
        <p:nvPicPr>
          <p:cNvPr id="25" name="bg object 25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8030210" y="213398"/>
            <a:ext cx="736536" cy="736536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145844" y="663905"/>
            <a:ext cx="6723837" cy="8760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789940" y="1507997"/>
            <a:ext cx="7539355" cy="42945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52527" y="6528815"/>
            <a:ext cx="5367832" cy="3372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pPr marL="12700">
              <a:lnSpc>
                <a:spcPts val="2065"/>
              </a:lnSpc>
            </a:pPr>
            <a:r>
              <a:rPr dirty="0"/>
              <a:t>©</a:t>
            </a:r>
            <a:r>
              <a:rPr spc="-10" dirty="0"/>
              <a:t> </a:t>
            </a:r>
            <a:r>
              <a:rPr dirty="0"/>
              <a:t>Department</a:t>
            </a:r>
            <a:r>
              <a:rPr spc="-20" dirty="0"/>
              <a:t> </a:t>
            </a:r>
            <a:r>
              <a:rPr dirty="0"/>
              <a:t>of</a:t>
            </a:r>
            <a:r>
              <a:rPr spc="-5" dirty="0"/>
              <a:t> </a:t>
            </a:r>
            <a:r>
              <a:rPr dirty="0"/>
              <a:t>Physics,</a:t>
            </a:r>
            <a:r>
              <a:rPr spc="-30" dirty="0"/>
              <a:t> </a:t>
            </a:r>
            <a:r>
              <a:rPr dirty="0"/>
              <a:t>University</a:t>
            </a:r>
            <a:r>
              <a:rPr spc="-15" dirty="0"/>
              <a:t> </a:t>
            </a:r>
            <a:r>
              <a:rPr dirty="0"/>
              <a:t>of</a:t>
            </a:r>
            <a:r>
              <a:rPr spc="-10" dirty="0"/>
              <a:t> </a:t>
            </a:r>
            <a:r>
              <a:rPr dirty="0"/>
              <a:t>Babylon,</a:t>
            </a:r>
            <a:r>
              <a:rPr spc="-10" dirty="0"/>
              <a:t> 2020.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2/11/2024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009890" y="5876083"/>
            <a:ext cx="175132" cy="2038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0">
                <a:solidFill>
                  <a:srgbClr val="465E9C"/>
                </a:solidFill>
                <a:latin typeface="Trebuchet MS"/>
                <a:cs typeface="Trebuchet MS"/>
              </a:defRPr>
            </a:lvl1pPr>
          </a:lstStyle>
          <a:p>
            <a:pPr marL="42545">
              <a:lnSpc>
                <a:spcPts val="1490"/>
              </a:lnSpc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1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Relationship Id="rId9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4000" cy="6857998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43000" y="0"/>
              <a:ext cx="8001000" cy="6858000"/>
            </a:xfrm>
            <a:prstGeom prst="rect">
              <a:avLst/>
            </a:prstGeom>
          </p:spPr>
        </p:pic>
      </p:grpSp>
      <p:grpSp>
        <p:nvGrpSpPr>
          <p:cNvPr id="6" name="object 6"/>
          <p:cNvGrpSpPr/>
          <p:nvPr/>
        </p:nvGrpSpPr>
        <p:grpSpPr>
          <a:xfrm>
            <a:off x="678764" y="611276"/>
            <a:ext cx="7828915" cy="5546090"/>
            <a:chOff x="678764" y="611276"/>
            <a:chExt cx="7828915" cy="5546090"/>
          </a:xfrm>
        </p:grpSpPr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90015" y="5615939"/>
              <a:ext cx="7386828" cy="54102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86967" y="963168"/>
              <a:ext cx="7386828" cy="5039868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990600" y="1016508"/>
              <a:ext cx="7179945" cy="4832985"/>
            </a:xfrm>
            <a:custGeom>
              <a:avLst/>
              <a:gdLst/>
              <a:ahLst/>
              <a:cxnLst/>
              <a:rect l="l" t="t" r="r" b="b"/>
              <a:pathLst>
                <a:path w="7179945" h="4832985">
                  <a:moveTo>
                    <a:pt x="7179564" y="0"/>
                  </a:moveTo>
                  <a:lnTo>
                    <a:pt x="0" y="0"/>
                  </a:lnTo>
                  <a:lnTo>
                    <a:pt x="0" y="4832604"/>
                  </a:lnTo>
                  <a:lnTo>
                    <a:pt x="7179564" y="4832604"/>
                  </a:lnTo>
                  <a:lnTo>
                    <a:pt x="717956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86967" y="957072"/>
              <a:ext cx="7386828" cy="5038344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90600" y="1010411"/>
              <a:ext cx="7179564" cy="4831080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78764" y="611276"/>
              <a:ext cx="749325" cy="749325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770622" y="664883"/>
              <a:ext cx="736536" cy="736536"/>
            </a:xfrm>
            <a:prstGeom prst="rect">
              <a:avLst/>
            </a:prstGeom>
          </p:spPr>
        </p:pic>
      </p:grpSp>
      <p:sp>
        <p:nvSpPr>
          <p:cNvPr id="14" name="object 14"/>
          <p:cNvSpPr txBox="1">
            <a:spLocks noGrp="1"/>
          </p:cNvSpPr>
          <p:nvPr>
            <p:ph type="title"/>
          </p:nvPr>
        </p:nvSpPr>
        <p:spPr>
          <a:xfrm>
            <a:off x="1932558" y="1861769"/>
            <a:ext cx="4645025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b="0" dirty="0">
                <a:latin typeface="Constantia"/>
                <a:cs typeface="Constantia"/>
              </a:rPr>
              <a:t>Digital</a:t>
            </a:r>
            <a:r>
              <a:rPr sz="4800" b="0" spc="-90" dirty="0">
                <a:latin typeface="Constantia"/>
                <a:cs typeface="Constantia"/>
              </a:rPr>
              <a:t> </a:t>
            </a:r>
            <a:r>
              <a:rPr sz="4800" b="0" spc="-10" dirty="0">
                <a:latin typeface="Constantia"/>
                <a:cs typeface="Constantia"/>
              </a:rPr>
              <a:t>Electronic</a:t>
            </a:r>
            <a:endParaRPr sz="4800">
              <a:latin typeface="Constantia"/>
              <a:cs typeface="Constantia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2644394" y="3453765"/>
            <a:ext cx="3855085" cy="128753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lang="en-US" sz="2400" b="1" dirty="0" err="1" smtClean="0">
                <a:latin typeface="Times New Roman"/>
                <a:cs typeface="Times New Roman"/>
              </a:rPr>
              <a:t>Asst.lec</a:t>
            </a:r>
            <a:r>
              <a:rPr lang="en-US" sz="2400" b="1" dirty="0" smtClean="0">
                <a:latin typeface="Times New Roman"/>
                <a:cs typeface="Times New Roman"/>
              </a:rPr>
              <a:t> </a:t>
            </a:r>
            <a:r>
              <a:rPr lang="en-US" sz="2400" b="1" dirty="0" err="1" smtClean="0">
                <a:latin typeface="Times New Roman"/>
                <a:cs typeface="Times New Roman"/>
              </a:rPr>
              <a:t>Israa</a:t>
            </a:r>
            <a:r>
              <a:rPr lang="en-US" sz="2400" b="1" dirty="0" smtClean="0">
                <a:latin typeface="Times New Roman"/>
                <a:cs typeface="Times New Roman"/>
              </a:rPr>
              <a:t> Hussein</a:t>
            </a:r>
            <a:endParaRPr sz="24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270"/>
              </a:spcBef>
            </a:pPr>
            <a:endParaRPr sz="2400" dirty="0">
              <a:latin typeface="Times New Roman"/>
              <a:cs typeface="Times New Roman"/>
            </a:endParaRPr>
          </a:p>
          <a:p>
            <a:pPr marR="61594" algn="ctr">
              <a:lnSpc>
                <a:spcPct val="100000"/>
              </a:lnSpc>
            </a:pPr>
            <a:r>
              <a:rPr sz="2400" dirty="0">
                <a:latin typeface="Times New Roman"/>
                <a:cs typeface="Times New Roman"/>
              </a:rPr>
              <a:t>2</a:t>
            </a:r>
            <a:r>
              <a:rPr sz="2400" baseline="24305" dirty="0">
                <a:latin typeface="Times New Roman"/>
                <a:cs typeface="Times New Roman"/>
              </a:rPr>
              <a:t>nd</a:t>
            </a:r>
            <a:r>
              <a:rPr sz="2400" spc="262" baseline="2430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semester</a:t>
            </a:r>
            <a:endParaRPr sz="24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94741" rIns="0" bIns="0" rtlCol="0">
            <a:spAutoFit/>
          </a:bodyPr>
          <a:lstStyle/>
          <a:p>
            <a:pPr marL="926465">
              <a:lnSpc>
                <a:spcPct val="100000"/>
              </a:lnSpc>
              <a:spcBef>
                <a:spcPts val="105"/>
              </a:spcBef>
            </a:pPr>
            <a:r>
              <a:rPr sz="3200" dirty="0">
                <a:solidFill>
                  <a:srgbClr val="465E9C"/>
                </a:solidFill>
              </a:rPr>
              <a:t>1.3.2</a:t>
            </a:r>
            <a:r>
              <a:rPr sz="3200" spc="-30" dirty="0">
                <a:solidFill>
                  <a:srgbClr val="465E9C"/>
                </a:solidFill>
              </a:rPr>
              <a:t> </a:t>
            </a:r>
            <a:r>
              <a:rPr sz="3200" dirty="0">
                <a:solidFill>
                  <a:srgbClr val="465E9C"/>
                </a:solidFill>
              </a:rPr>
              <a:t>Binary</a:t>
            </a:r>
            <a:r>
              <a:rPr sz="3200" spc="-15" dirty="0">
                <a:solidFill>
                  <a:srgbClr val="465E9C"/>
                </a:solidFill>
              </a:rPr>
              <a:t> </a:t>
            </a:r>
            <a:r>
              <a:rPr sz="3200" dirty="0">
                <a:solidFill>
                  <a:srgbClr val="465E9C"/>
                </a:solidFill>
              </a:rPr>
              <a:t>numeration</a:t>
            </a:r>
            <a:r>
              <a:rPr sz="3200" spc="-30" dirty="0">
                <a:solidFill>
                  <a:srgbClr val="465E9C"/>
                </a:solidFill>
              </a:rPr>
              <a:t> </a:t>
            </a:r>
            <a:r>
              <a:rPr sz="3200" spc="-10" dirty="0">
                <a:solidFill>
                  <a:srgbClr val="465E9C"/>
                </a:solidFill>
              </a:rPr>
              <a:t>system:</a:t>
            </a:r>
            <a:endParaRPr sz="3200"/>
          </a:p>
        </p:txBody>
      </p:sp>
      <p:sp>
        <p:nvSpPr>
          <p:cNvPr id="3" name="object 3"/>
          <p:cNvSpPr txBox="1"/>
          <p:nvPr/>
        </p:nvSpPr>
        <p:spPr>
          <a:xfrm>
            <a:off x="840739" y="1567434"/>
            <a:ext cx="7463790" cy="397700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85750" marR="5080" indent="-273685" algn="just">
              <a:lnSpc>
                <a:spcPct val="100000"/>
              </a:lnSpc>
              <a:spcBef>
                <a:spcPts val="100"/>
              </a:spcBef>
              <a:buClr>
                <a:srgbClr val="AA2B1E"/>
              </a:buClr>
              <a:buSzPct val="85416"/>
              <a:buFont typeface="Wingdings"/>
              <a:buChar char=""/>
              <a:tabLst>
                <a:tab pos="287020" algn="l"/>
              </a:tabLst>
            </a:pPr>
            <a:r>
              <a:rPr sz="2400" dirty="0">
                <a:latin typeface="Times New Roman"/>
                <a:cs typeface="Times New Roman"/>
              </a:rPr>
              <a:t>The</a:t>
            </a:r>
            <a:r>
              <a:rPr sz="2400" spc="50" dirty="0">
                <a:latin typeface="Times New Roman"/>
                <a:cs typeface="Times New Roman"/>
              </a:rPr>
              <a:t>  </a:t>
            </a:r>
            <a:r>
              <a:rPr sz="2400" dirty="0">
                <a:latin typeface="Times New Roman"/>
                <a:cs typeface="Times New Roman"/>
              </a:rPr>
              <a:t>binary</a:t>
            </a:r>
            <a:r>
              <a:rPr sz="2400" spc="45" dirty="0">
                <a:latin typeface="Times New Roman"/>
                <a:cs typeface="Times New Roman"/>
              </a:rPr>
              <a:t>  </a:t>
            </a:r>
            <a:r>
              <a:rPr sz="2400" dirty="0">
                <a:latin typeface="Times New Roman"/>
                <a:cs typeface="Times New Roman"/>
              </a:rPr>
              <a:t>numeration</a:t>
            </a:r>
            <a:r>
              <a:rPr sz="2400" spc="40" dirty="0">
                <a:latin typeface="Times New Roman"/>
                <a:cs typeface="Times New Roman"/>
              </a:rPr>
              <a:t>  </a:t>
            </a:r>
            <a:r>
              <a:rPr sz="2400" dirty="0">
                <a:latin typeface="Times New Roman"/>
                <a:cs typeface="Times New Roman"/>
              </a:rPr>
              <a:t>system</a:t>
            </a:r>
            <a:r>
              <a:rPr sz="2400" spc="45" dirty="0">
                <a:latin typeface="Times New Roman"/>
                <a:cs typeface="Times New Roman"/>
              </a:rPr>
              <a:t>  </a:t>
            </a:r>
            <a:r>
              <a:rPr sz="2400" dirty="0">
                <a:latin typeface="Times New Roman"/>
                <a:cs typeface="Times New Roman"/>
              </a:rPr>
              <a:t>uses</a:t>
            </a:r>
            <a:r>
              <a:rPr sz="2400" spc="50" dirty="0">
                <a:latin typeface="Times New Roman"/>
                <a:cs typeface="Times New Roman"/>
              </a:rPr>
              <a:t>  </a:t>
            </a:r>
            <a:r>
              <a:rPr sz="2400" b="1" dirty="0">
                <a:latin typeface="Times New Roman"/>
                <a:cs typeface="Times New Roman"/>
              </a:rPr>
              <a:t>only</a:t>
            </a:r>
            <a:r>
              <a:rPr sz="2400" b="1" spc="55" dirty="0">
                <a:latin typeface="Times New Roman"/>
                <a:cs typeface="Times New Roman"/>
              </a:rPr>
              <a:t>  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two</a:t>
            </a:r>
            <a:r>
              <a:rPr sz="2400" b="1" spc="45" dirty="0">
                <a:solidFill>
                  <a:srgbClr val="FF0000"/>
                </a:solidFill>
                <a:latin typeface="Times New Roman"/>
                <a:cs typeface="Times New Roman"/>
              </a:rPr>
              <a:t>  </a:t>
            </a:r>
            <a:r>
              <a:rPr sz="24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ciphers 	</a:t>
            </a:r>
            <a:r>
              <a:rPr sz="2400" dirty="0">
                <a:latin typeface="Times New Roman"/>
                <a:cs typeface="Times New Roman"/>
              </a:rPr>
              <a:t>instead</a:t>
            </a:r>
            <a:r>
              <a:rPr sz="2400" spc="38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of</a:t>
            </a:r>
            <a:r>
              <a:rPr sz="2400" spc="39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ten</a:t>
            </a:r>
            <a:r>
              <a:rPr sz="2400" spc="39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as</a:t>
            </a:r>
            <a:r>
              <a:rPr sz="2400" spc="38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the</a:t>
            </a:r>
            <a:r>
              <a:rPr sz="2400" spc="39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decimal</a:t>
            </a:r>
            <a:r>
              <a:rPr sz="2400" spc="40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numeration</a:t>
            </a:r>
            <a:r>
              <a:rPr sz="2400" spc="40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system.</a:t>
            </a:r>
            <a:r>
              <a:rPr sz="2400" spc="39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Those 	</a:t>
            </a:r>
            <a:r>
              <a:rPr sz="2400" dirty="0">
                <a:latin typeface="Times New Roman"/>
                <a:cs typeface="Times New Roman"/>
              </a:rPr>
              <a:t>two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ciphers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are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“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0</a:t>
            </a:r>
            <a:r>
              <a:rPr sz="2400" dirty="0">
                <a:latin typeface="Times New Roman"/>
                <a:cs typeface="Times New Roman"/>
              </a:rPr>
              <a:t>”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and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“</a:t>
            </a:r>
            <a:r>
              <a:rPr sz="2400" b="1" spc="-20" dirty="0">
                <a:solidFill>
                  <a:srgbClr val="FF0000"/>
                </a:solidFill>
                <a:latin typeface="Times New Roman"/>
                <a:cs typeface="Times New Roman"/>
              </a:rPr>
              <a:t>1</a:t>
            </a:r>
            <a:r>
              <a:rPr sz="2400" spc="-20" dirty="0">
                <a:latin typeface="Times New Roman"/>
                <a:cs typeface="Times New Roman"/>
              </a:rPr>
              <a:t>”.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270"/>
              </a:spcBef>
              <a:buClr>
                <a:srgbClr val="AA2B1E"/>
              </a:buClr>
              <a:buFont typeface="Wingdings"/>
              <a:buChar char=""/>
            </a:pPr>
            <a:endParaRPr sz="2400">
              <a:latin typeface="Times New Roman"/>
              <a:cs typeface="Times New Roman"/>
            </a:endParaRPr>
          </a:p>
          <a:p>
            <a:pPr marL="286385" indent="-273685">
              <a:lnSpc>
                <a:spcPct val="100000"/>
              </a:lnSpc>
              <a:spcBef>
                <a:spcPts val="5"/>
              </a:spcBef>
              <a:buClr>
                <a:srgbClr val="AA2B1E"/>
              </a:buClr>
              <a:buSzPct val="85416"/>
              <a:buFont typeface="Wingdings"/>
              <a:buChar char=""/>
              <a:tabLst>
                <a:tab pos="286385" algn="l"/>
                <a:tab pos="687705" algn="l"/>
                <a:tab pos="1610995" algn="l"/>
                <a:tab pos="2603500" algn="l"/>
                <a:tab pos="3002915" algn="l"/>
                <a:tab pos="4611370" algn="l"/>
                <a:tab pos="5705475" algn="l"/>
                <a:tab pos="6222365" algn="l"/>
                <a:tab pos="7095490" algn="l"/>
              </a:tabLst>
            </a:pPr>
            <a:r>
              <a:rPr sz="2400" spc="-25" dirty="0">
                <a:latin typeface="Times New Roman"/>
                <a:cs typeface="Times New Roman"/>
              </a:rPr>
              <a:t>In</a:t>
            </a:r>
            <a:r>
              <a:rPr sz="2400" dirty="0">
                <a:latin typeface="Times New Roman"/>
                <a:cs typeface="Times New Roman"/>
              </a:rPr>
              <a:t>	</a:t>
            </a:r>
            <a:r>
              <a:rPr sz="2400" spc="-10" dirty="0">
                <a:latin typeface="Times New Roman"/>
                <a:cs typeface="Times New Roman"/>
              </a:rPr>
              <a:t>binary</a:t>
            </a:r>
            <a:r>
              <a:rPr sz="2400" dirty="0">
                <a:latin typeface="Times New Roman"/>
                <a:cs typeface="Times New Roman"/>
              </a:rPr>
              <a:t>	</a:t>
            </a:r>
            <a:r>
              <a:rPr sz="2400" spc="-10" dirty="0">
                <a:latin typeface="Times New Roman"/>
                <a:cs typeface="Times New Roman"/>
              </a:rPr>
              <a:t>system</a:t>
            </a:r>
            <a:r>
              <a:rPr sz="2400" dirty="0">
                <a:latin typeface="Times New Roman"/>
                <a:cs typeface="Times New Roman"/>
              </a:rPr>
              <a:t>	</a:t>
            </a:r>
            <a:r>
              <a:rPr sz="2400" spc="-25" dirty="0">
                <a:latin typeface="Times New Roman"/>
                <a:cs typeface="Times New Roman"/>
              </a:rPr>
              <a:t>of</a:t>
            </a:r>
            <a:r>
              <a:rPr sz="2400" dirty="0">
                <a:latin typeface="Times New Roman"/>
                <a:cs typeface="Times New Roman"/>
              </a:rPr>
              <a:t>	</a:t>
            </a:r>
            <a:r>
              <a:rPr sz="2400" spc="-10" dirty="0">
                <a:latin typeface="Times New Roman"/>
                <a:cs typeface="Times New Roman"/>
              </a:rPr>
              <a:t>numeration,</a:t>
            </a:r>
            <a:r>
              <a:rPr sz="2400" dirty="0">
                <a:latin typeface="Times New Roman"/>
                <a:cs typeface="Times New Roman"/>
              </a:rPr>
              <a:t>	</a:t>
            </a:r>
            <a:r>
              <a:rPr sz="24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ciphers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	</a:t>
            </a:r>
            <a:r>
              <a:rPr sz="2400" spc="-25" dirty="0">
                <a:latin typeface="Times New Roman"/>
                <a:cs typeface="Times New Roman"/>
              </a:rPr>
              <a:t>are</a:t>
            </a:r>
            <a:r>
              <a:rPr sz="2400" dirty="0">
                <a:latin typeface="Times New Roman"/>
                <a:cs typeface="Times New Roman"/>
              </a:rPr>
              <a:t>	</a:t>
            </a:r>
            <a:r>
              <a:rPr sz="2400" spc="-10" dirty="0">
                <a:latin typeface="Times New Roman"/>
                <a:cs typeface="Times New Roman"/>
              </a:rPr>
              <a:t>called</a:t>
            </a:r>
            <a:r>
              <a:rPr sz="2400" dirty="0">
                <a:latin typeface="Times New Roman"/>
                <a:cs typeface="Times New Roman"/>
              </a:rPr>
              <a:t>	</a:t>
            </a:r>
            <a:r>
              <a:rPr sz="2400" b="1" spc="-25" dirty="0">
                <a:solidFill>
                  <a:srgbClr val="FF0000"/>
                </a:solidFill>
                <a:latin typeface="Times New Roman"/>
                <a:cs typeface="Times New Roman"/>
              </a:rPr>
              <a:t>bit</a:t>
            </a:r>
            <a:endParaRPr sz="2400">
              <a:latin typeface="Times New Roman"/>
              <a:cs typeface="Times New Roman"/>
            </a:endParaRPr>
          </a:p>
          <a:p>
            <a:pPr marL="287020">
              <a:lnSpc>
                <a:spcPct val="100000"/>
              </a:lnSpc>
            </a:pPr>
            <a:r>
              <a:rPr sz="2400" dirty="0">
                <a:latin typeface="Times New Roman"/>
                <a:cs typeface="Times New Roman"/>
              </a:rPr>
              <a:t>(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Binary</a:t>
            </a:r>
            <a:r>
              <a:rPr sz="2400" b="1" spc="-2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Digit</a:t>
            </a:r>
            <a:r>
              <a:rPr sz="2400" spc="-10" dirty="0">
                <a:latin typeface="Times New Roman"/>
                <a:cs typeface="Times New Roman"/>
              </a:rPr>
              <a:t>).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270"/>
              </a:spcBef>
            </a:pPr>
            <a:endParaRPr sz="2400">
              <a:latin typeface="Times New Roman"/>
              <a:cs typeface="Times New Roman"/>
            </a:endParaRPr>
          </a:p>
          <a:p>
            <a:pPr marL="285750" marR="5080" indent="-273685" algn="just">
              <a:lnSpc>
                <a:spcPct val="100000"/>
              </a:lnSpc>
              <a:buClr>
                <a:srgbClr val="AA2B1E"/>
              </a:buClr>
              <a:buSzPct val="85416"/>
              <a:buFont typeface="Wingdings"/>
              <a:buChar char=""/>
              <a:tabLst>
                <a:tab pos="287020" algn="l"/>
              </a:tabLst>
            </a:pPr>
            <a:r>
              <a:rPr sz="2400" dirty="0">
                <a:latin typeface="Times New Roman"/>
                <a:cs typeface="Times New Roman"/>
              </a:rPr>
              <a:t>Cipher</a:t>
            </a:r>
            <a:r>
              <a:rPr sz="2400" spc="55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are</a:t>
            </a:r>
            <a:r>
              <a:rPr sz="2400" spc="55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arranged</a:t>
            </a:r>
            <a:r>
              <a:rPr sz="2400" spc="5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right</a:t>
            </a:r>
            <a:r>
              <a:rPr sz="2400" spc="56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to</a:t>
            </a:r>
            <a:r>
              <a:rPr sz="2400" spc="54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left</a:t>
            </a:r>
            <a:r>
              <a:rPr sz="2400" spc="55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in</a:t>
            </a:r>
            <a:r>
              <a:rPr sz="2400" spc="54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doubling</a:t>
            </a:r>
            <a:r>
              <a:rPr sz="2400" spc="56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values</a:t>
            </a:r>
            <a:r>
              <a:rPr sz="2400" spc="560" dirty="0">
                <a:latin typeface="Times New Roman"/>
                <a:cs typeface="Times New Roman"/>
              </a:rPr>
              <a:t> </a:t>
            </a:r>
            <a:r>
              <a:rPr sz="2400" spc="-25" dirty="0">
                <a:latin typeface="Times New Roman"/>
                <a:cs typeface="Times New Roman"/>
              </a:rPr>
              <a:t>of 	</a:t>
            </a:r>
            <a:r>
              <a:rPr sz="2400" dirty="0">
                <a:latin typeface="Times New Roman"/>
                <a:cs typeface="Times New Roman"/>
              </a:rPr>
              <a:t>weight</a:t>
            </a:r>
            <a:r>
              <a:rPr sz="2400" spc="19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(instead</a:t>
            </a:r>
            <a:r>
              <a:rPr sz="2400" spc="19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of</a:t>
            </a:r>
            <a:r>
              <a:rPr sz="2400" spc="18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multiplying</a:t>
            </a:r>
            <a:r>
              <a:rPr sz="2400" spc="20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the</a:t>
            </a:r>
            <a:r>
              <a:rPr sz="2400" spc="19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weight</a:t>
            </a:r>
            <a:r>
              <a:rPr sz="2400" spc="19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by</a:t>
            </a:r>
            <a:r>
              <a:rPr sz="2400" spc="19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10</a:t>
            </a:r>
            <a:r>
              <a:rPr sz="2400" spc="19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as</a:t>
            </a:r>
            <a:r>
              <a:rPr sz="2400" spc="19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in</a:t>
            </a:r>
            <a:r>
              <a:rPr sz="2400" spc="190" dirty="0">
                <a:latin typeface="Times New Roman"/>
                <a:cs typeface="Times New Roman"/>
              </a:rPr>
              <a:t> </a:t>
            </a:r>
            <a:r>
              <a:rPr sz="2400" spc="-25" dirty="0">
                <a:latin typeface="Times New Roman"/>
                <a:cs typeface="Times New Roman"/>
              </a:rPr>
              <a:t>the 	</a:t>
            </a:r>
            <a:r>
              <a:rPr sz="2400" dirty="0">
                <a:latin typeface="Times New Roman"/>
                <a:cs typeface="Times New Roman"/>
              </a:rPr>
              <a:t>case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of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decimal</a:t>
            </a:r>
            <a:r>
              <a:rPr sz="2400" spc="-10" dirty="0">
                <a:latin typeface="Times New Roman"/>
                <a:cs typeface="Times New Roman"/>
              </a:rPr>
              <a:t> system).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980426" y="5838545"/>
            <a:ext cx="16573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60" dirty="0">
                <a:solidFill>
                  <a:srgbClr val="465E9C"/>
                </a:solidFill>
                <a:latin typeface="Trebuchet MS"/>
                <a:cs typeface="Trebuchet MS"/>
              </a:rPr>
              <a:t>10</a:t>
            </a:r>
            <a:endParaRPr sz="14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45844" y="770001"/>
            <a:ext cx="5683885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dirty="0">
                <a:solidFill>
                  <a:srgbClr val="465E9C"/>
                </a:solidFill>
              </a:rPr>
              <a:t>1.3.2</a:t>
            </a:r>
            <a:r>
              <a:rPr sz="3200" spc="-40" dirty="0">
                <a:solidFill>
                  <a:srgbClr val="465E9C"/>
                </a:solidFill>
              </a:rPr>
              <a:t> </a:t>
            </a:r>
            <a:r>
              <a:rPr sz="3200" dirty="0">
                <a:solidFill>
                  <a:srgbClr val="465E9C"/>
                </a:solidFill>
              </a:rPr>
              <a:t>Binary</a:t>
            </a:r>
            <a:r>
              <a:rPr sz="3200" spc="-10" dirty="0">
                <a:solidFill>
                  <a:srgbClr val="465E9C"/>
                </a:solidFill>
              </a:rPr>
              <a:t> </a:t>
            </a:r>
            <a:r>
              <a:rPr sz="3200" dirty="0">
                <a:solidFill>
                  <a:srgbClr val="465E9C"/>
                </a:solidFill>
              </a:rPr>
              <a:t>numeration</a:t>
            </a:r>
            <a:r>
              <a:rPr sz="3200" spc="-25" dirty="0">
                <a:solidFill>
                  <a:srgbClr val="465E9C"/>
                </a:solidFill>
              </a:rPr>
              <a:t> </a:t>
            </a:r>
            <a:r>
              <a:rPr sz="3200" spc="-10" dirty="0">
                <a:solidFill>
                  <a:srgbClr val="465E9C"/>
                </a:solidFill>
              </a:rPr>
              <a:t>system:</a:t>
            </a:r>
            <a:endParaRPr sz="3200"/>
          </a:p>
        </p:txBody>
      </p:sp>
      <p:sp>
        <p:nvSpPr>
          <p:cNvPr id="3" name="object 3"/>
          <p:cNvSpPr txBox="1"/>
          <p:nvPr/>
        </p:nvSpPr>
        <p:spPr>
          <a:xfrm>
            <a:off x="840739" y="1388109"/>
            <a:ext cx="470217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86385" indent="-273685">
              <a:lnSpc>
                <a:spcPct val="100000"/>
              </a:lnSpc>
              <a:spcBef>
                <a:spcPts val="105"/>
              </a:spcBef>
              <a:buClr>
                <a:srgbClr val="AA2B1E"/>
              </a:buClr>
              <a:buSzPct val="85000"/>
              <a:buFont typeface="Wingdings"/>
              <a:buChar char=""/>
              <a:tabLst>
                <a:tab pos="286385" algn="l"/>
              </a:tabLst>
            </a:pPr>
            <a:r>
              <a:rPr sz="2000" spc="-10" dirty="0">
                <a:latin typeface="Times New Roman"/>
                <a:cs typeface="Times New Roman"/>
              </a:rPr>
              <a:t>Let’s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consider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the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following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binary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number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453885" y="5116965"/>
            <a:ext cx="64135" cy="2825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190"/>
              </a:lnSpc>
            </a:pPr>
            <a:r>
              <a:rPr sz="2000" spc="-50" dirty="0">
                <a:latin typeface="Times New Roman"/>
                <a:cs typeface="Times New Roman"/>
              </a:rPr>
              <a:t>,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40739" y="4712014"/>
            <a:ext cx="5909310" cy="1366520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286385" indent="-273685">
              <a:lnSpc>
                <a:spcPct val="100000"/>
              </a:lnSpc>
              <a:spcBef>
                <a:spcPts val="335"/>
              </a:spcBef>
              <a:buClr>
                <a:srgbClr val="AA2B1E"/>
              </a:buClr>
              <a:buSzPct val="85000"/>
              <a:buFont typeface="Wingdings"/>
              <a:buChar char=""/>
              <a:tabLst>
                <a:tab pos="286385" algn="l"/>
              </a:tabLst>
            </a:pPr>
            <a:r>
              <a:rPr sz="2000" dirty="0">
                <a:latin typeface="Times New Roman"/>
                <a:cs typeface="Times New Roman"/>
              </a:rPr>
              <a:t>Each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FF0000"/>
                </a:solidFill>
                <a:latin typeface="Times New Roman"/>
                <a:cs typeface="Times New Roman"/>
              </a:rPr>
              <a:t>weight</a:t>
            </a:r>
            <a:r>
              <a:rPr sz="2000" b="1" spc="-1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FF0000"/>
                </a:solidFill>
                <a:latin typeface="Times New Roman"/>
                <a:cs typeface="Times New Roman"/>
              </a:rPr>
              <a:t>is</a:t>
            </a:r>
            <a:r>
              <a:rPr sz="2000" b="1" spc="-1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FF0000"/>
                </a:solidFill>
                <a:latin typeface="Times New Roman"/>
                <a:cs typeface="Times New Roman"/>
              </a:rPr>
              <a:t>2</a:t>
            </a:r>
            <a:r>
              <a:rPr sz="2000" b="1" spc="-1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that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of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the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one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in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the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immediate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right.</a:t>
            </a:r>
            <a:endParaRPr sz="2000">
              <a:latin typeface="Times New Roman"/>
              <a:cs typeface="Times New Roman"/>
            </a:endParaRPr>
          </a:p>
          <a:p>
            <a:pPr marL="287020" indent="-274320">
              <a:lnSpc>
                <a:spcPct val="100000"/>
              </a:lnSpc>
              <a:spcBef>
                <a:spcPts val="240"/>
              </a:spcBef>
              <a:buClr>
                <a:srgbClr val="AA2B1E"/>
              </a:buClr>
              <a:buSzPct val="85000"/>
              <a:buFont typeface="Wingdings"/>
              <a:buChar char=""/>
              <a:tabLst>
                <a:tab pos="287020" algn="l"/>
              </a:tabLst>
            </a:pPr>
            <a:r>
              <a:rPr sz="2000" dirty="0">
                <a:latin typeface="Times New Roman"/>
                <a:cs typeface="Times New Roman"/>
              </a:rPr>
              <a:t>The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less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weighted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cipher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carries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the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FF0000"/>
                </a:solidFill>
                <a:latin typeface="Times New Roman"/>
                <a:cs typeface="Times New Roman"/>
              </a:rPr>
              <a:t>Ones</a:t>
            </a:r>
            <a:r>
              <a:rPr sz="2000" b="1" spc="-2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place</a:t>
            </a:r>
            <a:endParaRPr sz="2000">
              <a:latin typeface="Times New Roman"/>
              <a:cs typeface="Times New Roman"/>
            </a:endParaRPr>
          </a:p>
          <a:p>
            <a:pPr marL="286385" indent="-273685">
              <a:lnSpc>
                <a:spcPct val="100000"/>
              </a:lnSpc>
              <a:spcBef>
                <a:spcPts val="244"/>
              </a:spcBef>
              <a:buClr>
                <a:srgbClr val="AA2B1E"/>
              </a:buClr>
              <a:buSzPct val="85000"/>
              <a:buFont typeface="Wingdings"/>
              <a:buChar char=""/>
              <a:tabLst>
                <a:tab pos="286385" algn="l"/>
              </a:tabLst>
            </a:pPr>
            <a:r>
              <a:rPr sz="2000" dirty="0">
                <a:latin typeface="Times New Roman"/>
                <a:cs typeface="Times New Roman"/>
              </a:rPr>
              <a:t>the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cipher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at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the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immediate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left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carries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the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FF0000"/>
                </a:solidFill>
                <a:latin typeface="Times New Roman"/>
                <a:cs typeface="Times New Roman"/>
              </a:rPr>
              <a:t>twos</a:t>
            </a:r>
            <a:r>
              <a:rPr sz="2000" b="1" spc="-2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place</a:t>
            </a:r>
            <a:endParaRPr sz="2000">
              <a:latin typeface="Times New Roman"/>
              <a:cs typeface="Times New Roman"/>
            </a:endParaRPr>
          </a:p>
          <a:p>
            <a:pPr marL="351155" indent="-338455">
              <a:lnSpc>
                <a:spcPct val="100000"/>
              </a:lnSpc>
              <a:spcBef>
                <a:spcPts val="240"/>
              </a:spcBef>
              <a:buClr>
                <a:srgbClr val="AA2B1E"/>
              </a:buClr>
              <a:buSzPct val="85000"/>
              <a:buFont typeface="Wingdings"/>
              <a:buChar char=""/>
              <a:tabLst>
                <a:tab pos="351155" algn="l"/>
                <a:tab pos="5406390" algn="l"/>
              </a:tabLst>
            </a:pPr>
            <a:r>
              <a:rPr sz="2000" dirty="0">
                <a:latin typeface="Times New Roman"/>
                <a:cs typeface="Times New Roman"/>
              </a:rPr>
              <a:t>the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following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cipher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carries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the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fourth</a:t>
            </a:r>
            <a:r>
              <a:rPr sz="2000" b="1" spc="-25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place</a:t>
            </a:r>
            <a:r>
              <a:rPr sz="2000" b="1" dirty="0">
                <a:latin typeface="Times New Roman"/>
                <a:cs typeface="Times New Roman"/>
              </a:rPr>
              <a:t>	</a:t>
            </a:r>
            <a:r>
              <a:rPr sz="2000" spc="-50" dirty="0">
                <a:latin typeface="Times New Roman"/>
                <a:cs typeface="Times New Roman"/>
              </a:rPr>
              <a:t>…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026145" y="5838545"/>
            <a:ext cx="120014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405" dirty="0">
                <a:solidFill>
                  <a:srgbClr val="465E9C"/>
                </a:solidFill>
                <a:latin typeface="Trebuchet MS"/>
                <a:cs typeface="Trebuchet MS"/>
              </a:rPr>
              <a:t>11</a:t>
            </a:r>
            <a:endParaRPr sz="1400">
              <a:latin typeface="Trebuchet MS"/>
              <a:cs typeface="Trebuchet MS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1524000" y="1863851"/>
            <a:ext cx="5687695" cy="4198620"/>
            <a:chOff x="1524000" y="1863851"/>
            <a:chExt cx="5687695" cy="4198620"/>
          </a:xfrm>
        </p:grpSpPr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524000" y="1863851"/>
              <a:ext cx="5687567" cy="2691384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160008" y="5077967"/>
              <a:ext cx="333756" cy="275844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705600" y="5378195"/>
              <a:ext cx="333755" cy="266700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881115" y="5710427"/>
              <a:ext cx="352043" cy="352044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76402" rIns="0" bIns="0" rtlCol="0">
            <a:spAutoFit/>
          </a:bodyPr>
          <a:lstStyle/>
          <a:p>
            <a:pPr marL="2163445">
              <a:lnSpc>
                <a:spcPct val="100000"/>
              </a:lnSpc>
              <a:spcBef>
                <a:spcPts val="100"/>
              </a:spcBef>
            </a:pPr>
            <a:r>
              <a:rPr dirty="0"/>
              <a:t>Exercise</a:t>
            </a:r>
            <a:r>
              <a:rPr spc="-185" dirty="0"/>
              <a:t> </a:t>
            </a:r>
            <a:r>
              <a:rPr spc="-20" dirty="0"/>
              <a:t>1.1: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17244" y="2004186"/>
            <a:ext cx="6319520" cy="2952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86385" marR="5080" indent="-274320">
              <a:lnSpc>
                <a:spcPct val="100000"/>
              </a:lnSpc>
              <a:spcBef>
                <a:spcPts val="100"/>
              </a:spcBef>
            </a:pPr>
            <a:r>
              <a:rPr sz="2050" i="1" dirty="0">
                <a:solidFill>
                  <a:srgbClr val="AA2B1E"/>
                </a:solidFill>
                <a:latin typeface="Cambria"/>
                <a:cs typeface="Cambria"/>
              </a:rPr>
              <a:t>O</a:t>
            </a:r>
            <a:r>
              <a:rPr sz="2050" i="1" spc="505" dirty="0">
                <a:solidFill>
                  <a:srgbClr val="AA2B1E"/>
                </a:solidFill>
                <a:latin typeface="Cambria"/>
                <a:cs typeface="Cambria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Convert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the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following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binary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numbers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to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decimal numbers: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270"/>
              </a:spcBef>
            </a:pPr>
            <a:endParaRPr sz="2400">
              <a:latin typeface="Times New Roman"/>
              <a:cs typeface="Times New Roman"/>
            </a:endParaRPr>
          </a:p>
          <a:p>
            <a:pPr marL="286385" indent="-273685">
              <a:lnSpc>
                <a:spcPct val="100000"/>
              </a:lnSpc>
              <a:spcBef>
                <a:spcPts val="5"/>
              </a:spcBef>
              <a:buClr>
                <a:srgbClr val="AA2B1E"/>
              </a:buClr>
              <a:buSzPct val="85416"/>
              <a:buFont typeface="Wingdings"/>
              <a:buChar char=""/>
              <a:tabLst>
                <a:tab pos="286385" algn="l"/>
              </a:tabLst>
            </a:pPr>
            <a:r>
              <a:rPr sz="2400" dirty="0">
                <a:latin typeface="Times New Roman"/>
                <a:cs typeface="Times New Roman"/>
              </a:rPr>
              <a:t>A</a:t>
            </a:r>
            <a:r>
              <a:rPr sz="2400" spc="-1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=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110101</a:t>
            </a:r>
            <a:endParaRPr sz="2400">
              <a:latin typeface="Times New Roman"/>
              <a:cs typeface="Times New Roman"/>
            </a:endParaRPr>
          </a:p>
          <a:p>
            <a:pPr marL="286385" indent="-273685">
              <a:lnSpc>
                <a:spcPct val="100000"/>
              </a:lnSpc>
              <a:spcBef>
                <a:spcPts val="575"/>
              </a:spcBef>
              <a:buClr>
                <a:srgbClr val="AA2B1E"/>
              </a:buClr>
              <a:buSzPct val="85416"/>
              <a:buFont typeface="Wingdings"/>
              <a:buChar char=""/>
              <a:tabLst>
                <a:tab pos="286385" algn="l"/>
              </a:tabLst>
            </a:pPr>
            <a:r>
              <a:rPr sz="2400" dirty="0">
                <a:latin typeface="Times New Roman"/>
                <a:cs typeface="Times New Roman"/>
              </a:rPr>
              <a:t>B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= </a:t>
            </a:r>
            <a:r>
              <a:rPr sz="2400" spc="-10" dirty="0">
                <a:latin typeface="Times New Roman"/>
                <a:cs typeface="Times New Roman"/>
              </a:rPr>
              <a:t>100110101</a:t>
            </a:r>
            <a:endParaRPr sz="2400">
              <a:latin typeface="Times New Roman"/>
              <a:cs typeface="Times New Roman"/>
            </a:endParaRPr>
          </a:p>
          <a:p>
            <a:pPr marL="286385" indent="-273685">
              <a:lnSpc>
                <a:spcPct val="100000"/>
              </a:lnSpc>
              <a:spcBef>
                <a:spcPts val="575"/>
              </a:spcBef>
              <a:buClr>
                <a:srgbClr val="AA2B1E"/>
              </a:buClr>
              <a:buSzPct val="85416"/>
              <a:buFont typeface="Wingdings"/>
              <a:buChar char=""/>
              <a:tabLst>
                <a:tab pos="286385" algn="l"/>
              </a:tabLst>
            </a:pPr>
            <a:r>
              <a:rPr sz="2400" dirty="0">
                <a:latin typeface="Times New Roman"/>
                <a:cs typeface="Times New Roman"/>
              </a:rPr>
              <a:t>C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= </a:t>
            </a:r>
            <a:r>
              <a:rPr sz="2400" spc="-10" dirty="0">
                <a:latin typeface="Times New Roman"/>
                <a:cs typeface="Times New Roman"/>
              </a:rPr>
              <a:t>11110111101</a:t>
            </a:r>
            <a:endParaRPr sz="2400">
              <a:latin typeface="Times New Roman"/>
              <a:cs typeface="Times New Roman"/>
            </a:endParaRPr>
          </a:p>
          <a:p>
            <a:pPr marL="286385" indent="-273685">
              <a:lnSpc>
                <a:spcPct val="100000"/>
              </a:lnSpc>
              <a:spcBef>
                <a:spcPts val="580"/>
              </a:spcBef>
              <a:buClr>
                <a:srgbClr val="AA2B1E"/>
              </a:buClr>
              <a:buSzPct val="85416"/>
              <a:buFont typeface="Wingdings"/>
              <a:buChar char=""/>
              <a:tabLst>
                <a:tab pos="286385" algn="l"/>
              </a:tabLst>
            </a:pPr>
            <a:r>
              <a:rPr sz="2400" dirty="0">
                <a:latin typeface="Times New Roman"/>
                <a:cs typeface="Times New Roman"/>
              </a:rPr>
              <a:t>D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=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101100001111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992618" y="5838545"/>
            <a:ext cx="15430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204" dirty="0">
                <a:solidFill>
                  <a:srgbClr val="465E9C"/>
                </a:solidFill>
                <a:latin typeface="Trebuchet MS"/>
                <a:cs typeface="Trebuchet MS"/>
              </a:rPr>
              <a:t>12</a:t>
            </a:r>
            <a:endParaRPr sz="14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spc="-35" dirty="0">
                <a:latin typeface="Constantia"/>
                <a:cs typeface="Constantia"/>
              </a:rPr>
              <a:t>Chapter</a:t>
            </a:r>
            <a:r>
              <a:rPr sz="4000" spc="-195" dirty="0">
                <a:latin typeface="Constantia"/>
                <a:cs typeface="Constantia"/>
              </a:rPr>
              <a:t> </a:t>
            </a:r>
            <a:r>
              <a:rPr sz="4000" spc="-25" dirty="0">
                <a:latin typeface="Constantia"/>
                <a:cs typeface="Constantia"/>
              </a:rPr>
              <a:t>one</a:t>
            </a:r>
            <a:endParaRPr sz="4000">
              <a:latin typeface="Constantia"/>
              <a:cs typeface="Constantia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2545">
              <a:lnSpc>
                <a:spcPts val="1490"/>
              </a:lnSpc>
            </a:pPr>
            <a:fld id="{81D60167-4931-47E6-BA6A-407CBD079E47}" type="slidenum">
              <a:rPr spc="-50" dirty="0"/>
              <a:t>2</a:t>
            </a:fld>
            <a:endParaRPr spc="-50" dirty="0"/>
          </a:p>
        </p:txBody>
      </p:sp>
      <p:sp>
        <p:nvSpPr>
          <p:cNvPr id="3" name="object 3"/>
          <p:cNvSpPr txBox="1"/>
          <p:nvPr/>
        </p:nvSpPr>
        <p:spPr>
          <a:xfrm>
            <a:off x="3393440" y="3613784"/>
            <a:ext cx="214376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b="1" spc="-10" dirty="0">
                <a:latin typeface="Constantia"/>
                <a:cs typeface="Constantia"/>
              </a:rPr>
              <a:t>Lecture</a:t>
            </a:r>
            <a:r>
              <a:rPr sz="4000" b="1" spc="-175" dirty="0">
                <a:latin typeface="Constantia"/>
                <a:cs typeface="Constantia"/>
              </a:rPr>
              <a:t> </a:t>
            </a:r>
            <a:r>
              <a:rPr sz="4000" b="1" spc="-50" dirty="0">
                <a:latin typeface="Constantia"/>
                <a:cs typeface="Constantia"/>
              </a:rPr>
              <a:t>1</a:t>
            </a:r>
            <a:endParaRPr sz="4000">
              <a:latin typeface="Constantia"/>
              <a:cs typeface="Constantia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0640">
              <a:lnSpc>
                <a:spcPct val="100000"/>
              </a:lnSpc>
              <a:spcBef>
                <a:spcPts val="95"/>
              </a:spcBef>
            </a:pPr>
            <a:r>
              <a:rPr sz="4000" b="0" dirty="0">
                <a:latin typeface="Constantia"/>
                <a:cs typeface="Constantia"/>
              </a:rPr>
              <a:t>1.1</a:t>
            </a:r>
            <a:r>
              <a:rPr sz="4000" b="0" spc="-25" dirty="0">
                <a:latin typeface="Constantia"/>
                <a:cs typeface="Constantia"/>
              </a:rPr>
              <a:t> </a:t>
            </a:r>
            <a:r>
              <a:rPr sz="4000" b="0" spc="-10" dirty="0">
                <a:latin typeface="Constantia"/>
                <a:cs typeface="Constantia"/>
              </a:rPr>
              <a:t>Introduction</a:t>
            </a:r>
            <a:endParaRPr sz="4000">
              <a:latin typeface="Constantia"/>
              <a:cs typeface="Constantia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2545">
              <a:lnSpc>
                <a:spcPts val="1490"/>
              </a:lnSpc>
            </a:pPr>
            <a:fld id="{81D60167-4931-47E6-BA6A-407CBD079E47}" type="slidenum">
              <a:rPr spc="-50" dirty="0"/>
              <a:t>3</a:t>
            </a:fld>
            <a:endParaRPr spc="-50" dirty="0"/>
          </a:p>
        </p:txBody>
      </p:sp>
      <p:sp>
        <p:nvSpPr>
          <p:cNvPr id="3" name="object 3"/>
          <p:cNvSpPr txBox="1"/>
          <p:nvPr/>
        </p:nvSpPr>
        <p:spPr>
          <a:xfrm>
            <a:off x="922731" y="1546301"/>
            <a:ext cx="7153275" cy="397700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86385" indent="-273685">
              <a:lnSpc>
                <a:spcPct val="100000"/>
              </a:lnSpc>
              <a:spcBef>
                <a:spcPts val="100"/>
              </a:spcBef>
              <a:buClr>
                <a:srgbClr val="AA2B1E"/>
              </a:buClr>
              <a:buSzPct val="85416"/>
              <a:buFont typeface="Wingdings"/>
              <a:buChar char=""/>
              <a:tabLst>
                <a:tab pos="286385" algn="l"/>
              </a:tabLst>
            </a:pPr>
            <a:r>
              <a:rPr sz="2400" dirty="0">
                <a:latin typeface="Times New Roman"/>
                <a:cs typeface="Times New Roman"/>
              </a:rPr>
              <a:t>The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Boolean</a:t>
            </a:r>
            <a:r>
              <a:rPr sz="24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algebra</a:t>
            </a:r>
            <a:r>
              <a:rPr sz="2400" b="1" spc="-2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was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created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by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the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English</a:t>
            </a:r>
            <a:endParaRPr sz="2400">
              <a:latin typeface="Times New Roman"/>
              <a:cs typeface="Times New Roman"/>
            </a:endParaRPr>
          </a:p>
          <a:p>
            <a:pPr marL="286385">
              <a:lnSpc>
                <a:spcPct val="100000"/>
              </a:lnSpc>
              <a:spcBef>
                <a:spcPts val="5"/>
              </a:spcBef>
            </a:pPr>
            <a:r>
              <a:rPr sz="2400" dirty="0">
                <a:latin typeface="Times New Roman"/>
                <a:cs typeface="Times New Roman"/>
              </a:rPr>
              <a:t>mathematician</a:t>
            </a:r>
            <a:r>
              <a:rPr sz="2400" spc="-55" dirty="0"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0000"/>
                </a:solidFill>
                <a:latin typeface="Times New Roman"/>
                <a:cs typeface="Times New Roman"/>
              </a:rPr>
              <a:t>George</a:t>
            </a:r>
            <a:r>
              <a:rPr sz="2400" spc="-2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0000"/>
                </a:solidFill>
                <a:latin typeface="Times New Roman"/>
                <a:cs typeface="Times New Roman"/>
              </a:rPr>
              <a:t>Boole</a:t>
            </a:r>
            <a:r>
              <a:rPr sz="2400" spc="-3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(1815-1864).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270"/>
              </a:spcBef>
            </a:pPr>
            <a:endParaRPr sz="2400">
              <a:latin typeface="Times New Roman"/>
              <a:cs typeface="Times New Roman"/>
            </a:endParaRPr>
          </a:p>
          <a:p>
            <a:pPr marL="286385" marR="102235" indent="-274320">
              <a:lnSpc>
                <a:spcPct val="100000"/>
              </a:lnSpc>
              <a:buFont typeface="Wingdings"/>
              <a:buChar char=""/>
              <a:tabLst>
                <a:tab pos="286385" algn="l"/>
                <a:tab pos="356870" algn="l"/>
              </a:tabLst>
            </a:pPr>
            <a:r>
              <a:rPr sz="2050" dirty="0">
                <a:solidFill>
                  <a:srgbClr val="AA2B1E"/>
                </a:solidFill>
                <a:latin typeface="Times New Roman"/>
                <a:cs typeface="Times New Roman"/>
              </a:rPr>
              <a:t>	</a:t>
            </a:r>
            <a:r>
              <a:rPr sz="2400" dirty="0">
                <a:latin typeface="Times New Roman"/>
                <a:cs typeface="Times New Roman"/>
              </a:rPr>
              <a:t>The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Boolean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algebra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codifies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0000"/>
                </a:solidFill>
                <a:latin typeface="Times New Roman"/>
                <a:cs typeface="Times New Roman"/>
              </a:rPr>
              <a:t>rules</a:t>
            </a:r>
            <a:r>
              <a:rPr sz="2400" spc="-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of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FF0000"/>
                </a:solidFill>
                <a:latin typeface="Times New Roman"/>
                <a:cs typeface="Times New Roman"/>
              </a:rPr>
              <a:t>relationship </a:t>
            </a:r>
            <a:r>
              <a:rPr sz="2400" dirty="0">
                <a:solidFill>
                  <a:srgbClr val="FF0000"/>
                </a:solidFill>
                <a:latin typeface="Times New Roman"/>
                <a:cs typeface="Times New Roman"/>
              </a:rPr>
              <a:t>between</a:t>
            </a:r>
            <a:r>
              <a:rPr sz="2400" spc="-1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0000"/>
                </a:solidFill>
                <a:latin typeface="Times New Roman"/>
                <a:cs typeface="Times New Roman"/>
              </a:rPr>
              <a:t>mathematical</a:t>
            </a:r>
            <a:r>
              <a:rPr sz="2400" spc="-4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0000"/>
                </a:solidFill>
                <a:latin typeface="Times New Roman"/>
                <a:cs typeface="Times New Roman"/>
              </a:rPr>
              <a:t>quantities</a:t>
            </a:r>
            <a:r>
              <a:rPr sz="2400" spc="-3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to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0000"/>
                </a:solidFill>
                <a:latin typeface="Times New Roman"/>
                <a:cs typeface="Times New Roman"/>
              </a:rPr>
              <a:t>one</a:t>
            </a:r>
            <a:r>
              <a:rPr sz="2400" spc="-2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0000"/>
                </a:solidFill>
                <a:latin typeface="Times New Roman"/>
                <a:cs typeface="Times New Roman"/>
              </a:rPr>
              <a:t>of</a:t>
            </a:r>
            <a:r>
              <a:rPr sz="2400" spc="-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0000"/>
                </a:solidFill>
                <a:latin typeface="Times New Roman"/>
                <a:cs typeface="Times New Roman"/>
              </a:rPr>
              <a:t>two</a:t>
            </a:r>
            <a:r>
              <a:rPr sz="2400" spc="-10" dirty="0">
                <a:solidFill>
                  <a:srgbClr val="FF0000"/>
                </a:solidFill>
                <a:latin typeface="Times New Roman"/>
                <a:cs typeface="Times New Roman"/>
              </a:rPr>
              <a:t> possible </a:t>
            </a:r>
            <a:r>
              <a:rPr sz="2400" dirty="0">
                <a:solidFill>
                  <a:srgbClr val="FF0000"/>
                </a:solidFill>
                <a:latin typeface="Times New Roman"/>
                <a:cs typeface="Times New Roman"/>
              </a:rPr>
              <a:t>values</a:t>
            </a:r>
            <a:r>
              <a:rPr sz="2400" dirty="0">
                <a:latin typeface="Times New Roman"/>
                <a:cs typeface="Times New Roman"/>
              </a:rPr>
              <a:t>: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0000"/>
                </a:solidFill>
                <a:latin typeface="Times New Roman"/>
                <a:cs typeface="Times New Roman"/>
              </a:rPr>
              <a:t>true</a:t>
            </a:r>
            <a:r>
              <a:rPr sz="2400" spc="-3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0000"/>
                </a:solidFill>
                <a:latin typeface="Times New Roman"/>
                <a:cs typeface="Times New Roman"/>
              </a:rPr>
              <a:t>or</a:t>
            </a:r>
            <a:r>
              <a:rPr sz="2400" spc="-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0000"/>
                </a:solidFill>
                <a:latin typeface="Times New Roman"/>
                <a:cs typeface="Times New Roman"/>
              </a:rPr>
              <a:t>false</a:t>
            </a:r>
            <a:r>
              <a:rPr sz="2400" dirty="0">
                <a:latin typeface="Times New Roman"/>
                <a:cs typeface="Times New Roman"/>
              </a:rPr>
              <a:t>,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0000"/>
                </a:solidFill>
                <a:latin typeface="Times New Roman"/>
                <a:cs typeface="Times New Roman"/>
              </a:rPr>
              <a:t>1</a:t>
            </a:r>
            <a:r>
              <a:rPr sz="2400" spc="-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0000"/>
                </a:solidFill>
                <a:latin typeface="Times New Roman"/>
                <a:cs typeface="Times New Roman"/>
              </a:rPr>
              <a:t>or</a:t>
            </a:r>
            <a:r>
              <a:rPr sz="2400" spc="-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spc="-25" dirty="0">
                <a:solidFill>
                  <a:srgbClr val="FF0000"/>
                </a:solidFill>
                <a:latin typeface="Times New Roman"/>
                <a:cs typeface="Times New Roman"/>
              </a:rPr>
              <a:t>0</a:t>
            </a:r>
            <a:r>
              <a:rPr sz="2400" spc="-25" dirty="0">
                <a:latin typeface="Times New Roman"/>
                <a:cs typeface="Times New Roman"/>
              </a:rPr>
              <a:t>.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275"/>
              </a:spcBef>
              <a:buClr>
                <a:srgbClr val="AA2B1E"/>
              </a:buClr>
              <a:buFont typeface="Wingdings"/>
              <a:buChar char=""/>
            </a:pPr>
            <a:endParaRPr sz="2400">
              <a:latin typeface="Times New Roman"/>
              <a:cs typeface="Times New Roman"/>
            </a:endParaRPr>
          </a:p>
          <a:p>
            <a:pPr marL="286385" marR="5080" indent="-274320">
              <a:lnSpc>
                <a:spcPct val="100000"/>
              </a:lnSpc>
              <a:spcBef>
                <a:spcPts val="5"/>
              </a:spcBef>
              <a:buClr>
                <a:srgbClr val="AA2B1E"/>
              </a:buClr>
              <a:buSzPct val="85416"/>
              <a:buFont typeface="Wingdings"/>
              <a:buChar char=""/>
              <a:tabLst>
                <a:tab pos="286385" algn="l"/>
              </a:tabLst>
            </a:pPr>
            <a:r>
              <a:rPr sz="2400" dirty="0">
                <a:solidFill>
                  <a:srgbClr val="FF0000"/>
                </a:solidFill>
                <a:latin typeface="Times New Roman"/>
                <a:cs typeface="Times New Roman"/>
              </a:rPr>
              <a:t>All</a:t>
            </a:r>
            <a:r>
              <a:rPr sz="2400" spc="-2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0000"/>
                </a:solidFill>
                <a:latin typeface="Times New Roman"/>
                <a:cs typeface="Times New Roman"/>
              </a:rPr>
              <a:t>arithmetic</a:t>
            </a:r>
            <a:r>
              <a:rPr sz="2400" spc="-4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0000"/>
                </a:solidFill>
                <a:latin typeface="Times New Roman"/>
                <a:cs typeface="Times New Roman"/>
              </a:rPr>
              <a:t>operations</a:t>
            </a:r>
            <a:r>
              <a:rPr sz="2400" spc="-4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performed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with</a:t>
            </a:r>
            <a:r>
              <a:rPr sz="2400" spc="-10" dirty="0">
                <a:latin typeface="Times New Roman"/>
                <a:cs typeface="Times New Roman"/>
              </a:rPr>
              <a:t> Boolean </a:t>
            </a:r>
            <a:r>
              <a:rPr sz="2400" dirty="0">
                <a:latin typeface="Times New Roman"/>
                <a:cs typeface="Times New Roman"/>
              </a:rPr>
              <a:t>quantities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have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but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0000"/>
                </a:solidFill>
                <a:latin typeface="Times New Roman"/>
                <a:cs typeface="Times New Roman"/>
              </a:rPr>
              <a:t>one</a:t>
            </a:r>
            <a:r>
              <a:rPr sz="2400" spc="-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0000"/>
                </a:solidFill>
                <a:latin typeface="Times New Roman"/>
                <a:cs typeface="Times New Roman"/>
              </a:rPr>
              <a:t>of</a:t>
            </a:r>
            <a:r>
              <a:rPr sz="2400" spc="-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0000"/>
                </a:solidFill>
                <a:latin typeface="Times New Roman"/>
                <a:cs typeface="Times New Roman"/>
              </a:rPr>
              <a:t>two</a:t>
            </a:r>
            <a:r>
              <a:rPr sz="2400" spc="-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0000"/>
                </a:solidFill>
                <a:latin typeface="Times New Roman"/>
                <a:cs typeface="Times New Roman"/>
              </a:rPr>
              <a:t>possible</a:t>
            </a:r>
            <a:r>
              <a:rPr sz="2400" spc="-3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0000"/>
                </a:solidFill>
                <a:latin typeface="Times New Roman"/>
                <a:cs typeface="Times New Roman"/>
              </a:rPr>
              <a:t>outcomes</a:t>
            </a:r>
            <a:r>
              <a:rPr sz="2400" dirty="0">
                <a:latin typeface="Times New Roman"/>
                <a:cs typeface="Times New Roman"/>
              </a:rPr>
              <a:t>: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either </a:t>
            </a:r>
            <a:r>
              <a:rPr sz="2400" dirty="0">
                <a:solidFill>
                  <a:srgbClr val="FF0000"/>
                </a:solidFill>
                <a:latin typeface="Times New Roman"/>
                <a:cs typeface="Times New Roman"/>
              </a:rPr>
              <a:t>1</a:t>
            </a:r>
            <a:r>
              <a:rPr sz="2400" spc="-2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0000"/>
                </a:solidFill>
                <a:latin typeface="Times New Roman"/>
                <a:cs typeface="Times New Roman"/>
              </a:rPr>
              <a:t>or</a:t>
            </a:r>
            <a:r>
              <a:rPr sz="2400" spc="-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spc="-35" dirty="0">
                <a:solidFill>
                  <a:srgbClr val="FF0000"/>
                </a:solidFill>
                <a:latin typeface="Times New Roman"/>
                <a:cs typeface="Times New Roman"/>
              </a:rPr>
              <a:t>0</a:t>
            </a:r>
            <a:r>
              <a:rPr sz="2400" spc="-35" dirty="0">
                <a:latin typeface="Times New Roman"/>
                <a:cs typeface="Times New Roman"/>
              </a:rPr>
              <a:t>.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45844" y="1089405"/>
            <a:ext cx="6912609" cy="412305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86385" indent="-273685">
              <a:lnSpc>
                <a:spcPct val="100000"/>
              </a:lnSpc>
              <a:spcBef>
                <a:spcPts val="100"/>
              </a:spcBef>
              <a:buClr>
                <a:srgbClr val="AA2B1E"/>
              </a:buClr>
              <a:buSzPct val="85416"/>
              <a:buFont typeface="Wingdings"/>
              <a:buChar char=""/>
              <a:tabLst>
                <a:tab pos="286385" algn="l"/>
              </a:tabLst>
            </a:pPr>
            <a:r>
              <a:rPr sz="2400" dirty="0">
                <a:latin typeface="Times New Roman"/>
                <a:cs typeface="Times New Roman"/>
              </a:rPr>
              <a:t>There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are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0000"/>
                </a:solidFill>
                <a:latin typeface="Times New Roman"/>
                <a:cs typeface="Times New Roman"/>
              </a:rPr>
              <a:t>three</a:t>
            </a:r>
            <a:r>
              <a:rPr sz="2400" spc="-2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0000"/>
                </a:solidFill>
                <a:latin typeface="Times New Roman"/>
                <a:cs typeface="Times New Roman"/>
              </a:rPr>
              <a:t>basic</a:t>
            </a:r>
            <a:r>
              <a:rPr sz="2400" spc="-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0000"/>
                </a:solidFill>
                <a:latin typeface="Times New Roman"/>
                <a:cs typeface="Times New Roman"/>
              </a:rPr>
              <a:t>Boolean</a:t>
            </a:r>
            <a:r>
              <a:rPr sz="2400" spc="-2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0000"/>
                </a:solidFill>
                <a:latin typeface="Times New Roman"/>
                <a:cs typeface="Times New Roman"/>
              </a:rPr>
              <a:t>arithmetic</a:t>
            </a:r>
            <a:r>
              <a:rPr sz="2400" spc="-3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FF0000"/>
                </a:solidFill>
                <a:latin typeface="Times New Roman"/>
                <a:cs typeface="Times New Roman"/>
              </a:rPr>
              <a:t>operations</a:t>
            </a:r>
            <a:r>
              <a:rPr sz="2400" spc="-10" dirty="0">
                <a:latin typeface="Times New Roman"/>
                <a:cs typeface="Times New Roman"/>
              </a:rPr>
              <a:t>: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275"/>
              </a:spcBef>
            </a:pPr>
            <a:endParaRPr sz="2400">
              <a:latin typeface="Times New Roman"/>
              <a:cs typeface="Times New Roman"/>
            </a:endParaRPr>
          </a:p>
          <a:p>
            <a:pPr marL="469265" marR="386080" indent="-457200">
              <a:lnSpc>
                <a:spcPct val="100000"/>
              </a:lnSpc>
              <a:buClr>
                <a:srgbClr val="AA2B1E"/>
              </a:buClr>
              <a:buSzPct val="85416"/>
              <a:buAutoNum type="arabicPeriod"/>
              <a:tabLst>
                <a:tab pos="469265" algn="l"/>
              </a:tabLst>
            </a:pPr>
            <a:r>
              <a:rPr sz="2400" b="1" dirty="0">
                <a:latin typeface="Times New Roman"/>
                <a:cs typeface="Times New Roman"/>
              </a:rPr>
              <a:t>Boolean</a:t>
            </a:r>
            <a:r>
              <a:rPr sz="2400" b="1" spc="-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addition</a:t>
            </a:r>
            <a:r>
              <a:rPr sz="2400" b="1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which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is </a:t>
            </a:r>
            <a:r>
              <a:rPr sz="2400" dirty="0">
                <a:solidFill>
                  <a:srgbClr val="FF0000"/>
                </a:solidFill>
                <a:latin typeface="Times New Roman"/>
                <a:cs typeface="Times New Roman"/>
              </a:rPr>
              <a:t>equivalent</a:t>
            </a:r>
            <a:r>
              <a:rPr sz="2400" spc="-4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to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the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25" dirty="0">
                <a:solidFill>
                  <a:srgbClr val="FF0000"/>
                </a:solidFill>
                <a:latin typeface="Times New Roman"/>
                <a:cs typeface="Times New Roman"/>
              </a:rPr>
              <a:t>OR </a:t>
            </a:r>
            <a:r>
              <a:rPr sz="2400" dirty="0">
                <a:solidFill>
                  <a:srgbClr val="FF0000"/>
                </a:solidFill>
                <a:latin typeface="Times New Roman"/>
                <a:cs typeface="Times New Roman"/>
              </a:rPr>
              <a:t>logic</a:t>
            </a:r>
            <a:r>
              <a:rPr sz="2400" spc="-4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0000"/>
                </a:solidFill>
                <a:latin typeface="Times New Roman"/>
                <a:cs typeface="Times New Roman"/>
              </a:rPr>
              <a:t>function</a:t>
            </a:r>
            <a:r>
              <a:rPr sz="2400" dirty="0">
                <a:latin typeface="Times New Roman"/>
                <a:cs typeface="Times New Roman"/>
              </a:rPr>
              <a:t>,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as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well as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0000"/>
                </a:solidFill>
                <a:latin typeface="Times New Roman"/>
                <a:cs typeface="Times New Roman"/>
              </a:rPr>
              <a:t>parallel</a:t>
            </a:r>
            <a:r>
              <a:rPr sz="2400" spc="-4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0000"/>
                </a:solidFill>
                <a:latin typeface="Times New Roman"/>
                <a:cs typeface="Times New Roman"/>
              </a:rPr>
              <a:t>switch</a:t>
            </a:r>
            <a:r>
              <a:rPr sz="2400" spc="-2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FF0000"/>
                </a:solidFill>
                <a:latin typeface="Times New Roman"/>
                <a:cs typeface="Times New Roman"/>
              </a:rPr>
              <a:t>contacts.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270"/>
              </a:spcBef>
              <a:buAutoNum type="arabicPeriod"/>
            </a:pPr>
            <a:endParaRPr sz="2400">
              <a:latin typeface="Times New Roman"/>
              <a:cs typeface="Times New Roman"/>
            </a:endParaRPr>
          </a:p>
          <a:p>
            <a:pPr marL="12700" marR="352425" indent="304165">
              <a:lnSpc>
                <a:spcPct val="100000"/>
              </a:lnSpc>
              <a:spcBef>
                <a:spcPts val="5"/>
              </a:spcBef>
              <a:buFont typeface="Times New Roman"/>
              <a:buAutoNum type="arabicPeriod"/>
              <a:tabLst>
                <a:tab pos="316865" algn="l"/>
              </a:tabLst>
            </a:pPr>
            <a:r>
              <a:rPr sz="2400" b="1" dirty="0">
                <a:latin typeface="Times New Roman"/>
                <a:cs typeface="Times New Roman"/>
              </a:rPr>
              <a:t>Boolean</a:t>
            </a:r>
            <a:r>
              <a:rPr sz="2400" b="1" spc="-1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multiplication</a:t>
            </a:r>
            <a:r>
              <a:rPr sz="2400" dirty="0">
                <a:latin typeface="Times New Roman"/>
                <a:cs typeface="Times New Roman"/>
              </a:rPr>
              <a:t>,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which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is equivalent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to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25" dirty="0">
                <a:solidFill>
                  <a:srgbClr val="FF0000"/>
                </a:solidFill>
                <a:latin typeface="Times New Roman"/>
                <a:cs typeface="Times New Roman"/>
              </a:rPr>
              <a:t>the </a:t>
            </a:r>
            <a:r>
              <a:rPr sz="2400" dirty="0">
                <a:solidFill>
                  <a:srgbClr val="FF0000"/>
                </a:solidFill>
                <a:latin typeface="Times New Roman"/>
                <a:cs typeface="Times New Roman"/>
              </a:rPr>
              <a:t>AND</a:t>
            </a:r>
            <a:r>
              <a:rPr sz="2400" spc="-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0000"/>
                </a:solidFill>
                <a:latin typeface="Times New Roman"/>
                <a:cs typeface="Times New Roman"/>
              </a:rPr>
              <a:t>function</a:t>
            </a:r>
            <a:r>
              <a:rPr sz="2400" spc="-2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as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well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as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0000"/>
                </a:solidFill>
                <a:latin typeface="Times New Roman"/>
                <a:cs typeface="Times New Roman"/>
              </a:rPr>
              <a:t>series</a:t>
            </a:r>
            <a:r>
              <a:rPr sz="2400" spc="-3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0000"/>
                </a:solidFill>
                <a:latin typeface="Times New Roman"/>
                <a:cs typeface="Times New Roman"/>
              </a:rPr>
              <a:t>switch</a:t>
            </a:r>
            <a:r>
              <a:rPr sz="2400" spc="-3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FF0000"/>
                </a:solidFill>
                <a:latin typeface="Times New Roman"/>
                <a:cs typeface="Times New Roman"/>
              </a:rPr>
              <a:t>contacts</a:t>
            </a:r>
            <a:r>
              <a:rPr sz="2400" spc="-10" dirty="0">
                <a:latin typeface="Times New Roman"/>
                <a:cs typeface="Times New Roman"/>
              </a:rPr>
              <a:t>.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270"/>
              </a:spcBef>
              <a:buAutoNum type="arabicPeriod"/>
            </a:pPr>
            <a:endParaRPr sz="2400">
              <a:latin typeface="Times New Roman"/>
              <a:cs typeface="Times New Roman"/>
            </a:endParaRPr>
          </a:p>
          <a:p>
            <a:pPr marL="12700" marR="5080" indent="304165">
              <a:lnSpc>
                <a:spcPct val="100000"/>
              </a:lnSpc>
              <a:spcBef>
                <a:spcPts val="5"/>
              </a:spcBef>
              <a:buFont typeface="Times New Roman"/>
              <a:buAutoNum type="arabicPeriod"/>
              <a:tabLst>
                <a:tab pos="316865" algn="l"/>
              </a:tabLst>
            </a:pPr>
            <a:r>
              <a:rPr sz="2400" b="1" dirty="0">
                <a:latin typeface="Times New Roman"/>
                <a:cs typeface="Times New Roman"/>
              </a:rPr>
              <a:t>Boolean</a:t>
            </a:r>
            <a:r>
              <a:rPr sz="2400" b="1" spc="-1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complementation</a:t>
            </a:r>
            <a:r>
              <a:rPr sz="2400" b="1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which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is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equivalent</a:t>
            </a:r>
            <a:r>
              <a:rPr sz="2400" spc="-5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to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25" dirty="0">
                <a:solidFill>
                  <a:srgbClr val="FF0000"/>
                </a:solidFill>
                <a:latin typeface="Times New Roman"/>
                <a:cs typeface="Times New Roman"/>
              </a:rPr>
              <a:t>the </a:t>
            </a:r>
            <a:r>
              <a:rPr sz="2400" dirty="0">
                <a:solidFill>
                  <a:srgbClr val="FF0000"/>
                </a:solidFill>
                <a:latin typeface="Times New Roman"/>
                <a:cs typeface="Times New Roman"/>
              </a:rPr>
              <a:t>NOT</a:t>
            </a:r>
            <a:r>
              <a:rPr sz="2400" spc="-5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0000"/>
                </a:solidFill>
                <a:latin typeface="Times New Roman"/>
                <a:cs typeface="Times New Roman"/>
              </a:rPr>
              <a:t>logic</a:t>
            </a:r>
            <a:r>
              <a:rPr sz="2400" spc="-4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FF0000"/>
                </a:solidFill>
                <a:latin typeface="Times New Roman"/>
                <a:cs typeface="Times New Roman"/>
              </a:rPr>
              <a:t>function</a:t>
            </a:r>
            <a:r>
              <a:rPr sz="2400" spc="-10" dirty="0">
                <a:latin typeface="Times New Roman"/>
                <a:cs typeface="Times New Roman"/>
              </a:rPr>
              <a:t>.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9370">
              <a:lnSpc>
                <a:spcPts val="1490"/>
              </a:lnSpc>
            </a:pPr>
            <a:fld id="{81D60167-4931-47E6-BA6A-407CBD079E47}" type="slidenum">
              <a:rPr spc="-50" dirty="0"/>
              <a:t>4</a:t>
            </a:fld>
            <a:endParaRPr spc="-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67614" rIns="0" bIns="0" rtlCol="0">
            <a:spAutoFit/>
          </a:bodyPr>
          <a:lstStyle/>
          <a:p>
            <a:pPr marL="147320">
              <a:lnSpc>
                <a:spcPct val="100000"/>
              </a:lnSpc>
              <a:spcBef>
                <a:spcPts val="95"/>
              </a:spcBef>
            </a:pPr>
            <a:r>
              <a:rPr sz="2800" dirty="0">
                <a:solidFill>
                  <a:srgbClr val="465E9C"/>
                </a:solidFill>
              </a:rPr>
              <a:t>2.1</a:t>
            </a:r>
            <a:r>
              <a:rPr sz="2800" spc="-70" dirty="0">
                <a:solidFill>
                  <a:srgbClr val="465E9C"/>
                </a:solidFill>
              </a:rPr>
              <a:t> </a:t>
            </a:r>
            <a:r>
              <a:rPr sz="2800" dirty="0">
                <a:solidFill>
                  <a:srgbClr val="465E9C"/>
                </a:solidFill>
              </a:rPr>
              <a:t>Digital</a:t>
            </a:r>
            <a:r>
              <a:rPr sz="2800" spc="-75" dirty="0">
                <a:solidFill>
                  <a:srgbClr val="465E9C"/>
                </a:solidFill>
              </a:rPr>
              <a:t> </a:t>
            </a:r>
            <a:r>
              <a:rPr sz="2800" dirty="0">
                <a:solidFill>
                  <a:srgbClr val="465E9C"/>
                </a:solidFill>
              </a:rPr>
              <a:t>versus</a:t>
            </a:r>
            <a:r>
              <a:rPr sz="2800" spc="-70" dirty="0">
                <a:solidFill>
                  <a:srgbClr val="465E9C"/>
                </a:solidFill>
              </a:rPr>
              <a:t> </a:t>
            </a:r>
            <a:r>
              <a:rPr sz="2800" dirty="0">
                <a:solidFill>
                  <a:srgbClr val="465E9C"/>
                </a:solidFill>
              </a:rPr>
              <a:t>Analogue</a:t>
            </a:r>
            <a:r>
              <a:rPr sz="2800" spc="-75" dirty="0">
                <a:solidFill>
                  <a:srgbClr val="465E9C"/>
                </a:solidFill>
              </a:rPr>
              <a:t> </a:t>
            </a:r>
            <a:r>
              <a:rPr sz="2800" spc="-10" dirty="0">
                <a:solidFill>
                  <a:srgbClr val="465E9C"/>
                </a:solidFill>
              </a:rPr>
              <a:t>representation:</a:t>
            </a:r>
            <a:endParaRPr sz="2800"/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8260">
              <a:lnSpc>
                <a:spcPts val="1490"/>
              </a:lnSpc>
            </a:pPr>
            <a:fld id="{81D60167-4931-47E6-BA6A-407CBD079E47}" type="slidenum">
              <a:rPr spc="-50" dirty="0"/>
              <a:t>5</a:t>
            </a:fld>
            <a:endParaRPr spc="-50" dirty="0"/>
          </a:p>
        </p:txBody>
      </p:sp>
      <p:sp>
        <p:nvSpPr>
          <p:cNvPr id="3" name="object 3"/>
          <p:cNvSpPr txBox="1"/>
          <p:nvPr/>
        </p:nvSpPr>
        <p:spPr>
          <a:xfrm>
            <a:off x="993444" y="1716735"/>
            <a:ext cx="6990080" cy="32454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715" algn="r">
              <a:lnSpc>
                <a:spcPct val="100000"/>
              </a:lnSpc>
              <a:spcBef>
                <a:spcPts val="100"/>
              </a:spcBef>
              <a:tabLst>
                <a:tab pos="1167130" algn="l"/>
                <a:tab pos="1720850" algn="l"/>
                <a:tab pos="2359025" algn="l"/>
                <a:tab pos="3168650" algn="l"/>
                <a:tab pos="3977640" algn="l"/>
                <a:tab pos="4398645" algn="l"/>
                <a:tab pos="5697220" algn="l"/>
              </a:tabLst>
            </a:pPr>
            <a:r>
              <a:rPr sz="2050" i="1" dirty="0">
                <a:solidFill>
                  <a:srgbClr val="AA2B1E"/>
                </a:solidFill>
                <a:latin typeface="Cambria"/>
                <a:cs typeface="Cambria"/>
              </a:rPr>
              <a:t>O</a:t>
            </a:r>
            <a:r>
              <a:rPr sz="2050" i="1" spc="420" dirty="0">
                <a:solidFill>
                  <a:srgbClr val="AA2B1E"/>
                </a:solidFill>
                <a:latin typeface="Cambria"/>
                <a:cs typeface="Cambria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There</a:t>
            </a:r>
            <a:r>
              <a:rPr sz="2400" dirty="0">
                <a:latin typeface="Times New Roman"/>
                <a:cs typeface="Times New Roman"/>
              </a:rPr>
              <a:t>	</a:t>
            </a:r>
            <a:r>
              <a:rPr sz="2400" spc="-25" dirty="0">
                <a:latin typeface="Times New Roman"/>
                <a:cs typeface="Times New Roman"/>
              </a:rPr>
              <a:t>are</a:t>
            </a:r>
            <a:r>
              <a:rPr sz="2400" dirty="0">
                <a:latin typeface="Times New Roman"/>
                <a:cs typeface="Times New Roman"/>
              </a:rPr>
              <a:t>	</a:t>
            </a:r>
            <a:r>
              <a:rPr sz="2400" spc="-25" dirty="0">
                <a:solidFill>
                  <a:srgbClr val="FF0000"/>
                </a:solidFill>
                <a:latin typeface="Times New Roman"/>
                <a:cs typeface="Times New Roman"/>
              </a:rPr>
              <a:t>two</a:t>
            </a:r>
            <a:r>
              <a:rPr sz="2400" dirty="0">
                <a:solidFill>
                  <a:srgbClr val="FF0000"/>
                </a:solidFill>
                <a:latin typeface="Times New Roman"/>
                <a:cs typeface="Times New Roman"/>
              </a:rPr>
              <a:t>	</a:t>
            </a:r>
            <a:r>
              <a:rPr sz="2400" spc="-10" dirty="0">
                <a:solidFill>
                  <a:srgbClr val="FF0000"/>
                </a:solidFill>
                <a:latin typeface="Times New Roman"/>
                <a:cs typeface="Times New Roman"/>
              </a:rPr>
              <a:t>basic</a:t>
            </a:r>
            <a:r>
              <a:rPr sz="2400" dirty="0">
                <a:solidFill>
                  <a:srgbClr val="FF0000"/>
                </a:solidFill>
                <a:latin typeface="Times New Roman"/>
                <a:cs typeface="Times New Roman"/>
              </a:rPr>
              <a:t>	</a:t>
            </a:r>
            <a:r>
              <a:rPr sz="2400" spc="-20" dirty="0">
                <a:solidFill>
                  <a:srgbClr val="FF0000"/>
                </a:solidFill>
                <a:latin typeface="Times New Roman"/>
                <a:cs typeface="Times New Roman"/>
              </a:rPr>
              <a:t>ways</a:t>
            </a:r>
            <a:r>
              <a:rPr sz="2400" dirty="0">
                <a:solidFill>
                  <a:srgbClr val="FF0000"/>
                </a:solidFill>
                <a:latin typeface="Times New Roman"/>
                <a:cs typeface="Times New Roman"/>
              </a:rPr>
              <a:t>	</a:t>
            </a:r>
            <a:r>
              <a:rPr sz="2400" spc="-25" dirty="0">
                <a:solidFill>
                  <a:srgbClr val="FF0000"/>
                </a:solidFill>
                <a:latin typeface="Times New Roman"/>
                <a:cs typeface="Times New Roman"/>
              </a:rPr>
              <a:t>to</a:t>
            </a:r>
            <a:r>
              <a:rPr sz="2400" dirty="0">
                <a:solidFill>
                  <a:srgbClr val="FF0000"/>
                </a:solidFill>
                <a:latin typeface="Times New Roman"/>
                <a:cs typeface="Times New Roman"/>
              </a:rPr>
              <a:t>	</a:t>
            </a:r>
            <a:r>
              <a:rPr sz="2400" spc="-10" dirty="0">
                <a:solidFill>
                  <a:srgbClr val="FF0000"/>
                </a:solidFill>
                <a:latin typeface="Times New Roman"/>
                <a:cs typeface="Times New Roman"/>
              </a:rPr>
              <a:t>represent</a:t>
            </a:r>
            <a:r>
              <a:rPr sz="2400" dirty="0">
                <a:solidFill>
                  <a:srgbClr val="FF0000"/>
                </a:solidFill>
                <a:latin typeface="Times New Roman"/>
                <a:cs typeface="Times New Roman"/>
              </a:rPr>
              <a:t>	</a:t>
            </a:r>
            <a:r>
              <a:rPr sz="2400" spc="-10" dirty="0">
                <a:solidFill>
                  <a:srgbClr val="FF0000"/>
                </a:solidFill>
                <a:latin typeface="Times New Roman"/>
                <a:cs typeface="Times New Roman"/>
              </a:rPr>
              <a:t>quantities</a:t>
            </a:r>
            <a:r>
              <a:rPr sz="2400" spc="-10" dirty="0">
                <a:latin typeface="Times New Roman"/>
                <a:cs typeface="Times New Roman"/>
              </a:rPr>
              <a:t>:</a:t>
            </a:r>
            <a:endParaRPr sz="2400">
              <a:latin typeface="Times New Roman"/>
              <a:cs typeface="Times New Roman"/>
            </a:endParaRPr>
          </a:p>
          <a:p>
            <a:pPr marR="36830" algn="r">
              <a:lnSpc>
                <a:spcPct val="100000"/>
              </a:lnSpc>
              <a:spcBef>
                <a:spcPts val="5"/>
              </a:spcBef>
            </a:pPr>
            <a:r>
              <a:rPr sz="2400" b="1" dirty="0">
                <a:latin typeface="Times New Roman"/>
                <a:cs typeface="Times New Roman"/>
              </a:rPr>
              <a:t>Analogue</a:t>
            </a:r>
            <a:r>
              <a:rPr sz="2400" b="1" spc="-15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representation</a:t>
            </a:r>
            <a:r>
              <a:rPr sz="2400" b="1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and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digital</a:t>
            </a:r>
            <a:r>
              <a:rPr sz="2400" b="1" spc="-35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representation</a:t>
            </a:r>
            <a:r>
              <a:rPr sz="2400" spc="-10" dirty="0">
                <a:latin typeface="Times New Roman"/>
                <a:cs typeface="Times New Roman"/>
              </a:rPr>
              <a:t>.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270"/>
              </a:spcBef>
            </a:pP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tabLst>
                <a:tab pos="1185545" algn="l"/>
                <a:tab pos="2588260" algn="l"/>
                <a:tab pos="4691380" algn="l"/>
                <a:tab pos="5367020" algn="l"/>
                <a:tab pos="6772275" algn="l"/>
              </a:tabLst>
            </a:pPr>
            <a:r>
              <a:rPr sz="2050" i="1" dirty="0">
                <a:solidFill>
                  <a:srgbClr val="AA2B1E"/>
                </a:solidFill>
                <a:latin typeface="Cambria"/>
                <a:cs typeface="Cambria"/>
              </a:rPr>
              <a:t>O</a:t>
            </a:r>
            <a:r>
              <a:rPr sz="2050" i="1" spc="420" dirty="0">
                <a:solidFill>
                  <a:srgbClr val="AA2B1E"/>
                </a:solidFill>
                <a:latin typeface="Cambria"/>
                <a:cs typeface="Cambria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With</a:t>
            </a:r>
            <a:r>
              <a:rPr sz="2400" dirty="0">
                <a:latin typeface="Times New Roman"/>
                <a:cs typeface="Times New Roman"/>
              </a:rPr>
              <a:t>	</a:t>
            </a:r>
            <a:r>
              <a:rPr sz="2400" spc="-10" dirty="0">
                <a:latin typeface="Times New Roman"/>
                <a:cs typeface="Times New Roman"/>
              </a:rPr>
              <a:t>analogue</a:t>
            </a:r>
            <a:r>
              <a:rPr sz="2400" dirty="0">
                <a:latin typeface="Times New Roman"/>
                <a:cs typeface="Times New Roman"/>
              </a:rPr>
              <a:t>	</a:t>
            </a:r>
            <a:r>
              <a:rPr sz="2400" spc="-10" dirty="0">
                <a:latin typeface="Times New Roman"/>
                <a:cs typeface="Times New Roman"/>
              </a:rPr>
              <a:t>representation,</a:t>
            </a:r>
            <a:r>
              <a:rPr sz="2400" dirty="0">
                <a:latin typeface="Times New Roman"/>
                <a:cs typeface="Times New Roman"/>
              </a:rPr>
              <a:t>	</a:t>
            </a:r>
            <a:r>
              <a:rPr sz="2400" spc="-25" dirty="0">
                <a:latin typeface="Times New Roman"/>
                <a:cs typeface="Times New Roman"/>
              </a:rPr>
              <a:t>the</a:t>
            </a:r>
            <a:r>
              <a:rPr sz="2400" dirty="0">
                <a:latin typeface="Times New Roman"/>
                <a:cs typeface="Times New Roman"/>
              </a:rPr>
              <a:t>	</a:t>
            </a:r>
            <a:r>
              <a:rPr sz="2400" b="1" spc="-10" dirty="0">
                <a:latin typeface="Times New Roman"/>
                <a:cs typeface="Times New Roman"/>
              </a:rPr>
              <a:t>quantity</a:t>
            </a:r>
            <a:r>
              <a:rPr sz="2400" b="1" dirty="0">
                <a:latin typeface="Times New Roman"/>
                <a:cs typeface="Times New Roman"/>
              </a:rPr>
              <a:t>	</a:t>
            </a:r>
            <a:r>
              <a:rPr sz="2400" b="1" spc="-25" dirty="0">
                <a:latin typeface="Times New Roman"/>
                <a:cs typeface="Times New Roman"/>
              </a:rPr>
              <a:t>is</a:t>
            </a:r>
            <a:endParaRPr sz="2400">
              <a:latin typeface="Times New Roman"/>
              <a:cs typeface="Times New Roman"/>
            </a:endParaRPr>
          </a:p>
          <a:p>
            <a:pPr marL="286385">
              <a:lnSpc>
                <a:spcPct val="100000"/>
              </a:lnSpc>
              <a:spcBef>
                <a:spcPts val="5"/>
              </a:spcBef>
            </a:pPr>
            <a:r>
              <a:rPr sz="2400" b="1" dirty="0">
                <a:latin typeface="Times New Roman"/>
                <a:cs typeface="Times New Roman"/>
              </a:rPr>
              <a:t>symbolized</a:t>
            </a:r>
            <a:r>
              <a:rPr sz="2400" b="1" spc="-2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in</a:t>
            </a:r>
            <a:r>
              <a:rPr sz="2400" b="1" spc="-2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a</a:t>
            </a:r>
            <a:r>
              <a:rPr sz="2400" b="1" spc="-2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way that</a:t>
            </a:r>
            <a:r>
              <a:rPr sz="2400" b="1" spc="-2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is</a:t>
            </a:r>
            <a:r>
              <a:rPr sz="2400" b="1" spc="-25" dirty="0"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infinitely</a:t>
            </a:r>
            <a:r>
              <a:rPr sz="2400" b="1" spc="-5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divisible</a:t>
            </a:r>
            <a:r>
              <a:rPr sz="2400" b="1" spc="-10" dirty="0">
                <a:latin typeface="Times New Roman"/>
                <a:cs typeface="Times New Roman"/>
              </a:rPr>
              <a:t>.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270"/>
              </a:spcBef>
            </a:pPr>
            <a:endParaRPr sz="2400">
              <a:latin typeface="Times New Roman"/>
              <a:cs typeface="Times New Roman"/>
            </a:endParaRPr>
          </a:p>
          <a:p>
            <a:pPr marL="286385" marR="5080" indent="-274320">
              <a:lnSpc>
                <a:spcPct val="100000"/>
              </a:lnSpc>
              <a:tabLst>
                <a:tab pos="1249680" algn="l"/>
                <a:tab pos="2396490" algn="l"/>
                <a:tab pos="4563745" algn="l"/>
                <a:tab pos="5302885" algn="l"/>
                <a:tab pos="6772275" algn="l"/>
              </a:tabLst>
            </a:pPr>
            <a:r>
              <a:rPr sz="2050" i="1" dirty="0">
                <a:solidFill>
                  <a:srgbClr val="AA2B1E"/>
                </a:solidFill>
                <a:latin typeface="Cambria"/>
                <a:cs typeface="Cambria"/>
              </a:rPr>
              <a:t>O</a:t>
            </a:r>
            <a:r>
              <a:rPr sz="2050" i="1" spc="420" dirty="0">
                <a:solidFill>
                  <a:srgbClr val="AA2B1E"/>
                </a:solidFill>
                <a:latin typeface="Cambria"/>
                <a:cs typeface="Cambria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With</a:t>
            </a:r>
            <a:r>
              <a:rPr sz="2400" dirty="0">
                <a:latin typeface="Times New Roman"/>
                <a:cs typeface="Times New Roman"/>
              </a:rPr>
              <a:t>	</a:t>
            </a:r>
            <a:r>
              <a:rPr sz="2400" spc="-10" dirty="0">
                <a:latin typeface="Times New Roman"/>
                <a:cs typeface="Times New Roman"/>
              </a:rPr>
              <a:t>digital</a:t>
            </a:r>
            <a:r>
              <a:rPr sz="2400" dirty="0">
                <a:latin typeface="Times New Roman"/>
                <a:cs typeface="Times New Roman"/>
              </a:rPr>
              <a:t>	</a:t>
            </a:r>
            <a:r>
              <a:rPr sz="2400" spc="-10" dirty="0">
                <a:latin typeface="Times New Roman"/>
                <a:cs typeface="Times New Roman"/>
              </a:rPr>
              <a:t>representation,</a:t>
            </a:r>
            <a:r>
              <a:rPr sz="2400" dirty="0">
                <a:latin typeface="Times New Roman"/>
                <a:cs typeface="Times New Roman"/>
              </a:rPr>
              <a:t>	</a:t>
            </a:r>
            <a:r>
              <a:rPr sz="2400" spc="-25" dirty="0">
                <a:latin typeface="Times New Roman"/>
                <a:cs typeface="Times New Roman"/>
              </a:rPr>
              <a:t>the</a:t>
            </a:r>
            <a:r>
              <a:rPr sz="2400" dirty="0">
                <a:latin typeface="Times New Roman"/>
                <a:cs typeface="Times New Roman"/>
              </a:rPr>
              <a:t>	</a:t>
            </a:r>
            <a:r>
              <a:rPr sz="24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quantity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	</a:t>
            </a:r>
            <a:r>
              <a:rPr sz="2400" spc="-25" dirty="0">
                <a:latin typeface="Times New Roman"/>
                <a:cs typeface="Times New Roman"/>
              </a:rPr>
              <a:t>is </a:t>
            </a:r>
            <a:r>
              <a:rPr sz="2400" dirty="0">
                <a:latin typeface="Times New Roman"/>
                <a:cs typeface="Times New Roman"/>
              </a:rPr>
              <a:t>symbolized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in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way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that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is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discreetly</a:t>
            </a:r>
            <a:r>
              <a:rPr sz="2400" b="1" spc="-4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packaged</a:t>
            </a:r>
            <a:r>
              <a:rPr sz="2400" spc="-10" dirty="0">
                <a:latin typeface="Times New Roman"/>
                <a:cs typeface="Times New Roman"/>
              </a:rPr>
              <a:t>.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99872" rIns="0" bIns="0" rtlCol="0">
            <a:spAutoFit/>
          </a:bodyPr>
          <a:lstStyle/>
          <a:p>
            <a:pPr marL="1981835">
              <a:lnSpc>
                <a:spcPct val="100000"/>
              </a:lnSpc>
              <a:spcBef>
                <a:spcPts val="95"/>
              </a:spcBef>
            </a:pPr>
            <a:r>
              <a:rPr sz="4000" dirty="0">
                <a:solidFill>
                  <a:srgbClr val="FF0000"/>
                </a:solidFill>
              </a:rPr>
              <a:t>Example</a:t>
            </a:r>
            <a:r>
              <a:rPr sz="4000" spc="-135" dirty="0">
                <a:solidFill>
                  <a:srgbClr val="FF0000"/>
                </a:solidFill>
              </a:rPr>
              <a:t> </a:t>
            </a:r>
            <a:r>
              <a:rPr sz="4000" spc="-20" dirty="0">
                <a:solidFill>
                  <a:srgbClr val="FF0000"/>
                </a:solidFill>
              </a:rPr>
              <a:t>1.1:</a:t>
            </a:r>
            <a:endParaRPr sz="4000"/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90"/>
              </a:lnSpc>
            </a:pPr>
            <a:fld id="{81D60167-4931-47E6-BA6A-407CBD079E47}" type="slidenum">
              <a:rPr spc="-50" dirty="0"/>
              <a:t>6</a:t>
            </a:fld>
            <a:endParaRPr spc="-50" dirty="0"/>
          </a:p>
        </p:txBody>
      </p:sp>
      <p:sp>
        <p:nvSpPr>
          <p:cNvPr id="3" name="object 3"/>
          <p:cNvSpPr txBox="1"/>
          <p:nvPr/>
        </p:nvSpPr>
        <p:spPr>
          <a:xfrm>
            <a:off x="1173886" y="2214498"/>
            <a:ext cx="6809740" cy="273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86385" marR="5080" indent="-274320" algn="just">
              <a:lnSpc>
                <a:spcPct val="100000"/>
              </a:lnSpc>
              <a:spcBef>
                <a:spcPts val="100"/>
              </a:spcBef>
            </a:pPr>
            <a:r>
              <a:rPr sz="2050" i="1" dirty="0">
                <a:solidFill>
                  <a:srgbClr val="AA2B1E"/>
                </a:solidFill>
                <a:latin typeface="Cambria"/>
                <a:cs typeface="Cambria"/>
              </a:rPr>
              <a:t>O</a:t>
            </a:r>
            <a:r>
              <a:rPr sz="2050" i="1" spc="505" dirty="0">
                <a:solidFill>
                  <a:srgbClr val="AA2B1E"/>
                </a:solidFill>
                <a:latin typeface="Cambria"/>
                <a:cs typeface="Cambria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The</a:t>
            </a:r>
            <a:r>
              <a:rPr sz="2400" spc="320" dirty="0"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height</a:t>
            </a:r>
            <a:r>
              <a:rPr sz="2400" b="1" spc="3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of</a:t>
            </a:r>
            <a:r>
              <a:rPr sz="2400" b="1" spc="32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the</a:t>
            </a:r>
            <a:r>
              <a:rPr sz="2400" b="1" spc="32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red</a:t>
            </a:r>
            <a:r>
              <a:rPr sz="2400" b="1" spc="31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column</a:t>
            </a:r>
            <a:r>
              <a:rPr sz="2400" b="1" spc="32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which</a:t>
            </a:r>
            <a:r>
              <a:rPr sz="2400" spc="3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indicates</a:t>
            </a:r>
            <a:r>
              <a:rPr sz="2400" spc="320" dirty="0">
                <a:latin typeface="Times New Roman"/>
                <a:cs typeface="Times New Roman"/>
              </a:rPr>
              <a:t> </a:t>
            </a:r>
            <a:r>
              <a:rPr sz="2400" spc="-25" dirty="0">
                <a:latin typeface="Times New Roman"/>
                <a:cs typeface="Times New Roman"/>
              </a:rPr>
              <a:t>the </a:t>
            </a:r>
            <a:r>
              <a:rPr sz="2400" dirty="0">
                <a:latin typeface="Times New Roman"/>
                <a:cs typeface="Times New Roman"/>
              </a:rPr>
              <a:t>temperature</a:t>
            </a:r>
            <a:r>
              <a:rPr sz="2400" spc="285" dirty="0">
                <a:latin typeface="Times New Roman"/>
                <a:cs typeface="Times New Roman"/>
              </a:rPr>
              <a:t>  </a:t>
            </a:r>
            <a:r>
              <a:rPr sz="2400" dirty="0">
                <a:latin typeface="Times New Roman"/>
                <a:cs typeface="Times New Roman"/>
              </a:rPr>
              <a:t>measured</a:t>
            </a:r>
            <a:r>
              <a:rPr sz="2400" spc="290" dirty="0">
                <a:latin typeface="Times New Roman"/>
                <a:cs typeface="Times New Roman"/>
              </a:rPr>
              <a:t>  </a:t>
            </a:r>
            <a:r>
              <a:rPr sz="2400" dirty="0">
                <a:latin typeface="Times New Roman"/>
                <a:cs typeface="Times New Roman"/>
              </a:rPr>
              <a:t>by</a:t>
            </a:r>
            <a:r>
              <a:rPr sz="2400" spc="290" dirty="0">
                <a:latin typeface="Times New Roman"/>
                <a:cs typeface="Times New Roman"/>
              </a:rPr>
              <a:t>  </a:t>
            </a:r>
            <a:r>
              <a:rPr sz="2400" dirty="0">
                <a:latin typeface="Times New Roman"/>
                <a:cs typeface="Times New Roman"/>
              </a:rPr>
              <a:t>a</a:t>
            </a:r>
            <a:r>
              <a:rPr sz="2400" spc="285" dirty="0">
                <a:latin typeface="Times New Roman"/>
                <a:cs typeface="Times New Roman"/>
              </a:rPr>
              <a:t>  </a:t>
            </a:r>
            <a:r>
              <a:rPr sz="2400" dirty="0">
                <a:latin typeface="Times New Roman"/>
                <a:cs typeface="Times New Roman"/>
              </a:rPr>
              <a:t>thermometer</a:t>
            </a:r>
            <a:r>
              <a:rPr sz="2400" spc="290" dirty="0">
                <a:latin typeface="Times New Roman"/>
                <a:cs typeface="Times New Roman"/>
              </a:rPr>
              <a:t>  </a:t>
            </a:r>
            <a:r>
              <a:rPr sz="2400" b="1" dirty="0">
                <a:latin typeface="Times New Roman"/>
                <a:cs typeface="Times New Roman"/>
              </a:rPr>
              <a:t>is</a:t>
            </a:r>
            <a:r>
              <a:rPr sz="2400" b="1" spc="295" dirty="0">
                <a:latin typeface="Times New Roman"/>
                <a:cs typeface="Times New Roman"/>
              </a:rPr>
              <a:t>  </a:t>
            </a:r>
            <a:r>
              <a:rPr sz="2400" b="1" spc="-35" dirty="0">
                <a:latin typeface="Times New Roman"/>
                <a:cs typeface="Times New Roman"/>
              </a:rPr>
              <a:t>an </a:t>
            </a:r>
            <a:r>
              <a:rPr sz="2400" b="1" dirty="0">
                <a:latin typeface="Times New Roman"/>
                <a:cs typeface="Times New Roman"/>
              </a:rPr>
              <a:t>analogue</a:t>
            </a:r>
            <a:r>
              <a:rPr sz="2400" b="1" spc="-20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representation</a:t>
            </a:r>
            <a:r>
              <a:rPr sz="2400" spc="-10" dirty="0">
                <a:latin typeface="Times New Roman"/>
                <a:cs typeface="Times New Roman"/>
              </a:rPr>
              <a:t>.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270"/>
              </a:spcBef>
            </a:pPr>
            <a:endParaRPr sz="2400">
              <a:latin typeface="Times New Roman"/>
              <a:cs typeface="Times New Roman"/>
            </a:endParaRPr>
          </a:p>
          <a:p>
            <a:pPr marL="286385" marR="5080" indent="-274320" algn="just">
              <a:lnSpc>
                <a:spcPct val="100000"/>
              </a:lnSpc>
              <a:spcBef>
                <a:spcPts val="5"/>
              </a:spcBef>
            </a:pPr>
            <a:r>
              <a:rPr sz="2050" i="1" dirty="0">
                <a:solidFill>
                  <a:srgbClr val="AA2B1E"/>
                </a:solidFill>
                <a:latin typeface="Cambria"/>
                <a:cs typeface="Cambria"/>
              </a:rPr>
              <a:t>O</a:t>
            </a:r>
            <a:r>
              <a:rPr sz="2050" i="1" spc="490" dirty="0">
                <a:solidFill>
                  <a:srgbClr val="AA2B1E"/>
                </a:solidFill>
                <a:latin typeface="Cambria"/>
                <a:cs typeface="Cambria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An</a:t>
            </a:r>
            <a:r>
              <a:rPr sz="2400" spc="420" dirty="0"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electronic</a:t>
            </a:r>
            <a:r>
              <a:rPr sz="2400" b="1" spc="41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watch</a:t>
            </a:r>
            <a:r>
              <a:rPr sz="2400" b="1" spc="41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whose</a:t>
            </a:r>
            <a:r>
              <a:rPr sz="2400" spc="4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digits</a:t>
            </a:r>
            <a:r>
              <a:rPr sz="2400" spc="409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changes</a:t>
            </a:r>
            <a:r>
              <a:rPr sz="2400" spc="41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second </a:t>
            </a:r>
            <a:r>
              <a:rPr sz="2400" dirty="0">
                <a:latin typeface="Times New Roman"/>
                <a:cs typeface="Times New Roman"/>
              </a:rPr>
              <a:t>after</a:t>
            </a:r>
            <a:r>
              <a:rPr sz="2400" spc="459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second,</a:t>
            </a:r>
            <a:r>
              <a:rPr sz="2400" spc="45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minute</a:t>
            </a:r>
            <a:r>
              <a:rPr sz="2400" spc="46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after</a:t>
            </a:r>
            <a:r>
              <a:rPr sz="2400" spc="459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minute,</a:t>
            </a:r>
            <a:r>
              <a:rPr sz="2400" spc="45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shows</a:t>
            </a:r>
            <a:r>
              <a:rPr sz="2400" spc="45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a</a:t>
            </a:r>
            <a:r>
              <a:rPr sz="2400" b="1" spc="470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digital representation</a:t>
            </a:r>
            <a:r>
              <a:rPr sz="2400" spc="-10" dirty="0">
                <a:latin typeface="Times New Roman"/>
                <a:cs typeface="Times New Roman"/>
              </a:rPr>
              <a:t>.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40739" y="1089405"/>
            <a:ext cx="7388225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85750" marR="5080" indent="-273685">
              <a:lnSpc>
                <a:spcPct val="100000"/>
              </a:lnSpc>
              <a:spcBef>
                <a:spcPts val="100"/>
              </a:spcBef>
              <a:buClr>
                <a:srgbClr val="AA2B1E"/>
              </a:buClr>
              <a:buSzPct val="85416"/>
              <a:buFont typeface="Wingdings"/>
              <a:buChar char=""/>
              <a:tabLst>
                <a:tab pos="287020" algn="l"/>
                <a:tab pos="1113155" algn="l"/>
                <a:tab pos="2989580" algn="l"/>
                <a:tab pos="4354830" algn="l"/>
                <a:tab pos="5482590" algn="l"/>
                <a:tab pos="6275705" algn="l"/>
              </a:tabLst>
            </a:pPr>
            <a:r>
              <a:rPr sz="2400" spc="-25" dirty="0">
                <a:latin typeface="Times New Roman"/>
                <a:cs typeface="Times New Roman"/>
              </a:rPr>
              <a:t>The</a:t>
            </a:r>
            <a:r>
              <a:rPr sz="2400" dirty="0">
                <a:latin typeface="Times New Roman"/>
                <a:cs typeface="Times New Roman"/>
              </a:rPr>
              <a:t>	</a:t>
            </a:r>
            <a:r>
              <a:rPr sz="24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comparison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	</a:t>
            </a:r>
            <a:r>
              <a:rPr sz="2400" spc="-10" dirty="0">
                <a:latin typeface="Times New Roman"/>
                <a:cs typeface="Times New Roman"/>
              </a:rPr>
              <a:t>between</a:t>
            </a:r>
            <a:r>
              <a:rPr sz="2400" dirty="0">
                <a:latin typeface="Times New Roman"/>
                <a:cs typeface="Times New Roman"/>
              </a:rPr>
              <a:t>	</a:t>
            </a:r>
            <a:r>
              <a:rPr sz="2400" spc="-10" dirty="0">
                <a:latin typeface="Times New Roman"/>
                <a:cs typeface="Times New Roman"/>
              </a:rPr>
              <a:t>digital</a:t>
            </a:r>
            <a:r>
              <a:rPr sz="2400" dirty="0">
                <a:latin typeface="Times New Roman"/>
                <a:cs typeface="Times New Roman"/>
              </a:rPr>
              <a:t>	</a:t>
            </a:r>
            <a:r>
              <a:rPr sz="2400" spc="-25" dirty="0">
                <a:latin typeface="Times New Roman"/>
                <a:cs typeface="Times New Roman"/>
              </a:rPr>
              <a:t>and</a:t>
            </a:r>
            <a:r>
              <a:rPr sz="2400" dirty="0">
                <a:latin typeface="Times New Roman"/>
                <a:cs typeface="Times New Roman"/>
              </a:rPr>
              <a:t>	</a:t>
            </a:r>
            <a:r>
              <a:rPr sz="2400" spc="-10" dirty="0">
                <a:latin typeface="Times New Roman"/>
                <a:cs typeface="Times New Roman"/>
              </a:rPr>
              <a:t>analogue 	</a:t>
            </a:r>
            <a:r>
              <a:rPr sz="2400" dirty="0">
                <a:latin typeface="Times New Roman"/>
                <a:cs typeface="Times New Roman"/>
              </a:rPr>
              <a:t>representations</a:t>
            </a:r>
            <a:r>
              <a:rPr sz="2400" spc="-5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can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be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given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as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in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the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following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chart: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90"/>
              </a:lnSpc>
            </a:pPr>
            <a:fld id="{81D60167-4931-47E6-BA6A-407CBD079E47}" type="slidenum">
              <a:rPr spc="-50" dirty="0"/>
              <a:t>7</a:t>
            </a:fld>
            <a:endParaRPr spc="-50" dirty="0"/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1044930" y="2434082"/>
          <a:ext cx="6965950" cy="259016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489960"/>
                <a:gridCol w="3475990"/>
              </a:tblGrid>
              <a:tr h="793115">
                <a:tc>
                  <a:txBody>
                    <a:bodyPr/>
                    <a:lstStyle/>
                    <a:p>
                      <a:pPr marL="8255" algn="ctr">
                        <a:lnSpc>
                          <a:spcPct val="100000"/>
                        </a:lnSpc>
                        <a:spcBef>
                          <a:spcPts val="705"/>
                        </a:spcBef>
                      </a:pPr>
                      <a:r>
                        <a:rPr sz="2000" b="1" dirty="0">
                          <a:latin typeface="Times New Roman"/>
                          <a:cs typeface="Times New Roman"/>
                        </a:rPr>
                        <a:t>Analogue</a:t>
                      </a:r>
                      <a:r>
                        <a:rPr sz="2000" b="1" spc="-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b="1" spc="-10" dirty="0">
                          <a:latin typeface="Times New Roman"/>
                          <a:cs typeface="Times New Roman"/>
                        </a:rPr>
                        <a:t>representation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895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05"/>
                        </a:spcBef>
                      </a:pPr>
                      <a:r>
                        <a:rPr sz="2000" b="1" dirty="0">
                          <a:latin typeface="Times New Roman"/>
                          <a:cs typeface="Times New Roman"/>
                        </a:rPr>
                        <a:t>Digital</a:t>
                      </a:r>
                      <a:r>
                        <a:rPr sz="2000" b="1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b="1" spc="-10" dirty="0">
                          <a:latin typeface="Times New Roman"/>
                          <a:cs typeface="Times New Roman"/>
                        </a:rPr>
                        <a:t>representation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895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852169">
                <a:tc>
                  <a:txBody>
                    <a:bodyPr/>
                    <a:lstStyle/>
                    <a:p>
                      <a:pPr marL="7620" algn="ctr">
                        <a:lnSpc>
                          <a:spcPct val="100000"/>
                        </a:lnSpc>
                        <a:spcBef>
                          <a:spcPts val="2260"/>
                        </a:spcBef>
                      </a:pPr>
                      <a:r>
                        <a:rPr sz="20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Infinitely</a:t>
                      </a:r>
                      <a:r>
                        <a:rPr sz="2000" b="1" spc="-5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b="1" spc="-1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divisible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2870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60"/>
                        </a:spcBef>
                      </a:pPr>
                      <a:r>
                        <a:rPr sz="20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Discrete</a:t>
                      </a:r>
                      <a:r>
                        <a:rPr sz="2000" b="1" spc="-3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b="1" dirty="0">
                          <a:latin typeface="Times New Roman"/>
                          <a:cs typeface="Times New Roman"/>
                        </a:rPr>
                        <a:t>(Step</a:t>
                      </a:r>
                      <a:r>
                        <a:rPr sz="2000" b="1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b="1" dirty="0">
                          <a:latin typeface="Times New Roman"/>
                          <a:cs typeface="Times New Roman"/>
                        </a:rPr>
                        <a:t>by</a:t>
                      </a:r>
                      <a:r>
                        <a:rPr sz="2000" b="1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b="1" spc="-10" dirty="0">
                          <a:latin typeface="Times New Roman"/>
                          <a:cs typeface="Times New Roman"/>
                        </a:rPr>
                        <a:t>step)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2870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9448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 marL="9525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2000" b="1" dirty="0">
                          <a:latin typeface="Times New Roman"/>
                          <a:cs typeface="Times New Roman"/>
                        </a:rPr>
                        <a:t>Prone</a:t>
                      </a:r>
                      <a:r>
                        <a:rPr sz="2000" b="1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b="1" dirty="0">
                          <a:latin typeface="Times New Roman"/>
                          <a:cs typeface="Times New Roman"/>
                        </a:rPr>
                        <a:t>to</a:t>
                      </a:r>
                      <a:r>
                        <a:rPr sz="2000" b="1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errors</a:t>
                      </a:r>
                      <a:r>
                        <a:rPr sz="2000" b="1" spc="-3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b="1" dirty="0">
                          <a:latin typeface="Times New Roman"/>
                          <a:cs typeface="Times New Roman"/>
                        </a:rPr>
                        <a:t>of</a:t>
                      </a:r>
                      <a:r>
                        <a:rPr sz="2000" b="1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b="1" spc="-10" dirty="0">
                          <a:latin typeface="Times New Roman"/>
                          <a:cs typeface="Times New Roman"/>
                        </a:rPr>
                        <a:t>precision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412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20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Absolute</a:t>
                      </a:r>
                      <a:r>
                        <a:rPr sz="2000" b="1" spc="-6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b="1" spc="-10" dirty="0">
                          <a:latin typeface="Times New Roman"/>
                          <a:cs typeface="Times New Roman"/>
                        </a:rPr>
                        <a:t>precision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412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436041" rIns="0" bIns="0" rtlCol="0">
            <a:spAutoFit/>
          </a:bodyPr>
          <a:lstStyle/>
          <a:p>
            <a:pPr marL="225425">
              <a:lnSpc>
                <a:spcPct val="100000"/>
              </a:lnSpc>
              <a:spcBef>
                <a:spcPts val="95"/>
              </a:spcBef>
            </a:pPr>
            <a:r>
              <a:rPr sz="2800" dirty="0"/>
              <a:t>1.3</a:t>
            </a:r>
            <a:r>
              <a:rPr sz="2800" spc="-50" dirty="0"/>
              <a:t> </a:t>
            </a:r>
            <a:r>
              <a:rPr sz="2800" dirty="0"/>
              <a:t>Systems</a:t>
            </a:r>
            <a:r>
              <a:rPr sz="2800" spc="-35" dirty="0"/>
              <a:t> </a:t>
            </a:r>
            <a:r>
              <a:rPr sz="2800" dirty="0"/>
              <a:t>of</a:t>
            </a:r>
            <a:r>
              <a:rPr sz="2800" spc="-45" dirty="0"/>
              <a:t> </a:t>
            </a:r>
            <a:r>
              <a:rPr sz="2800" spc="-10" dirty="0"/>
              <a:t>numeration:</a:t>
            </a:r>
            <a:endParaRPr sz="2800"/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90"/>
              </a:lnSpc>
            </a:pPr>
            <a:fld id="{81D60167-4931-47E6-BA6A-407CBD079E47}" type="slidenum">
              <a:rPr spc="-50" dirty="0"/>
              <a:t>8</a:t>
            </a:fld>
            <a:endParaRPr spc="-50" dirty="0"/>
          </a:p>
        </p:txBody>
      </p:sp>
      <p:sp>
        <p:nvSpPr>
          <p:cNvPr id="3" name="object 3"/>
          <p:cNvSpPr txBox="1"/>
          <p:nvPr/>
        </p:nvSpPr>
        <p:spPr>
          <a:xfrm>
            <a:off x="993444" y="1588973"/>
            <a:ext cx="7160259" cy="41236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1430" algn="just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Times New Roman"/>
                <a:cs typeface="Times New Roman"/>
              </a:rPr>
              <a:t>To</a:t>
            </a:r>
            <a:r>
              <a:rPr sz="2400" spc="295" dirty="0">
                <a:latin typeface="Times New Roman"/>
                <a:cs typeface="Times New Roman"/>
              </a:rPr>
              <a:t>  </a:t>
            </a:r>
            <a:r>
              <a:rPr sz="2400" dirty="0">
                <a:latin typeface="Times New Roman"/>
                <a:cs typeface="Times New Roman"/>
              </a:rPr>
              <a:t>represent</a:t>
            </a:r>
            <a:r>
              <a:rPr sz="2400" spc="300" dirty="0">
                <a:latin typeface="Times New Roman"/>
                <a:cs typeface="Times New Roman"/>
              </a:rPr>
              <a:t>  </a:t>
            </a:r>
            <a:r>
              <a:rPr sz="2400" dirty="0">
                <a:latin typeface="Times New Roman"/>
                <a:cs typeface="Times New Roman"/>
              </a:rPr>
              <a:t>quantities</a:t>
            </a:r>
            <a:r>
              <a:rPr sz="2400" spc="295" dirty="0">
                <a:latin typeface="Times New Roman"/>
                <a:cs typeface="Times New Roman"/>
              </a:rPr>
              <a:t>  </a:t>
            </a:r>
            <a:r>
              <a:rPr sz="2400" dirty="0">
                <a:latin typeface="Times New Roman"/>
                <a:cs typeface="Times New Roman"/>
              </a:rPr>
              <a:t>in</a:t>
            </a:r>
            <a:r>
              <a:rPr sz="2400" spc="290" dirty="0">
                <a:latin typeface="Times New Roman"/>
                <a:cs typeface="Times New Roman"/>
              </a:rPr>
              <a:t>  </a:t>
            </a:r>
            <a:r>
              <a:rPr sz="2400" dirty="0">
                <a:latin typeface="Times New Roman"/>
                <a:cs typeface="Times New Roman"/>
              </a:rPr>
              <a:t>the</a:t>
            </a:r>
            <a:r>
              <a:rPr sz="2400" spc="295" dirty="0">
                <a:latin typeface="Times New Roman"/>
                <a:cs typeface="Times New Roman"/>
              </a:rPr>
              <a:t>  </a:t>
            </a:r>
            <a:r>
              <a:rPr sz="2400" dirty="0">
                <a:latin typeface="Times New Roman"/>
                <a:cs typeface="Times New Roman"/>
              </a:rPr>
              <a:t>different</a:t>
            </a:r>
            <a:r>
              <a:rPr sz="2400" spc="305" dirty="0">
                <a:latin typeface="Times New Roman"/>
                <a:cs typeface="Times New Roman"/>
              </a:rPr>
              <a:t>  </a:t>
            </a:r>
            <a:r>
              <a:rPr sz="2400" dirty="0">
                <a:latin typeface="Times New Roman"/>
                <a:cs typeface="Times New Roman"/>
              </a:rPr>
              <a:t>systems</a:t>
            </a:r>
            <a:r>
              <a:rPr sz="2400" spc="300" dirty="0">
                <a:latin typeface="Times New Roman"/>
                <a:cs typeface="Times New Roman"/>
              </a:rPr>
              <a:t>  </a:t>
            </a:r>
            <a:r>
              <a:rPr sz="2400" spc="-25" dirty="0">
                <a:latin typeface="Times New Roman"/>
                <a:cs typeface="Times New Roman"/>
              </a:rPr>
              <a:t>of </a:t>
            </a:r>
            <a:r>
              <a:rPr sz="2400" dirty="0">
                <a:latin typeface="Times New Roman"/>
                <a:cs typeface="Times New Roman"/>
              </a:rPr>
              <a:t>numeration,</a:t>
            </a:r>
            <a:r>
              <a:rPr sz="2400" spc="58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specific  symbols</a:t>
            </a:r>
            <a:r>
              <a:rPr sz="2400" spc="5" dirty="0">
                <a:latin typeface="Times New Roman"/>
                <a:cs typeface="Times New Roman"/>
              </a:rPr>
              <a:t>  </a:t>
            </a:r>
            <a:r>
              <a:rPr sz="2400" dirty="0">
                <a:latin typeface="Times New Roman"/>
                <a:cs typeface="Times New Roman"/>
              </a:rPr>
              <a:t>are  used,  which</a:t>
            </a:r>
            <a:r>
              <a:rPr sz="2400" spc="59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are  </a:t>
            </a:r>
            <a:r>
              <a:rPr sz="2400" spc="-20" dirty="0">
                <a:latin typeface="Times New Roman"/>
                <a:cs typeface="Times New Roman"/>
              </a:rPr>
              <a:t>also </a:t>
            </a:r>
            <a:r>
              <a:rPr sz="2400" dirty="0">
                <a:latin typeface="Times New Roman"/>
                <a:cs typeface="Times New Roman"/>
              </a:rPr>
              <a:t>called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ciphers</a:t>
            </a:r>
            <a:r>
              <a:rPr sz="2400" spc="-10" dirty="0">
                <a:latin typeface="Times New Roman"/>
                <a:cs typeface="Times New Roman"/>
              </a:rPr>
              <a:t>.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400"/>
              </a:spcBef>
            </a:pPr>
            <a:r>
              <a:rPr sz="650" i="1" spc="-50" dirty="0">
                <a:solidFill>
                  <a:srgbClr val="AA2B1E"/>
                </a:solidFill>
                <a:latin typeface="Cambria"/>
                <a:cs typeface="Cambria"/>
              </a:rPr>
              <a:t>O</a:t>
            </a:r>
            <a:endParaRPr sz="650">
              <a:latin typeface="Cambria"/>
              <a:cs typeface="Cambria"/>
            </a:endParaRPr>
          </a:p>
          <a:p>
            <a:pPr marL="810895" lvl="2" indent="-798195" algn="just">
              <a:lnSpc>
                <a:spcPct val="100000"/>
              </a:lnSpc>
              <a:spcBef>
                <a:spcPts val="630"/>
              </a:spcBef>
              <a:buSzPct val="116666"/>
              <a:buAutoNum type="arabicPeriod"/>
              <a:tabLst>
                <a:tab pos="810895" algn="l"/>
              </a:tabLst>
            </a:pPr>
            <a:r>
              <a:rPr sz="2400" b="1" dirty="0">
                <a:latin typeface="Times New Roman"/>
                <a:cs typeface="Times New Roman"/>
              </a:rPr>
              <a:t>Decimal</a:t>
            </a:r>
            <a:r>
              <a:rPr sz="2400" b="1" spc="-3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numeration</a:t>
            </a:r>
            <a:r>
              <a:rPr sz="2400" b="1" spc="-30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system:</a:t>
            </a:r>
            <a:endParaRPr sz="2400">
              <a:latin typeface="Times New Roman"/>
              <a:cs typeface="Times New Roman"/>
            </a:endParaRPr>
          </a:p>
          <a:p>
            <a:pPr marL="286385" marR="5080" lvl="3" indent="-274320" algn="just">
              <a:lnSpc>
                <a:spcPct val="100000"/>
              </a:lnSpc>
              <a:spcBef>
                <a:spcPts val="595"/>
              </a:spcBef>
              <a:buClr>
                <a:srgbClr val="AA2B1E"/>
              </a:buClr>
              <a:buSzPct val="85416"/>
              <a:buFont typeface="Wingdings"/>
              <a:buChar char=""/>
              <a:tabLst>
                <a:tab pos="286385" algn="l"/>
              </a:tabLst>
            </a:pP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Decimal</a:t>
            </a:r>
            <a:r>
              <a:rPr sz="2400" b="1" spc="235" dirty="0">
                <a:solidFill>
                  <a:srgbClr val="FF0000"/>
                </a:solidFill>
                <a:latin typeface="Times New Roman"/>
                <a:cs typeface="Times New Roman"/>
              </a:rPr>
              <a:t>  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system</a:t>
            </a:r>
            <a:r>
              <a:rPr sz="2400" b="1" spc="235" dirty="0">
                <a:solidFill>
                  <a:srgbClr val="FF0000"/>
                </a:solidFill>
                <a:latin typeface="Times New Roman"/>
                <a:cs typeface="Times New Roman"/>
              </a:rPr>
              <a:t>  </a:t>
            </a:r>
            <a:r>
              <a:rPr sz="2400" dirty="0">
                <a:latin typeface="Times New Roman"/>
                <a:cs typeface="Times New Roman"/>
              </a:rPr>
              <a:t>is</a:t>
            </a:r>
            <a:r>
              <a:rPr sz="2400" spc="229" dirty="0">
                <a:latin typeface="Times New Roman"/>
                <a:cs typeface="Times New Roman"/>
              </a:rPr>
              <a:t>  </a:t>
            </a:r>
            <a:r>
              <a:rPr sz="2400" dirty="0">
                <a:latin typeface="Times New Roman"/>
                <a:cs typeface="Times New Roman"/>
              </a:rPr>
              <a:t>the</a:t>
            </a:r>
            <a:r>
              <a:rPr sz="2400" spc="235" dirty="0">
                <a:latin typeface="Times New Roman"/>
                <a:cs typeface="Times New Roman"/>
              </a:rPr>
              <a:t>  </a:t>
            </a:r>
            <a:r>
              <a:rPr sz="2400" dirty="0">
                <a:latin typeface="Times New Roman"/>
                <a:cs typeface="Times New Roman"/>
              </a:rPr>
              <a:t>most</a:t>
            </a:r>
            <a:r>
              <a:rPr sz="2400" spc="240" dirty="0">
                <a:latin typeface="Times New Roman"/>
                <a:cs typeface="Times New Roman"/>
              </a:rPr>
              <a:t>  </a:t>
            </a:r>
            <a:r>
              <a:rPr sz="2400" dirty="0">
                <a:latin typeface="Times New Roman"/>
                <a:cs typeface="Times New Roman"/>
              </a:rPr>
              <a:t>common</a:t>
            </a:r>
            <a:r>
              <a:rPr sz="2400" spc="235" dirty="0">
                <a:latin typeface="Times New Roman"/>
                <a:cs typeface="Times New Roman"/>
              </a:rPr>
              <a:t>  </a:t>
            </a:r>
            <a:r>
              <a:rPr sz="2400" spc="-10" dirty="0">
                <a:latin typeface="Times New Roman"/>
                <a:cs typeface="Times New Roman"/>
              </a:rPr>
              <a:t>numeration </a:t>
            </a:r>
            <a:r>
              <a:rPr sz="2400" dirty="0">
                <a:latin typeface="Times New Roman"/>
                <a:cs typeface="Times New Roman"/>
              </a:rPr>
              <a:t>system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for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daily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uses.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It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is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constituted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by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10</a:t>
            </a:r>
            <a:r>
              <a:rPr sz="24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symbols</a:t>
            </a:r>
            <a:r>
              <a:rPr sz="24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spc="-25" dirty="0">
                <a:solidFill>
                  <a:srgbClr val="FF0000"/>
                </a:solidFill>
                <a:latin typeface="Times New Roman"/>
                <a:cs typeface="Times New Roman"/>
              </a:rPr>
              <a:t>or 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ciphers</a:t>
            </a:r>
            <a:r>
              <a:rPr sz="2400" dirty="0">
                <a:latin typeface="Times New Roman"/>
                <a:cs typeface="Times New Roman"/>
              </a:rPr>
              <a:t>: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0,</a:t>
            </a:r>
            <a:r>
              <a:rPr sz="24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1,</a:t>
            </a:r>
            <a:r>
              <a:rPr sz="24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2,</a:t>
            </a:r>
            <a:r>
              <a:rPr sz="24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3,</a:t>
            </a:r>
            <a:r>
              <a:rPr sz="24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4,</a:t>
            </a:r>
            <a:r>
              <a:rPr sz="24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5,</a:t>
            </a:r>
            <a:r>
              <a:rPr sz="24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6,</a:t>
            </a:r>
            <a:r>
              <a:rPr sz="24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7,</a:t>
            </a:r>
            <a:r>
              <a:rPr sz="24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8,</a:t>
            </a:r>
            <a:r>
              <a:rPr sz="24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spc="-25" dirty="0">
                <a:solidFill>
                  <a:srgbClr val="FF0000"/>
                </a:solidFill>
                <a:latin typeface="Times New Roman"/>
                <a:cs typeface="Times New Roman"/>
              </a:rPr>
              <a:t>9</a:t>
            </a:r>
            <a:r>
              <a:rPr sz="2400" spc="-25" dirty="0">
                <a:latin typeface="Times New Roman"/>
                <a:cs typeface="Times New Roman"/>
              </a:rPr>
              <a:t>.</a:t>
            </a:r>
            <a:endParaRPr sz="2400">
              <a:latin typeface="Times New Roman"/>
              <a:cs typeface="Times New Roman"/>
            </a:endParaRPr>
          </a:p>
          <a:p>
            <a:pPr marL="286385" marR="11430" lvl="3" indent="-274320" algn="just">
              <a:lnSpc>
                <a:spcPct val="100000"/>
              </a:lnSpc>
              <a:spcBef>
                <a:spcPts val="580"/>
              </a:spcBef>
              <a:buClr>
                <a:srgbClr val="AA2B1E"/>
              </a:buClr>
              <a:buSzPct val="85416"/>
              <a:buFont typeface="Wingdings"/>
              <a:buChar char=""/>
              <a:tabLst>
                <a:tab pos="286385" algn="l"/>
              </a:tabLst>
            </a:pPr>
            <a:r>
              <a:rPr sz="2400" b="1" dirty="0">
                <a:latin typeface="Times New Roman"/>
                <a:cs typeface="Times New Roman"/>
              </a:rPr>
              <a:t>Each</a:t>
            </a:r>
            <a:r>
              <a:rPr sz="2400" b="1" spc="23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cipher</a:t>
            </a:r>
            <a:r>
              <a:rPr sz="2400" b="1" spc="2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represents</a:t>
            </a:r>
            <a:r>
              <a:rPr sz="2400" spc="24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an</a:t>
            </a:r>
            <a:r>
              <a:rPr sz="2400" b="1" spc="24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integer</a:t>
            </a:r>
            <a:r>
              <a:rPr sz="2400" b="1" spc="19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quantity</a:t>
            </a:r>
            <a:r>
              <a:rPr sz="2400" b="1" spc="25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and</a:t>
            </a:r>
            <a:r>
              <a:rPr sz="2400" spc="250" dirty="0">
                <a:latin typeface="Times New Roman"/>
                <a:cs typeface="Times New Roman"/>
              </a:rPr>
              <a:t> </a:t>
            </a:r>
            <a:r>
              <a:rPr sz="2400" b="1" spc="-20" dirty="0">
                <a:latin typeface="Times New Roman"/>
                <a:cs typeface="Times New Roman"/>
              </a:rPr>
              <a:t>each </a:t>
            </a:r>
            <a:r>
              <a:rPr sz="2400" b="1" dirty="0">
                <a:latin typeface="Times New Roman"/>
                <a:cs typeface="Times New Roman"/>
              </a:rPr>
              <a:t>place</a:t>
            </a:r>
            <a:r>
              <a:rPr sz="2400" b="1" spc="315" dirty="0">
                <a:latin typeface="Times New Roman"/>
                <a:cs typeface="Times New Roman"/>
              </a:rPr>
              <a:t>  </a:t>
            </a:r>
            <a:r>
              <a:rPr sz="2400" b="1" dirty="0">
                <a:latin typeface="Times New Roman"/>
                <a:cs typeface="Times New Roman"/>
              </a:rPr>
              <a:t>from</a:t>
            </a:r>
            <a:r>
              <a:rPr sz="2400" b="1" spc="320" dirty="0">
                <a:latin typeface="Times New Roman"/>
                <a:cs typeface="Times New Roman"/>
              </a:rPr>
              <a:t>  </a:t>
            </a:r>
            <a:r>
              <a:rPr sz="2400" b="1" dirty="0">
                <a:latin typeface="Times New Roman"/>
                <a:cs typeface="Times New Roman"/>
              </a:rPr>
              <a:t>right</a:t>
            </a:r>
            <a:r>
              <a:rPr sz="2400" b="1" spc="320" dirty="0">
                <a:latin typeface="Times New Roman"/>
                <a:cs typeface="Times New Roman"/>
              </a:rPr>
              <a:t>  </a:t>
            </a:r>
            <a:r>
              <a:rPr sz="2400" b="1" dirty="0">
                <a:latin typeface="Times New Roman"/>
                <a:cs typeface="Times New Roman"/>
              </a:rPr>
              <a:t>to</a:t>
            </a:r>
            <a:r>
              <a:rPr sz="2400" b="1" spc="315" dirty="0">
                <a:latin typeface="Times New Roman"/>
                <a:cs typeface="Times New Roman"/>
              </a:rPr>
              <a:t>  </a:t>
            </a:r>
            <a:r>
              <a:rPr sz="2400" b="1" dirty="0">
                <a:latin typeface="Times New Roman"/>
                <a:cs typeface="Times New Roman"/>
              </a:rPr>
              <a:t>left</a:t>
            </a:r>
            <a:r>
              <a:rPr sz="2400" b="1" spc="320" dirty="0">
                <a:latin typeface="Times New Roman"/>
                <a:cs typeface="Times New Roman"/>
              </a:rPr>
              <a:t>  </a:t>
            </a:r>
            <a:r>
              <a:rPr sz="2400" dirty="0">
                <a:latin typeface="Times New Roman"/>
                <a:cs typeface="Times New Roman"/>
              </a:rPr>
              <a:t>in</a:t>
            </a:r>
            <a:r>
              <a:rPr sz="2400" spc="325" dirty="0">
                <a:latin typeface="Times New Roman"/>
                <a:cs typeface="Times New Roman"/>
              </a:rPr>
              <a:t>  </a:t>
            </a:r>
            <a:r>
              <a:rPr sz="2400" dirty="0">
                <a:latin typeface="Times New Roman"/>
                <a:cs typeface="Times New Roman"/>
              </a:rPr>
              <a:t>a</a:t>
            </a:r>
            <a:r>
              <a:rPr sz="2400" spc="315" dirty="0">
                <a:latin typeface="Times New Roman"/>
                <a:cs typeface="Times New Roman"/>
              </a:rPr>
              <a:t>  </a:t>
            </a:r>
            <a:r>
              <a:rPr sz="2400" dirty="0">
                <a:latin typeface="Times New Roman"/>
                <a:cs typeface="Times New Roman"/>
              </a:rPr>
              <a:t>decimal</a:t>
            </a:r>
            <a:r>
              <a:rPr sz="2400" spc="325" dirty="0">
                <a:latin typeface="Times New Roman"/>
                <a:cs typeface="Times New Roman"/>
              </a:rPr>
              <a:t>  </a:t>
            </a:r>
            <a:r>
              <a:rPr sz="2400" spc="-10" dirty="0">
                <a:latin typeface="Times New Roman"/>
                <a:cs typeface="Times New Roman"/>
              </a:rPr>
              <a:t>notation </a:t>
            </a:r>
            <a:r>
              <a:rPr sz="2400" b="1" spc="-10" dirty="0">
                <a:latin typeface="Times New Roman"/>
                <a:cs typeface="Times New Roman"/>
              </a:rPr>
              <a:t>represents</a:t>
            </a:r>
            <a:r>
              <a:rPr sz="2400" b="1" spc="-3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a</a:t>
            </a:r>
            <a:r>
              <a:rPr sz="2400" b="1" spc="-1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weight</a:t>
            </a:r>
            <a:r>
              <a:rPr sz="2400" b="1" spc="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for</a:t>
            </a:r>
            <a:r>
              <a:rPr sz="2400" b="1" spc="-6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each</a:t>
            </a:r>
            <a:r>
              <a:rPr sz="2400" b="1" spc="-2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integer</a:t>
            </a:r>
            <a:r>
              <a:rPr sz="2400" b="1" spc="-80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quantity.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967608" y="747776"/>
            <a:ext cx="3164205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dirty="0"/>
              <a:t>Example</a:t>
            </a:r>
            <a:r>
              <a:rPr sz="4400" spc="-15" dirty="0"/>
              <a:t> </a:t>
            </a:r>
            <a:r>
              <a:rPr sz="4400" spc="-20" dirty="0"/>
              <a:t>1.2:</a:t>
            </a:r>
            <a:endParaRPr sz="4400"/>
          </a:p>
        </p:txBody>
      </p:sp>
      <p:sp>
        <p:nvSpPr>
          <p:cNvPr id="4" name="object 4"/>
          <p:cNvSpPr txBox="1"/>
          <p:nvPr/>
        </p:nvSpPr>
        <p:spPr>
          <a:xfrm>
            <a:off x="1115364" y="5742814"/>
            <a:ext cx="4709795" cy="3073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285"/>
              </a:lnSpc>
            </a:pPr>
            <a:r>
              <a:rPr sz="2000" dirty="0">
                <a:latin typeface="Times New Roman"/>
                <a:cs typeface="Times New Roman"/>
              </a:rPr>
              <a:t>Hundreds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place,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thousands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place,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and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so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spc="-25" dirty="0">
                <a:latin typeface="Times New Roman"/>
                <a:cs typeface="Times New Roman"/>
              </a:rPr>
              <a:t>on…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2545">
              <a:lnSpc>
                <a:spcPts val="1490"/>
              </a:lnSpc>
            </a:pPr>
            <a:fld id="{81D60167-4931-47E6-BA6A-407CBD079E47}" type="slidenum">
              <a:rPr spc="-50" dirty="0"/>
              <a:t>9</a:t>
            </a:fld>
            <a:endParaRPr spc="-50" dirty="0"/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71755" rIns="0" bIns="0" rtlCol="0">
            <a:spAutoFit/>
          </a:bodyPr>
          <a:lstStyle/>
          <a:p>
            <a:pPr marL="336550" marR="30480" indent="-273685" algn="just">
              <a:lnSpc>
                <a:spcPts val="1920"/>
              </a:lnSpc>
              <a:spcBef>
                <a:spcPts val="565"/>
              </a:spcBef>
              <a:buClr>
                <a:srgbClr val="AA2B1E"/>
              </a:buClr>
              <a:buSzPct val="85000"/>
              <a:buFont typeface="Wingdings"/>
              <a:buChar char=""/>
              <a:tabLst>
                <a:tab pos="337820" algn="l"/>
              </a:tabLst>
            </a:pPr>
            <a:r>
              <a:rPr dirty="0"/>
              <a:t>Let’s</a:t>
            </a:r>
            <a:r>
              <a:rPr spc="70" dirty="0"/>
              <a:t> </a:t>
            </a:r>
            <a:r>
              <a:rPr dirty="0"/>
              <a:t>consider</a:t>
            </a:r>
            <a:r>
              <a:rPr spc="65" dirty="0"/>
              <a:t> </a:t>
            </a:r>
            <a:r>
              <a:rPr dirty="0"/>
              <a:t>the</a:t>
            </a:r>
            <a:r>
              <a:rPr spc="65" dirty="0"/>
              <a:t> </a:t>
            </a:r>
            <a:r>
              <a:rPr dirty="0"/>
              <a:t>decimal</a:t>
            </a:r>
            <a:r>
              <a:rPr spc="65" dirty="0"/>
              <a:t> </a:t>
            </a:r>
            <a:r>
              <a:rPr dirty="0"/>
              <a:t>notation</a:t>
            </a:r>
            <a:r>
              <a:rPr spc="65" dirty="0"/>
              <a:t> </a:t>
            </a:r>
            <a:r>
              <a:rPr b="1" dirty="0">
                <a:solidFill>
                  <a:srgbClr val="FF0000"/>
                </a:solidFill>
                <a:latin typeface="Times New Roman"/>
                <a:cs typeface="Times New Roman"/>
              </a:rPr>
              <a:t>1253</a:t>
            </a:r>
            <a:r>
              <a:rPr dirty="0"/>
              <a:t>.</a:t>
            </a:r>
            <a:r>
              <a:rPr spc="75" dirty="0"/>
              <a:t> </a:t>
            </a:r>
            <a:r>
              <a:rPr dirty="0"/>
              <a:t>This</a:t>
            </a:r>
            <a:r>
              <a:rPr spc="55" dirty="0"/>
              <a:t> </a:t>
            </a:r>
            <a:r>
              <a:rPr dirty="0"/>
              <a:t>number</a:t>
            </a:r>
            <a:r>
              <a:rPr spc="85" dirty="0"/>
              <a:t> </a:t>
            </a:r>
            <a:r>
              <a:rPr dirty="0"/>
              <a:t>can</a:t>
            </a:r>
            <a:r>
              <a:rPr spc="75" dirty="0"/>
              <a:t> </a:t>
            </a:r>
            <a:r>
              <a:rPr dirty="0"/>
              <a:t>be</a:t>
            </a:r>
            <a:r>
              <a:rPr spc="60" dirty="0"/>
              <a:t> </a:t>
            </a:r>
            <a:r>
              <a:rPr spc="-10" dirty="0"/>
              <a:t>broken 	</a:t>
            </a:r>
            <a:r>
              <a:rPr dirty="0"/>
              <a:t>into</a:t>
            </a:r>
            <a:r>
              <a:rPr spc="-35" dirty="0"/>
              <a:t> </a:t>
            </a:r>
            <a:r>
              <a:rPr dirty="0"/>
              <a:t>its</a:t>
            </a:r>
            <a:r>
              <a:rPr spc="-20" dirty="0"/>
              <a:t> </a:t>
            </a:r>
            <a:r>
              <a:rPr dirty="0"/>
              <a:t>constituent</a:t>
            </a:r>
            <a:r>
              <a:rPr spc="-50" dirty="0"/>
              <a:t> </a:t>
            </a:r>
            <a:r>
              <a:rPr dirty="0"/>
              <a:t>weight-products</a:t>
            </a:r>
            <a:r>
              <a:rPr spc="-40" dirty="0"/>
              <a:t> </a:t>
            </a:r>
            <a:r>
              <a:rPr dirty="0"/>
              <a:t>as</a:t>
            </a:r>
            <a:r>
              <a:rPr spc="-20" dirty="0"/>
              <a:t> </a:t>
            </a:r>
            <a:r>
              <a:rPr spc="-10" dirty="0"/>
              <a:t>such:</a:t>
            </a:r>
          </a:p>
          <a:p>
            <a:pPr>
              <a:lnSpc>
                <a:spcPct val="100000"/>
              </a:lnSpc>
              <a:spcBef>
                <a:spcPts val="120"/>
              </a:spcBef>
              <a:buClr>
                <a:srgbClr val="AA2B1E"/>
              </a:buClr>
              <a:buFont typeface="Wingdings"/>
              <a:buChar char=""/>
            </a:pPr>
            <a:endParaRPr spc="-10" dirty="0"/>
          </a:p>
          <a:p>
            <a:pPr marL="337185" indent="-273685">
              <a:lnSpc>
                <a:spcPct val="100000"/>
              </a:lnSpc>
              <a:buClr>
                <a:srgbClr val="AA2B1E"/>
              </a:buClr>
              <a:buSzPct val="85000"/>
              <a:buFont typeface="Wingdings"/>
              <a:buChar char=""/>
              <a:tabLst>
                <a:tab pos="337185" algn="l"/>
              </a:tabLst>
            </a:pPr>
            <a:r>
              <a:rPr dirty="0"/>
              <a:t>1253=</a:t>
            </a:r>
            <a:r>
              <a:rPr spc="-30" dirty="0"/>
              <a:t> </a:t>
            </a:r>
            <a:r>
              <a:rPr dirty="0"/>
              <a:t>1000</a:t>
            </a:r>
            <a:r>
              <a:rPr spc="-25" dirty="0"/>
              <a:t> </a:t>
            </a:r>
            <a:r>
              <a:rPr dirty="0"/>
              <a:t>+</a:t>
            </a:r>
            <a:r>
              <a:rPr spc="-5" dirty="0"/>
              <a:t> </a:t>
            </a:r>
            <a:r>
              <a:rPr dirty="0"/>
              <a:t>200</a:t>
            </a:r>
            <a:r>
              <a:rPr spc="-15" dirty="0"/>
              <a:t> </a:t>
            </a:r>
            <a:r>
              <a:rPr dirty="0"/>
              <a:t>+</a:t>
            </a:r>
            <a:r>
              <a:rPr spc="-5" dirty="0"/>
              <a:t> </a:t>
            </a:r>
            <a:r>
              <a:rPr dirty="0"/>
              <a:t>50 +</a:t>
            </a:r>
            <a:r>
              <a:rPr spc="-5" dirty="0"/>
              <a:t> </a:t>
            </a:r>
            <a:r>
              <a:rPr spc="-50" dirty="0"/>
              <a:t>3</a:t>
            </a:r>
          </a:p>
          <a:p>
            <a:pPr marL="337185" indent="-273685">
              <a:lnSpc>
                <a:spcPct val="100000"/>
              </a:lnSpc>
              <a:buClr>
                <a:srgbClr val="AA2B1E"/>
              </a:buClr>
              <a:buSzPct val="85000"/>
              <a:buFont typeface="Wingdings"/>
              <a:buChar char=""/>
              <a:tabLst>
                <a:tab pos="337185" algn="l"/>
              </a:tabLst>
            </a:pPr>
            <a:r>
              <a:rPr dirty="0"/>
              <a:t>1253=</a:t>
            </a:r>
            <a:r>
              <a:rPr spc="-30" dirty="0"/>
              <a:t> </a:t>
            </a:r>
            <a:r>
              <a:rPr dirty="0"/>
              <a:t>1×1000</a:t>
            </a:r>
            <a:r>
              <a:rPr spc="-35" dirty="0"/>
              <a:t> </a:t>
            </a:r>
            <a:r>
              <a:rPr dirty="0"/>
              <a:t>+ 2×100</a:t>
            </a:r>
            <a:r>
              <a:rPr spc="-25" dirty="0"/>
              <a:t> </a:t>
            </a:r>
            <a:r>
              <a:rPr dirty="0"/>
              <a:t>+</a:t>
            </a:r>
            <a:r>
              <a:rPr spc="-5" dirty="0"/>
              <a:t> </a:t>
            </a:r>
            <a:r>
              <a:rPr dirty="0"/>
              <a:t>5×10</a:t>
            </a:r>
            <a:r>
              <a:rPr spc="-10" dirty="0"/>
              <a:t> </a:t>
            </a:r>
            <a:r>
              <a:rPr dirty="0"/>
              <a:t>+ </a:t>
            </a:r>
            <a:r>
              <a:rPr spc="-25" dirty="0"/>
              <a:t>3×1</a:t>
            </a:r>
          </a:p>
          <a:p>
            <a:pPr marL="337185" indent="-273685">
              <a:lnSpc>
                <a:spcPct val="100000"/>
              </a:lnSpc>
              <a:buClr>
                <a:srgbClr val="AA2B1E"/>
              </a:buClr>
              <a:buSzPct val="85000"/>
              <a:buFont typeface="Wingdings"/>
              <a:buChar char=""/>
              <a:tabLst>
                <a:tab pos="337185" algn="l"/>
              </a:tabLst>
            </a:pPr>
            <a:r>
              <a:rPr dirty="0"/>
              <a:t>1253=</a:t>
            </a:r>
            <a:r>
              <a:rPr spc="-25" dirty="0"/>
              <a:t> </a:t>
            </a:r>
            <a:r>
              <a:rPr dirty="0"/>
              <a:t>1×10</a:t>
            </a:r>
            <a:r>
              <a:rPr sz="1950" baseline="25641" dirty="0"/>
              <a:t>3</a:t>
            </a:r>
            <a:r>
              <a:rPr sz="1950" spc="217" baseline="25641" dirty="0"/>
              <a:t> </a:t>
            </a:r>
            <a:r>
              <a:rPr sz="2000" dirty="0"/>
              <a:t>+</a:t>
            </a:r>
            <a:r>
              <a:rPr sz="2000" spc="15" dirty="0"/>
              <a:t> </a:t>
            </a:r>
            <a:r>
              <a:rPr sz="2000" dirty="0"/>
              <a:t>2×10</a:t>
            </a:r>
            <a:r>
              <a:rPr sz="1950" baseline="25641" dirty="0"/>
              <a:t>2</a:t>
            </a:r>
            <a:r>
              <a:rPr sz="1950" spc="225" baseline="25641" dirty="0"/>
              <a:t> </a:t>
            </a:r>
            <a:r>
              <a:rPr sz="2000" dirty="0"/>
              <a:t>+</a:t>
            </a:r>
            <a:r>
              <a:rPr sz="2000" spc="10" dirty="0"/>
              <a:t> </a:t>
            </a:r>
            <a:r>
              <a:rPr sz="2000" dirty="0"/>
              <a:t>5×10</a:t>
            </a:r>
            <a:r>
              <a:rPr sz="1950" baseline="25641" dirty="0"/>
              <a:t>1</a:t>
            </a:r>
            <a:r>
              <a:rPr sz="1950" spc="225" baseline="25641" dirty="0"/>
              <a:t> </a:t>
            </a:r>
            <a:r>
              <a:rPr sz="2000" dirty="0"/>
              <a:t>+</a:t>
            </a:r>
            <a:r>
              <a:rPr sz="2000" spc="10" dirty="0"/>
              <a:t> </a:t>
            </a:r>
            <a:r>
              <a:rPr sz="2000" spc="-10" dirty="0"/>
              <a:t>3×10</a:t>
            </a:r>
            <a:r>
              <a:rPr sz="1950" spc="-15" baseline="25641" dirty="0"/>
              <a:t>0</a:t>
            </a:r>
            <a:endParaRPr sz="1950" baseline="25641"/>
          </a:p>
          <a:p>
            <a:pPr>
              <a:lnSpc>
                <a:spcPct val="100000"/>
              </a:lnSpc>
              <a:spcBef>
                <a:spcPts val="580"/>
              </a:spcBef>
              <a:buClr>
                <a:srgbClr val="AA2B1E"/>
              </a:buClr>
              <a:buFont typeface="Wingdings"/>
              <a:buChar char=""/>
            </a:pPr>
            <a:endParaRPr sz="1950" baseline="25641"/>
          </a:p>
          <a:p>
            <a:pPr marL="336550" marR="29209" indent="-273685" algn="just">
              <a:lnSpc>
                <a:spcPct val="80000"/>
              </a:lnSpc>
              <a:buClr>
                <a:srgbClr val="AA2B1E"/>
              </a:buClr>
              <a:buSzPct val="85000"/>
              <a:buFont typeface="Wingdings"/>
              <a:buChar char=""/>
              <a:tabLst>
                <a:tab pos="337820" algn="l"/>
              </a:tabLst>
            </a:pPr>
            <a:r>
              <a:rPr dirty="0"/>
              <a:t>It</a:t>
            </a:r>
            <a:r>
              <a:rPr spc="370" dirty="0"/>
              <a:t> </a:t>
            </a:r>
            <a:r>
              <a:rPr dirty="0"/>
              <a:t>is</a:t>
            </a:r>
            <a:r>
              <a:rPr spc="385" dirty="0"/>
              <a:t> </a:t>
            </a:r>
            <a:r>
              <a:rPr dirty="0"/>
              <a:t>easily</a:t>
            </a:r>
            <a:r>
              <a:rPr spc="365" dirty="0"/>
              <a:t> </a:t>
            </a:r>
            <a:r>
              <a:rPr dirty="0"/>
              <a:t>to</a:t>
            </a:r>
            <a:r>
              <a:rPr spc="375" dirty="0"/>
              <a:t> </a:t>
            </a:r>
            <a:r>
              <a:rPr dirty="0"/>
              <a:t>notice</a:t>
            </a:r>
            <a:r>
              <a:rPr spc="380" dirty="0"/>
              <a:t> </a:t>
            </a:r>
            <a:r>
              <a:rPr dirty="0"/>
              <a:t>that</a:t>
            </a:r>
            <a:r>
              <a:rPr spc="380" dirty="0"/>
              <a:t> </a:t>
            </a:r>
            <a:r>
              <a:rPr dirty="0"/>
              <a:t>the</a:t>
            </a:r>
            <a:r>
              <a:rPr spc="375" dirty="0"/>
              <a:t> </a:t>
            </a:r>
            <a:r>
              <a:rPr b="1" dirty="0">
                <a:solidFill>
                  <a:srgbClr val="FF0000"/>
                </a:solidFill>
                <a:latin typeface="Times New Roman"/>
                <a:cs typeface="Times New Roman"/>
              </a:rPr>
              <a:t>cipher</a:t>
            </a:r>
            <a:r>
              <a:rPr b="1" spc="33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b="1" dirty="0">
                <a:solidFill>
                  <a:srgbClr val="FF0000"/>
                </a:solidFill>
                <a:latin typeface="Times New Roman"/>
                <a:cs typeface="Times New Roman"/>
              </a:rPr>
              <a:t>1</a:t>
            </a:r>
            <a:r>
              <a:rPr b="1" spc="38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dirty="0"/>
              <a:t>is</a:t>
            </a:r>
            <a:r>
              <a:rPr spc="360" dirty="0"/>
              <a:t> </a:t>
            </a:r>
            <a:r>
              <a:rPr b="1" dirty="0">
                <a:latin typeface="Times New Roman"/>
                <a:cs typeface="Times New Roman"/>
              </a:rPr>
              <a:t>more</a:t>
            </a:r>
            <a:r>
              <a:rPr b="1" spc="380" dirty="0">
                <a:latin typeface="Times New Roman"/>
                <a:cs typeface="Times New Roman"/>
              </a:rPr>
              <a:t> </a:t>
            </a:r>
            <a:r>
              <a:rPr b="1" dirty="0">
                <a:latin typeface="Times New Roman"/>
                <a:cs typeface="Times New Roman"/>
              </a:rPr>
              <a:t>weighted</a:t>
            </a:r>
            <a:r>
              <a:rPr b="1" spc="375" dirty="0">
                <a:latin typeface="Times New Roman"/>
                <a:cs typeface="Times New Roman"/>
              </a:rPr>
              <a:t> </a:t>
            </a:r>
            <a:r>
              <a:rPr dirty="0"/>
              <a:t>than</a:t>
            </a:r>
            <a:r>
              <a:rPr spc="390" dirty="0"/>
              <a:t> </a:t>
            </a:r>
            <a:r>
              <a:rPr spc="-25" dirty="0"/>
              <a:t>the 	</a:t>
            </a:r>
            <a:r>
              <a:rPr b="1" dirty="0">
                <a:solidFill>
                  <a:srgbClr val="FF0000"/>
                </a:solidFill>
                <a:latin typeface="Times New Roman"/>
                <a:cs typeface="Times New Roman"/>
              </a:rPr>
              <a:t>cipher</a:t>
            </a:r>
            <a:r>
              <a:rPr b="1" spc="16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b="1" dirty="0">
                <a:solidFill>
                  <a:srgbClr val="FF0000"/>
                </a:solidFill>
                <a:latin typeface="Times New Roman"/>
                <a:cs typeface="Times New Roman"/>
              </a:rPr>
              <a:t>2</a:t>
            </a:r>
            <a:r>
              <a:rPr b="1" spc="19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dirty="0"/>
              <a:t>which</a:t>
            </a:r>
            <a:r>
              <a:rPr spc="210" dirty="0"/>
              <a:t> </a:t>
            </a:r>
            <a:r>
              <a:rPr dirty="0"/>
              <a:t>in</a:t>
            </a:r>
            <a:r>
              <a:rPr spc="195" dirty="0"/>
              <a:t> </a:t>
            </a:r>
            <a:r>
              <a:rPr dirty="0"/>
              <a:t>his</a:t>
            </a:r>
            <a:r>
              <a:rPr spc="200" dirty="0"/>
              <a:t> </a:t>
            </a:r>
            <a:r>
              <a:rPr dirty="0"/>
              <a:t>turn</a:t>
            </a:r>
            <a:r>
              <a:rPr spc="210" dirty="0"/>
              <a:t> </a:t>
            </a:r>
            <a:r>
              <a:rPr dirty="0"/>
              <a:t>is</a:t>
            </a:r>
            <a:r>
              <a:rPr spc="204" dirty="0"/>
              <a:t> </a:t>
            </a:r>
            <a:r>
              <a:rPr dirty="0"/>
              <a:t>more</a:t>
            </a:r>
            <a:r>
              <a:rPr spc="200" dirty="0"/>
              <a:t> </a:t>
            </a:r>
            <a:r>
              <a:rPr dirty="0"/>
              <a:t>weighted</a:t>
            </a:r>
            <a:r>
              <a:rPr spc="210" dirty="0"/>
              <a:t> </a:t>
            </a:r>
            <a:r>
              <a:rPr dirty="0"/>
              <a:t>than</a:t>
            </a:r>
            <a:r>
              <a:rPr spc="210" dirty="0"/>
              <a:t> </a:t>
            </a:r>
            <a:r>
              <a:rPr dirty="0"/>
              <a:t>the</a:t>
            </a:r>
            <a:r>
              <a:rPr spc="204" dirty="0"/>
              <a:t> </a:t>
            </a:r>
            <a:r>
              <a:rPr b="1" dirty="0">
                <a:solidFill>
                  <a:srgbClr val="FF0000"/>
                </a:solidFill>
                <a:latin typeface="Times New Roman"/>
                <a:cs typeface="Times New Roman"/>
              </a:rPr>
              <a:t>cipher</a:t>
            </a:r>
            <a:r>
              <a:rPr b="1" spc="16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b="1" dirty="0">
                <a:solidFill>
                  <a:srgbClr val="FF0000"/>
                </a:solidFill>
                <a:latin typeface="Times New Roman"/>
                <a:cs typeface="Times New Roman"/>
              </a:rPr>
              <a:t>5</a:t>
            </a:r>
            <a:r>
              <a:rPr dirty="0"/>
              <a:t>.</a:t>
            </a:r>
            <a:r>
              <a:rPr spc="204" dirty="0"/>
              <a:t> </a:t>
            </a:r>
            <a:r>
              <a:rPr spc="-25" dirty="0"/>
              <a:t>The 	</a:t>
            </a:r>
            <a:r>
              <a:rPr b="1" dirty="0">
                <a:solidFill>
                  <a:srgbClr val="FF0000"/>
                </a:solidFill>
                <a:latin typeface="Times New Roman"/>
                <a:cs typeface="Times New Roman"/>
              </a:rPr>
              <a:t>cipher</a:t>
            </a:r>
            <a:r>
              <a:rPr b="1" spc="-5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b="1" dirty="0">
                <a:solidFill>
                  <a:srgbClr val="FF0000"/>
                </a:solidFill>
                <a:latin typeface="Times New Roman"/>
                <a:cs typeface="Times New Roman"/>
              </a:rPr>
              <a:t>3</a:t>
            </a:r>
            <a:r>
              <a:rPr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dirty="0"/>
              <a:t>is</a:t>
            </a:r>
            <a:r>
              <a:rPr spc="-15" dirty="0"/>
              <a:t> </a:t>
            </a:r>
            <a:r>
              <a:rPr dirty="0"/>
              <a:t>the</a:t>
            </a:r>
            <a:r>
              <a:rPr spc="-15" dirty="0"/>
              <a:t> </a:t>
            </a:r>
            <a:r>
              <a:rPr dirty="0"/>
              <a:t>less</a:t>
            </a:r>
            <a:r>
              <a:rPr spc="-25" dirty="0"/>
              <a:t> </a:t>
            </a:r>
            <a:r>
              <a:rPr spc="-10" dirty="0"/>
              <a:t>weighted.</a:t>
            </a:r>
          </a:p>
          <a:p>
            <a:pPr marL="337185" indent="-273685" algn="just">
              <a:lnSpc>
                <a:spcPct val="100000"/>
              </a:lnSpc>
              <a:buClr>
                <a:srgbClr val="AA2B1E"/>
              </a:buClr>
              <a:buSzPct val="85000"/>
              <a:buFont typeface="Wingdings"/>
              <a:buChar char=""/>
              <a:tabLst>
                <a:tab pos="337185" algn="l"/>
              </a:tabLst>
            </a:pPr>
            <a:r>
              <a:rPr dirty="0"/>
              <a:t>In</a:t>
            </a:r>
            <a:r>
              <a:rPr spc="-40" dirty="0"/>
              <a:t> </a:t>
            </a:r>
            <a:r>
              <a:rPr dirty="0"/>
              <a:t>the</a:t>
            </a:r>
            <a:r>
              <a:rPr spc="-20" dirty="0"/>
              <a:t> </a:t>
            </a:r>
            <a:r>
              <a:rPr dirty="0"/>
              <a:t>decimal</a:t>
            </a:r>
            <a:r>
              <a:rPr spc="-20" dirty="0"/>
              <a:t> </a:t>
            </a:r>
            <a:r>
              <a:rPr dirty="0"/>
              <a:t>numeration</a:t>
            </a:r>
            <a:r>
              <a:rPr spc="-35" dirty="0"/>
              <a:t> </a:t>
            </a:r>
            <a:r>
              <a:rPr dirty="0"/>
              <a:t>system,</a:t>
            </a:r>
            <a:r>
              <a:rPr spc="-20" dirty="0"/>
              <a:t> </a:t>
            </a:r>
            <a:r>
              <a:rPr dirty="0"/>
              <a:t>each</a:t>
            </a:r>
            <a:r>
              <a:rPr spc="-15" dirty="0"/>
              <a:t> </a:t>
            </a:r>
            <a:r>
              <a:rPr dirty="0"/>
              <a:t>cipher</a:t>
            </a:r>
            <a:r>
              <a:rPr spc="-35" dirty="0"/>
              <a:t> </a:t>
            </a:r>
            <a:r>
              <a:rPr dirty="0"/>
              <a:t>is</a:t>
            </a:r>
            <a:r>
              <a:rPr spc="-20" dirty="0"/>
              <a:t> </a:t>
            </a:r>
            <a:r>
              <a:rPr dirty="0"/>
              <a:t>called</a:t>
            </a:r>
            <a:r>
              <a:rPr spc="-30" dirty="0"/>
              <a:t> </a:t>
            </a:r>
            <a:r>
              <a:rPr dirty="0"/>
              <a:t>a</a:t>
            </a:r>
            <a:r>
              <a:rPr spc="-10" dirty="0"/>
              <a:t> </a:t>
            </a:r>
            <a:r>
              <a:rPr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digit</a:t>
            </a:r>
            <a:r>
              <a:rPr spc="-10" dirty="0"/>
              <a:t>.</a:t>
            </a:r>
          </a:p>
          <a:p>
            <a:pPr marL="337185" indent="-273685" algn="just">
              <a:lnSpc>
                <a:spcPts val="2160"/>
              </a:lnSpc>
              <a:buClr>
                <a:srgbClr val="AA2B1E"/>
              </a:buClr>
              <a:buSzPct val="85000"/>
              <a:buFont typeface="Wingdings"/>
              <a:buChar char=""/>
              <a:tabLst>
                <a:tab pos="337185" algn="l"/>
              </a:tabLst>
            </a:pPr>
            <a:r>
              <a:rPr b="1" dirty="0">
                <a:solidFill>
                  <a:srgbClr val="FF0000"/>
                </a:solidFill>
                <a:latin typeface="Times New Roman"/>
                <a:cs typeface="Times New Roman"/>
              </a:rPr>
              <a:t>Each</a:t>
            </a:r>
            <a:r>
              <a:rPr b="1" spc="24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b="1" dirty="0">
                <a:solidFill>
                  <a:srgbClr val="FF0000"/>
                </a:solidFill>
                <a:latin typeface="Times New Roman"/>
                <a:cs typeface="Times New Roman"/>
              </a:rPr>
              <a:t>weight</a:t>
            </a:r>
            <a:r>
              <a:rPr b="1" spc="23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dirty="0"/>
              <a:t>or</a:t>
            </a:r>
            <a:r>
              <a:rPr spc="235" dirty="0"/>
              <a:t> </a:t>
            </a:r>
            <a:r>
              <a:rPr dirty="0"/>
              <a:t>place</a:t>
            </a:r>
            <a:r>
              <a:rPr spc="229" dirty="0"/>
              <a:t> </a:t>
            </a:r>
            <a:r>
              <a:rPr dirty="0"/>
              <a:t>value</a:t>
            </a:r>
            <a:r>
              <a:rPr spc="229" dirty="0"/>
              <a:t> </a:t>
            </a:r>
            <a:r>
              <a:rPr dirty="0"/>
              <a:t>is</a:t>
            </a:r>
            <a:r>
              <a:rPr spc="245" dirty="0"/>
              <a:t> </a:t>
            </a:r>
            <a:r>
              <a:rPr b="1" dirty="0">
                <a:solidFill>
                  <a:srgbClr val="FF0000"/>
                </a:solidFill>
                <a:latin typeface="Times New Roman"/>
                <a:cs typeface="Times New Roman"/>
              </a:rPr>
              <a:t>ten</a:t>
            </a:r>
            <a:r>
              <a:rPr b="1" spc="24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dirty="0"/>
              <a:t>that</a:t>
            </a:r>
            <a:r>
              <a:rPr spc="240" dirty="0"/>
              <a:t> </a:t>
            </a:r>
            <a:r>
              <a:rPr dirty="0"/>
              <a:t>of</a:t>
            </a:r>
            <a:r>
              <a:rPr spc="229" dirty="0"/>
              <a:t> </a:t>
            </a:r>
            <a:r>
              <a:rPr dirty="0"/>
              <a:t>the</a:t>
            </a:r>
            <a:r>
              <a:rPr spc="229" dirty="0"/>
              <a:t> </a:t>
            </a:r>
            <a:r>
              <a:rPr dirty="0"/>
              <a:t>one</a:t>
            </a:r>
            <a:r>
              <a:rPr spc="240" dirty="0"/>
              <a:t> </a:t>
            </a:r>
            <a:r>
              <a:rPr dirty="0"/>
              <a:t>to</a:t>
            </a:r>
            <a:r>
              <a:rPr spc="250" dirty="0"/>
              <a:t> </a:t>
            </a:r>
            <a:r>
              <a:rPr dirty="0"/>
              <a:t>the</a:t>
            </a:r>
            <a:r>
              <a:rPr spc="235" dirty="0"/>
              <a:t> </a:t>
            </a:r>
            <a:r>
              <a:rPr spc="-10" dirty="0"/>
              <a:t>immediate</a:t>
            </a:r>
          </a:p>
          <a:p>
            <a:pPr marL="337820">
              <a:lnSpc>
                <a:spcPts val="2160"/>
              </a:lnSpc>
            </a:pPr>
            <a:r>
              <a:rPr spc="-10" dirty="0"/>
              <a:t>right.</a:t>
            </a:r>
          </a:p>
          <a:p>
            <a:pPr marL="336550" marR="29845" indent="-273685">
              <a:lnSpc>
                <a:spcPct val="80000"/>
              </a:lnSpc>
              <a:spcBef>
                <a:spcPts val="480"/>
              </a:spcBef>
              <a:buClr>
                <a:srgbClr val="AA2B1E"/>
              </a:buClr>
              <a:buSzPct val="85000"/>
              <a:buFont typeface="Wingdings"/>
              <a:buChar char=""/>
              <a:tabLst>
                <a:tab pos="337820" algn="l"/>
                <a:tab pos="1577975" algn="l"/>
                <a:tab pos="2087880" algn="l"/>
                <a:tab pos="2934970" algn="l"/>
                <a:tab pos="3415029" algn="l"/>
                <a:tab pos="4062729" algn="l"/>
                <a:tab pos="4832350" algn="l"/>
                <a:tab pos="5314315" algn="l"/>
                <a:tab pos="6344920" algn="l"/>
                <a:tab pos="7192009" algn="l"/>
              </a:tabLst>
            </a:pPr>
            <a:r>
              <a:rPr dirty="0"/>
              <a:t>The</a:t>
            </a:r>
            <a:r>
              <a:rPr spc="405" dirty="0"/>
              <a:t> </a:t>
            </a:r>
            <a:r>
              <a:rPr b="1" dirty="0">
                <a:solidFill>
                  <a:srgbClr val="FF0000"/>
                </a:solidFill>
                <a:latin typeface="Times New Roman"/>
                <a:cs typeface="Times New Roman"/>
              </a:rPr>
              <a:t>less</a:t>
            </a:r>
            <a:r>
              <a:rPr b="1" spc="39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b="1" dirty="0">
                <a:solidFill>
                  <a:srgbClr val="FF0000"/>
                </a:solidFill>
                <a:latin typeface="Times New Roman"/>
                <a:cs typeface="Times New Roman"/>
              </a:rPr>
              <a:t>weighted</a:t>
            </a:r>
            <a:r>
              <a:rPr b="1" spc="39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dirty="0"/>
              <a:t>cipher</a:t>
            </a:r>
            <a:r>
              <a:rPr spc="400" dirty="0"/>
              <a:t> </a:t>
            </a:r>
            <a:r>
              <a:rPr dirty="0"/>
              <a:t>carries</a:t>
            </a:r>
            <a:r>
              <a:rPr spc="395" dirty="0"/>
              <a:t> </a:t>
            </a:r>
            <a:r>
              <a:rPr dirty="0"/>
              <a:t>the</a:t>
            </a:r>
            <a:r>
              <a:rPr spc="400" dirty="0"/>
              <a:t> </a:t>
            </a:r>
            <a:r>
              <a:rPr b="1" dirty="0">
                <a:solidFill>
                  <a:srgbClr val="FF0000"/>
                </a:solidFill>
                <a:latin typeface="Times New Roman"/>
                <a:cs typeface="Times New Roman"/>
              </a:rPr>
              <a:t>One</a:t>
            </a:r>
            <a:r>
              <a:rPr b="1" spc="39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b="1" dirty="0">
                <a:solidFill>
                  <a:srgbClr val="FF0000"/>
                </a:solidFill>
                <a:latin typeface="Times New Roman"/>
                <a:cs typeface="Times New Roman"/>
              </a:rPr>
              <a:t>place</a:t>
            </a:r>
            <a:r>
              <a:rPr dirty="0"/>
              <a:t>,</a:t>
            </a:r>
            <a:r>
              <a:rPr spc="400" dirty="0"/>
              <a:t> </a:t>
            </a:r>
            <a:r>
              <a:rPr dirty="0"/>
              <a:t>the</a:t>
            </a:r>
            <a:r>
              <a:rPr spc="395" dirty="0"/>
              <a:t> </a:t>
            </a:r>
            <a:r>
              <a:rPr dirty="0"/>
              <a:t>cipher</a:t>
            </a:r>
            <a:r>
              <a:rPr spc="400" dirty="0"/>
              <a:t> </a:t>
            </a:r>
            <a:r>
              <a:rPr dirty="0"/>
              <a:t>at</a:t>
            </a:r>
            <a:r>
              <a:rPr spc="400" dirty="0"/>
              <a:t> </a:t>
            </a:r>
            <a:r>
              <a:rPr spc="-25" dirty="0"/>
              <a:t>the 	</a:t>
            </a:r>
            <a:r>
              <a:rPr spc="-10" dirty="0"/>
              <a:t>immediate</a:t>
            </a:r>
            <a:r>
              <a:rPr dirty="0"/>
              <a:t>	</a:t>
            </a:r>
            <a:r>
              <a:rPr spc="-20" dirty="0"/>
              <a:t>left</a:t>
            </a:r>
            <a:r>
              <a:rPr dirty="0"/>
              <a:t>	</a:t>
            </a:r>
            <a:r>
              <a:rPr spc="-10" dirty="0"/>
              <a:t>carries</a:t>
            </a:r>
            <a:r>
              <a:rPr dirty="0"/>
              <a:t>	</a:t>
            </a:r>
            <a:r>
              <a:rPr spc="-25" dirty="0"/>
              <a:t>the</a:t>
            </a:r>
            <a:r>
              <a:rPr dirty="0"/>
              <a:t>	</a:t>
            </a:r>
            <a:r>
              <a:rPr spc="-20" dirty="0"/>
              <a:t>Tens</a:t>
            </a:r>
            <a:r>
              <a:rPr dirty="0"/>
              <a:t>	</a:t>
            </a:r>
            <a:r>
              <a:rPr spc="-10" dirty="0"/>
              <a:t>place,</a:t>
            </a:r>
            <a:r>
              <a:rPr dirty="0"/>
              <a:t>	</a:t>
            </a:r>
            <a:r>
              <a:rPr spc="-25" dirty="0"/>
              <a:t>the</a:t>
            </a:r>
            <a:r>
              <a:rPr dirty="0"/>
              <a:t>	</a:t>
            </a:r>
            <a:r>
              <a:rPr spc="-10" dirty="0"/>
              <a:t>follower</a:t>
            </a:r>
            <a:r>
              <a:rPr dirty="0"/>
              <a:t>	</a:t>
            </a:r>
            <a:r>
              <a:rPr spc="-10" dirty="0"/>
              <a:t>carries</a:t>
            </a:r>
            <a:r>
              <a:rPr dirty="0"/>
              <a:t>	</a:t>
            </a:r>
            <a:r>
              <a:rPr spc="-25" dirty="0"/>
              <a:t>the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</TotalTime>
  <Words>373</Words>
  <Application>Microsoft Office PowerPoint</Application>
  <PresentationFormat>On-screen Show (4:3)</PresentationFormat>
  <Paragraphs>92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Digital Electronic</vt:lpstr>
      <vt:lpstr>Chapter one</vt:lpstr>
      <vt:lpstr>1.1 Introduction</vt:lpstr>
      <vt:lpstr>PowerPoint Presentation</vt:lpstr>
      <vt:lpstr>2.1 Digital versus Analogue representation:</vt:lpstr>
      <vt:lpstr>Example 1.1:</vt:lpstr>
      <vt:lpstr>PowerPoint Presentation</vt:lpstr>
      <vt:lpstr>1.3 Systems of numeration:</vt:lpstr>
      <vt:lpstr>Example 1.2:</vt:lpstr>
      <vt:lpstr>1.3.2 Binary numeration system:</vt:lpstr>
      <vt:lpstr>1.3.2 Binary numeration system:</vt:lpstr>
      <vt:lpstr>Exercise 1.1: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الميكانيك الاحصائي</dc:title>
  <dc:creator>EDJ</dc:creator>
  <cp:lastModifiedBy>DR.Ahmed Saker 2o1O</cp:lastModifiedBy>
  <cp:revision>2</cp:revision>
  <dcterms:created xsi:type="dcterms:W3CDTF">2024-02-11T17:39:38Z</dcterms:created>
  <dcterms:modified xsi:type="dcterms:W3CDTF">2024-02-11T17:57:25Z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2020-05-10T00:00:00Z</vt:filetime>
  </property>
  <property fmtid="{D5CDD505-2E9C-101B-9397-08002B2CF9AE}" pid="3" name="Creator">
    <vt:lpwstr>Microsoft® PowerPoint® 2013</vt:lpwstr>
  </property>
  <property fmtid="{D5CDD505-2E9C-101B-9397-08002B2CF9AE}" pid="4" name="LastSaved">
    <vt:filetime>2024-02-11T00:00:00Z</vt:filetime>
  </property>
  <property fmtid="{D5CDD505-2E9C-101B-9397-08002B2CF9AE}" pid="5" name="Producer">
    <vt:lpwstr>Microsoft® PowerPoint® 2013</vt:lpwstr>
  </property>
</Properties>
</file>