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20"/>
  </p:notesMasterIdLst>
  <p:handoutMasterIdLst>
    <p:handoutMasterId r:id="rId21"/>
  </p:handoutMasterIdLst>
  <p:sldIdLst>
    <p:sldId id="256" r:id="rId2"/>
    <p:sldId id="323" r:id="rId3"/>
    <p:sldId id="257" r:id="rId4"/>
    <p:sldId id="258" r:id="rId5"/>
    <p:sldId id="259" r:id="rId6"/>
    <p:sldId id="261" r:id="rId7"/>
    <p:sldId id="328" r:id="rId8"/>
    <p:sldId id="329" r:id="rId9"/>
    <p:sldId id="327" r:id="rId10"/>
    <p:sldId id="324" r:id="rId11"/>
    <p:sldId id="325" r:id="rId12"/>
    <p:sldId id="326" r:id="rId13"/>
    <p:sldId id="330" r:id="rId14"/>
    <p:sldId id="334" r:id="rId15"/>
    <p:sldId id="331" r:id="rId16"/>
    <p:sldId id="332" r:id="rId17"/>
    <p:sldId id="333" r:id="rId18"/>
    <p:sldId id="262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74" autoAdjust="0"/>
    <p:restoredTop sz="94434" autoAdjust="0"/>
  </p:normalViewPr>
  <p:slideViewPr>
    <p:cSldViewPr>
      <p:cViewPr varScale="1">
        <p:scale>
          <a:sx n="68" d="100"/>
          <a:sy n="68" d="100"/>
        </p:scale>
        <p:origin x="-1240" y="-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445291-2208-4DD4-B4B0-DCB3567000E6}" type="datetimeFigureOut">
              <a:rPr lang="en-US" smtClean="0"/>
              <a:t>2/11/2024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GB"/>
              <a:t>Pysics department, University of Babylon, 2018.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B32E66-F246-4D29-A85C-904F660C79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4644149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5859F0-37A3-462E-93D5-1A0719D00163}" type="datetimeFigureOut">
              <a:rPr lang="en-US" smtClean="0"/>
              <a:t>2/11/2024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GB"/>
              <a:t>Pysics department, University of Babylon, 2018.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C2750E-9A4F-4E7F-8F0E-F37227384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910920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FD5639AF-491C-4723-8F14-F6978A1C2810}" type="datetime1">
              <a:rPr lang="en-US" smtClean="0"/>
              <a:t>2/11/2024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222D0-E8C8-45BC-A16C-CAC3C9496E32}" type="datetime1">
              <a:rPr lang="en-US" smtClean="0"/>
              <a:t>2/11/2024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4A4EC-D85B-4C7F-BD66-21FC5F468822}" type="datetime1">
              <a:rPr lang="en-US" smtClean="0"/>
              <a:t>2/11/2024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5D703-CBC3-46BA-BE10-C58BA2D45B28}" type="datetime1">
              <a:rPr lang="en-US" smtClean="0"/>
              <a:t>2/11/2024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89C18-1CAC-4707-918A-CF07FEB00D54}" type="datetime1">
              <a:rPr lang="en-US" smtClean="0"/>
              <a:t>2/11/2024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168CE-4682-410F-8D5B-243200511464}" type="datetime1">
              <a:rPr lang="en-US" smtClean="0"/>
              <a:t>2/11/2024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CDF28-031A-4E0C-AFC7-477AA493654A}" type="datetime1">
              <a:rPr lang="en-US" smtClean="0"/>
              <a:t>2/11/2024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21732-FBF7-49F8-B3E4-A3DA8A720142}" type="datetime1">
              <a:rPr lang="en-US" smtClean="0"/>
              <a:t>2/11/2024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33F4A-8621-4520-8C71-641E7AD4EAE0}" type="datetime1">
              <a:rPr lang="en-US" smtClean="0"/>
              <a:t>2/11/2024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F0C2BF3D-FE6B-49FA-AC22-7007609849CE}" type="datetime1">
              <a:rPr lang="en-US" smtClean="0"/>
              <a:t>2/11/2024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87A7E677-DE25-4C83-B6A1-3E527C7DE3FB}" type="datetime1">
              <a:rPr lang="en-US" smtClean="0"/>
              <a:t>2/11/2024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/>
          </a:fgClr>
          <a:bgClr>
            <a:schemeClr val="bg1">
              <a:lumMod val="95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60197924-E6EF-456B-9650-C43AC8E5BDBB}" type="datetime1">
              <a:rPr lang="en-US" smtClean="0"/>
              <a:t>2/11/2024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bmgZf4VMhHc" TargetMode="External"/><Relationship Id="rId2" Type="http://schemas.openxmlformats.org/officeDocument/2006/relationships/hyperlink" Target="https://www.youtube.com/watch?v=OezK_zTyvAQ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Digital Electronic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US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Asst.lec</a:t>
            </a:r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Israa</a:t>
            </a:r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Hussein</a:t>
            </a:r>
          </a:p>
          <a:p>
            <a:endParaRPr lang="ar-IQ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rtl="1"/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nd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semester </a:t>
            </a:r>
          </a:p>
          <a:p>
            <a:pPr rtl="1"/>
            <a:endParaRPr lang="ar-IQ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7556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685800"/>
            <a:ext cx="6965245" cy="858818"/>
          </a:xfrm>
        </p:spPr>
        <p:txBody>
          <a:bodyPr>
            <a:normAutofit/>
          </a:bodyPr>
          <a:lstStyle/>
          <a:p>
            <a:pPr lvl="2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Example 1.4: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544618"/>
            <a:ext cx="6965245" cy="4170382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bits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can represent 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Different binary numbers (from 0 to 15), 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the higher number is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10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6600" y="4741337"/>
            <a:ext cx="2910840" cy="6858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2400" y="2318286"/>
            <a:ext cx="1422753" cy="827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23844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6517" y="533400"/>
            <a:ext cx="6965245" cy="1066800"/>
          </a:xfrm>
        </p:spPr>
        <p:txBody>
          <a:bodyPr>
            <a:normAutofit/>
          </a:bodyPr>
          <a:lstStyle/>
          <a:p>
            <a:pPr lvl="2" algn="ctr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Remark 1.2:  </a:t>
            </a:r>
            <a:b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Conversion from binary to decimal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394295"/>
            <a:ext cx="7620000" cy="493030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n-GB" sz="2000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convert a number written in a binary numeration system to its equivalent in decimal,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just have to calculate the products of the bits with their respective weights, as in example 1.3 above.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binary numbers with “binary point” (the equivalent of the decimal point for decimal numbers), the conversion is done as follows.</a:t>
            </a:r>
          </a:p>
          <a:p>
            <a:endParaRPr lang="en-GB" sz="2000" dirty="0"/>
          </a:p>
          <a:p>
            <a:pPr marL="0" indent="0" algn="just">
              <a:buNone/>
            </a:pPr>
            <a:endParaRPr lang="en-GB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11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6926" y="4241246"/>
            <a:ext cx="4924425" cy="1781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47221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12</a:t>
            </a:fld>
            <a:endParaRPr lang="en-US"/>
          </a:p>
        </p:txBody>
      </p:sp>
      <p:pic>
        <p:nvPicPr>
          <p:cNvPr id="3078" name="Picture 6" descr="Image result for convert decimal to binary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1" y="1524000"/>
            <a:ext cx="4016188" cy="3484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4759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568409"/>
            <a:ext cx="6965245" cy="551996"/>
          </a:xfrm>
        </p:spPr>
        <p:txBody>
          <a:bodyPr>
            <a:noAutofit/>
          </a:bodyPr>
          <a:lstStyle/>
          <a:p>
            <a:r>
              <a:rPr lang="en-GB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1.3.4 Octal numeration system: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1619" y="1245411"/>
            <a:ext cx="7464181" cy="492886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octal numeration system is a place 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weighted system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 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base of eight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Valid ciphers include the symbols 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“0”,”1”,”2”,”3”,”4”,”5”,”6”, and ”7”. 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convert from binary to octal numeration system, 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 just have to divide the number into groups of binary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numbers having 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bits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each. 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each group of 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bits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replaced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by its 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equivalent in octal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94224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14</a:t>
            </a:fld>
            <a:endParaRPr lang="en-US"/>
          </a:p>
        </p:txBody>
      </p:sp>
      <p:pic>
        <p:nvPicPr>
          <p:cNvPr id="7170" name="Picture 2" descr="Image result for How To Do Binary to octal Numbers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493"/>
          <a:stretch/>
        </p:blipFill>
        <p:spPr bwMode="auto">
          <a:xfrm>
            <a:off x="762000" y="838200"/>
            <a:ext cx="7620000" cy="4970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42228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685800"/>
            <a:ext cx="6965245" cy="1087418"/>
          </a:xfrm>
        </p:spPr>
        <p:txBody>
          <a:bodyPr>
            <a:noAutofit/>
          </a:bodyPr>
          <a:lstStyle/>
          <a:p>
            <a:r>
              <a:rPr lang="en-GB" sz="3600" b="1" dirty="0"/>
              <a:t>Example 1.5: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1619" y="1767732"/>
            <a:ext cx="7415605" cy="419100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Let’s convert the following binary numbers in octal: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= 10110101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B = 11010111.01 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15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1289" y="3944211"/>
            <a:ext cx="6753225" cy="1323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46536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685800"/>
            <a:ext cx="6965245" cy="1087418"/>
          </a:xfrm>
        </p:spPr>
        <p:txBody>
          <a:bodyPr>
            <a:noAutofit/>
          </a:bodyPr>
          <a:lstStyle/>
          <a:p>
            <a:r>
              <a:rPr lang="en-GB" sz="3600" b="1" dirty="0"/>
              <a:t>Example 1.5: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1619" y="1767732"/>
            <a:ext cx="7415605" cy="419100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bits are grouped from the right to the left.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zero has been added to the two firs bits to form a group of 3 bits. That zero is called an implied zero.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16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7082" y="3872547"/>
            <a:ext cx="6896100" cy="1114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009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685800"/>
            <a:ext cx="6965245" cy="1087418"/>
          </a:xfrm>
        </p:spPr>
        <p:txBody>
          <a:bodyPr>
            <a:noAutofit/>
          </a:bodyPr>
          <a:lstStyle/>
          <a:p>
            <a:r>
              <a:rPr lang="en-GB" sz="3600" b="1" dirty="0"/>
              <a:t>Example 1.5: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1619" y="1767732"/>
            <a:ext cx="7415605" cy="4191000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bits are grouped from the right to the left.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zero has been added to the two firs bits to form a group of 3 bits. That zero is called an implied zero.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Two implied zeros have been added to the number to form groups of 3 bits.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17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1371" y="3308762"/>
            <a:ext cx="6896100" cy="1114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2615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685800"/>
            <a:ext cx="6965245" cy="1087418"/>
          </a:xfrm>
        </p:spPr>
        <p:txBody>
          <a:bodyPr>
            <a:noAutofit/>
          </a:bodyPr>
          <a:lstStyle/>
          <a:p>
            <a:r>
              <a:rPr lang="en-GB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Exercise 1.2: </a:t>
            </a:r>
            <a:endParaRPr lang="en-GB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1619" y="1767732"/>
            <a:ext cx="7415605" cy="4191000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Convert the following binary numbers to decimal numbers: om to the Octal number.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= 10110.01    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 = 11110111.1011     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 = 111.111	    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 = 10110101101.111101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Watch the videos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https://www.youtube.com/watch?v=OezK_zTyvAQ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https://www.youtube.com/watch?v=bmgZf4VMhHc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516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1968" y="2438400"/>
            <a:ext cx="6965245" cy="21336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/>
            </a:r>
            <a:br>
              <a:rPr lang="en-US" b="1" dirty="0"/>
            </a:br>
            <a:r>
              <a:rPr lang="en-US" b="1" dirty="0"/>
              <a:t/>
            </a:r>
            <a:br>
              <a:rPr lang="en-US" b="1" dirty="0"/>
            </a:br>
            <a:r>
              <a:rPr lang="en-US" b="1" dirty="0"/>
              <a:t>Chapter One</a:t>
            </a:r>
            <a:br>
              <a:rPr lang="en-US" b="1" dirty="0"/>
            </a:br>
            <a:r>
              <a:rPr lang="en-US" b="1" dirty="0"/>
              <a:t/>
            </a:r>
            <a:br>
              <a:rPr lang="en-US" b="1" dirty="0"/>
            </a:br>
            <a:r>
              <a:rPr lang="en-US" b="1" dirty="0"/>
              <a:t>Lecture 2</a:t>
            </a:r>
            <a:r>
              <a:rPr lang="en-US" dirty="0"/>
              <a:t/>
            </a:r>
            <a:br>
              <a:rPr lang="en-US" dirty="0"/>
            </a:br>
            <a:r>
              <a:rPr lang="ar-IQ" dirty="0"/>
              <a:t/>
            </a:r>
            <a:br>
              <a:rPr lang="ar-IQ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0565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1207533"/>
            <a:ext cx="6965245" cy="706418"/>
          </a:xfrm>
        </p:spPr>
        <p:txBody>
          <a:bodyPr>
            <a:noAutofit/>
          </a:bodyPr>
          <a:lstStyle/>
          <a:p>
            <a:r>
              <a:rPr lang="en-US" sz="2400" b="1" dirty="0"/>
              <a:t>Binary versus decimal numeration system: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6522" y="2905908"/>
            <a:ext cx="7117645" cy="129540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28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Let us count from 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0 to 15 </a:t>
            </a:r>
            <a:r>
              <a:rPr lang="en-US" sz="28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using binary and decimal systems of numeration</a:t>
            </a:r>
          </a:p>
          <a:p>
            <a:endParaRPr lang="en-GB" sz="20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GB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458200" y="6480707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>
                <a:solidFill>
                  <a:schemeClr val="tx1"/>
                </a:solidFill>
              </a:rPr>
              <a:t>3</a:t>
            </a:fld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68324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9777627"/>
              </p:ext>
            </p:extLst>
          </p:nvPr>
        </p:nvGraphicFramePr>
        <p:xfrm>
          <a:off x="2514600" y="609600"/>
          <a:ext cx="4572000" cy="5574956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85661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4358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1621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9579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5979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422656">
                <a:tc gridSpan="4">
                  <a:txBody>
                    <a:bodyPr/>
                    <a:lstStyle/>
                    <a:p>
                      <a:pPr marL="742315" marR="742315"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Binary</a:t>
                      </a:r>
                      <a:endParaRPr lang="en-GB" sz="1600" b="1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6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77800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Decimal</a:t>
                      </a:r>
                      <a:endParaRPr lang="en-GB" sz="1600" b="1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86148">
                <a:tc>
                  <a:txBody>
                    <a:bodyPr/>
                    <a:lstStyle/>
                    <a:p>
                      <a:pPr marL="52705" marR="53340"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endParaRPr lang="en-US" sz="18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52705" marR="53340"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</a:t>
                      </a:r>
                      <a:r>
                        <a:rPr lang="en-US" sz="105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(MSB)</a:t>
                      </a:r>
                      <a:endParaRPr lang="en-GB" sz="1600" b="1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endParaRPr lang="en-US" sz="18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endParaRPr lang="en-GB" sz="1600" b="1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635"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endParaRPr lang="en-US" sz="18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R="635"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  <a:endParaRPr lang="en-GB" sz="1600" b="1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3340" marR="52070"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endParaRPr lang="en-US" sz="18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53340" marR="52070"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en-US" sz="105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(LSB)</a:t>
                      </a:r>
                      <a:endParaRPr lang="en-GB" sz="1600" b="1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08919">
                <a:tc>
                  <a:txBody>
                    <a:bodyPr/>
                    <a:lstStyle/>
                    <a:p>
                      <a:pPr marR="1905"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0</a:t>
                      </a:r>
                      <a:endParaRPr lang="en-GB" sz="11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635"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0</a:t>
                      </a:r>
                      <a:endParaRPr lang="en-GB" sz="11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635"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0</a:t>
                      </a:r>
                      <a:endParaRPr lang="en-GB" sz="11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0</a:t>
                      </a:r>
                      <a:endParaRPr lang="en-GB" sz="11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635"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0</a:t>
                      </a:r>
                      <a:endParaRPr lang="en-GB" sz="11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08919">
                <a:tc>
                  <a:txBody>
                    <a:bodyPr/>
                    <a:lstStyle/>
                    <a:p>
                      <a:pPr marR="1905"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0</a:t>
                      </a:r>
                      <a:endParaRPr lang="en-GB" sz="1100" b="1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635"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0</a:t>
                      </a:r>
                      <a:endParaRPr lang="en-GB" sz="1100" b="1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635"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0</a:t>
                      </a:r>
                      <a:endParaRPr lang="en-GB" sz="1100" b="1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</a:rPr>
                        <a:t>1</a:t>
                      </a:r>
                      <a:endParaRPr lang="en-GB" sz="11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635"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1</a:t>
                      </a:r>
                      <a:endParaRPr lang="en-GB" sz="1100" b="1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08919">
                <a:tc>
                  <a:txBody>
                    <a:bodyPr/>
                    <a:lstStyle/>
                    <a:p>
                      <a:pPr marR="1905"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0</a:t>
                      </a:r>
                      <a:endParaRPr lang="en-GB" sz="11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635"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0</a:t>
                      </a:r>
                      <a:endParaRPr lang="en-GB" sz="1100" b="1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635"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</a:rPr>
                        <a:t>1</a:t>
                      </a:r>
                      <a:endParaRPr lang="en-GB" sz="11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0</a:t>
                      </a:r>
                      <a:endParaRPr lang="en-GB" sz="11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635"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2</a:t>
                      </a:r>
                      <a:endParaRPr lang="en-GB" sz="1100" b="1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08919">
                <a:tc>
                  <a:txBody>
                    <a:bodyPr/>
                    <a:lstStyle/>
                    <a:p>
                      <a:pPr marR="1905"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0</a:t>
                      </a:r>
                      <a:endParaRPr lang="en-GB" sz="1100" b="1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635"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0</a:t>
                      </a:r>
                      <a:endParaRPr lang="en-GB" sz="1100" b="1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635"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</a:rPr>
                        <a:t>1</a:t>
                      </a:r>
                      <a:endParaRPr lang="en-GB" sz="11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</a:rPr>
                        <a:t>1</a:t>
                      </a:r>
                      <a:endParaRPr lang="en-GB" sz="11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635"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3</a:t>
                      </a:r>
                      <a:endParaRPr lang="en-GB" sz="11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08919">
                <a:tc>
                  <a:txBody>
                    <a:bodyPr/>
                    <a:lstStyle/>
                    <a:p>
                      <a:pPr marR="1905"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0</a:t>
                      </a:r>
                      <a:endParaRPr lang="en-GB" sz="1100" b="1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635"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</a:rPr>
                        <a:t>1</a:t>
                      </a:r>
                      <a:endParaRPr lang="en-GB" sz="11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635"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0</a:t>
                      </a:r>
                      <a:endParaRPr lang="en-GB" sz="1100" b="1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0</a:t>
                      </a:r>
                      <a:endParaRPr lang="en-GB" sz="11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635"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4</a:t>
                      </a:r>
                      <a:endParaRPr lang="en-GB" sz="1100" b="1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08919">
                <a:tc>
                  <a:txBody>
                    <a:bodyPr/>
                    <a:lstStyle/>
                    <a:p>
                      <a:pPr marR="1905"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0</a:t>
                      </a:r>
                      <a:endParaRPr lang="en-GB" sz="11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635" algn="ctr" defTabSz="914400" rtl="0" eaLnBrk="1" latinLnBrk="0" hangingPunct="1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en-GB" sz="1200" b="1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635"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0</a:t>
                      </a:r>
                      <a:endParaRPr lang="en-GB" sz="1100" b="1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635" algn="ctr" defTabSz="914400" rtl="0" eaLnBrk="1" latinLnBrk="0" hangingPunct="1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en-GB" sz="1200" b="1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635"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5</a:t>
                      </a:r>
                      <a:endParaRPr lang="en-GB" sz="11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08919">
                <a:tc>
                  <a:txBody>
                    <a:bodyPr/>
                    <a:lstStyle/>
                    <a:p>
                      <a:pPr marR="1905"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0</a:t>
                      </a:r>
                      <a:endParaRPr lang="en-GB" sz="11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635" algn="ctr" defTabSz="914400" rtl="0" eaLnBrk="1" latinLnBrk="0" hangingPunct="1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en-GB" sz="1200" b="1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635" algn="ctr" defTabSz="914400" rtl="0" eaLnBrk="1" latinLnBrk="0" hangingPunct="1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en-GB" sz="1200" b="1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0</a:t>
                      </a:r>
                      <a:endParaRPr lang="en-GB" sz="1100" b="1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635"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6</a:t>
                      </a:r>
                      <a:endParaRPr lang="en-GB" sz="11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08919">
                <a:tc>
                  <a:txBody>
                    <a:bodyPr/>
                    <a:lstStyle/>
                    <a:p>
                      <a:pPr marR="1905"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0</a:t>
                      </a:r>
                      <a:endParaRPr lang="en-GB" sz="11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635" algn="ctr" defTabSz="914400" rtl="0" eaLnBrk="1" latinLnBrk="0" hangingPunct="1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20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en-GB" sz="1200" b="1" kern="120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635" algn="ctr" defTabSz="914400" rtl="0" eaLnBrk="1" latinLnBrk="0" hangingPunct="1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20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en-GB" sz="1200" b="1" kern="120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635" algn="ctr" defTabSz="914400" rtl="0" eaLnBrk="1" latinLnBrk="0" hangingPunct="1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en-GB" sz="1200" b="1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635"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7</a:t>
                      </a:r>
                      <a:endParaRPr lang="en-GB" sz="11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08919">
                <a:tc>
                  <a:txBody>
                    <a:bodyPr/>
                    <a:lstStyle/>
                    <a:p>
                      <a:pPr marL="0" marR="635" algn="ctr" defTabSz="914400" rtl="0" eaLnBrk="1" latinLnBrk="0" hangingPunct="1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en-GB" sz="1200" b="1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635"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0</a:t>
                      </a:r>
                      <a:endParaRPr lang="en-GB" sz="1100" b="1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635"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0</a:t>
                      </a:r>
                      <a:endParaRPr lang="en-GB" sz="1100" b="1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0</a:t>
                      </a:r>
                      <a:endParaRPr lang="en-GB" sz="1100" b="1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635"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8</a:t>
                      </a:r>
                      <a:endParaRPr lang="en-GB" sz="1100" b="1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08919">
                <a:tc>
                  <a:txBody>
                    <a:bodyPr/>
                    <a:lstStyle/>
                    <a:p>
                      <a:pPr marL="0" marR="635" algn="ctr" defTabSz="914400" rtl="0" eaLnBrk="1" latinLnBrk="0" hangingPunct="1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en-GB" sz="1200" b="1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635"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0</a:t>
                      </a:r>
                      <a:endParaRPr lang="en-GB" sz="1100" b="1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635"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0</a:t>
                      </a:r>
                      <a:endParaRPr lang="en-GB" sz="1100" b="1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635" algn="ctr" defTabSz="914400" rtl="0" eaLnBrk="1" latinLnBrk="0" hangingPunct="1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en-GB" sz="1200" b="1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635"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9</a:t>
                      </a:r>
                      <a:endParaRPr lang="en-GB" sz="11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308919">
                <a:tc>
                  <a:txBody>
                    <a:bodyPr/>
                    <a:lstStyle/>
                    <a:p>
                      <a:pPr marL="0" marR="635" algn="ctr" defTabSz="914400" rtl="0" eaLnBrk="1" latinLnBrk="0" hangingPunct="1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en-GB" sz="1200" b="1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635"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0</a:t>
                      </a:r>
                      <a:endParaRPr lang="en-GB" sz="1100" b="1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635" algn="ctr" defTabSz="914400" rtl="0" eaLnBrk="1" latinLnBrk="0" hangingPunct="1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en-GB" sz="1200" b="1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0</a:t>
                      </a:r>
                      <a:endParaRPr lang="en-GB" sz="1100" b="1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56235" marR="356870"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10</a:t>
                      </a:r>
                      <a:endParaRPr lang="en-GB" sz="11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88887">
                <a:tc>
                  <a:txBody>
                    <a:bodyPr/>
                    <a:lstStyle/>
                    <a:p>
                      <a:pPr marL="0" marR="635" algn="ctr" defTabSz="914400" rtl="0" eaLnBrk="1" latinLnBrk="0" hangingPunct="1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en-GB" sz="1200" b="1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635"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0</a:t>
                      </a:r>
                      <a:endParaRPr lang="en-GB" sz="1100" b="1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635" algn="ctr" defTabSz="914400" rtl="0" eaLnBrk="1" latinLnBrk="0" hangingPunct="1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en-GB" sz="1200" b="1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635" algn="ctr" defTabSz="914400" rtl="0" eaLnBrk="1" latinLnBrk="0" hangingPunct="1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en-GB" sz="1200" b="1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56235" marR="356870"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11</a:t>
                      </a:r>
                      <a:endParaRPr lang="en-GB" sz="11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308919">
                <a:tc>
                  <a:txBody>
                    <a:bodyPr/>
                    <a:lstStyle/>
                    <a:p>
                      <a:pPr marL="0" marR="635" algn="ctr" defTabSz="914400" rtl="0" eaLnBrk="1" latinLnBrk="0" hangingPunct="1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en-GB" sz="1200" b="1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635" algn="ctr" defTabSz="914400" rtl="0" eaLnBrk="1" latinLnBrk="0" hangingPunct="1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en-GB" sz="1200" b="1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635"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0</a:t>
                      </a:r>
                      <a:endParaRPr lang="en-GB" sz="1100" b="1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0</a:t>
                      </a:r>
                      <a:endParaRPr lang="en-GB" sz="1100" b="1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56235" marR="356870"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12</a:t>
                      </a:r>
                      <a:endParaRPr lang="en-GB" sz="11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317157">
                <a:tc>
                  <a:txBody>
                    <a:bodyPr/>
                    <a:lstStyle/>
                    <a:p>
                      <a:pPr marL="0" marR="635" algn="ctr" defTabSz="914400" rtl="0" eaLnBrk="1" latinLnBrk="0" hangingPunct="1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en-GB" sz="1200" b="1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635" algn="ctr" defTabSz="914400" rtl="0" eaLnBrk="1" latinLnBrk="0" hangingPunct="1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en-GB" sz="1200" b="1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635"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0</a:t>
                      </a:r>
                      <a:endParaRPr lang="en-GB" sz="1100" b="1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635" algn="ctr" defTabSz="914400" rtl="0" eaLnBrk="1" latinLnBrk="0" hangingPunct="1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en-GB" sz="1200" b="1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56235" marR="356870"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13</a:t>
                      </a:r>
                      <a:endParaRPr lang="en-GB" sz="11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228599">
                <a:tc>
                  <a:txBody>
                    <a:bodyPr/>
                    <a:lstStyle/>
                    <a:p>
                      <a:pPr marL="0" marR="635" algn="ctr" defTabSz="914400" rtl="0" eaLnBrk="1" latinLnBrk="0" hangingPunct="1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en-GB" sz="1200" b="1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635" algn="ctr" defTabSz="914400" rtl="0" eaLnBrk="1" latinLnBrk="0" hangingPunct="1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20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en-GB" sz="1200" b="1" kern="120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635" algn="ctr" defTabSz="914400" rtl="0" eaLnBrk="1" latinLnBrk="0" hangingPunct="1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en-GB" sz="1200" b="1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0</a:t>
                      </a:r>
                      <a:endParaRPr lang="en-GB" sz="1100" b="1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56235" marR="356870"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14</a:t>
                      </a:r>
                      <a:endParaRPr lang="en-GB" sz="11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224481">
                <a:tc>
                  <a:txBody>
                    <a:bodyPr/>
                    <a:lstStyle/>
                    <a:p>
                      <a:pPr marL="0" marR="635" algn="ctr" defTabSz="914400" rtl="0" eaLnBrk="1" latinLnBrk="0" hangingPunct="1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en-GB" sz="1200" b="1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635" algn="ctr" defTabSz="914400" rtl="0" eaLnBrk="1" latinLnBrk="0" hangingPunct="1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20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en-GB" sz="1200" b="1" kern="120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635" algn="ctr" defTabSz="914400" rtl="0" eaLnBrk="1" latinLnBrk="0" hangingPunct="1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20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en-GB" sz="1200" b="1" kern="120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635" algn="ctr" defTabSz="914400" rtl="0" eaLnBrk="1" latinLnBrk="0" hangingPunct="1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en-GB" sz="1200" b="1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56235" marR="356870" algn="ctr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15</a:t>
                      </a:r>
                      <a:endParaRPr lang="en-GB" sz="11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89905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3900" y="840277"/>
            <a:ext cx="7696200" cy="5334000"/>
          </a:xfrm>
        </p:spPr>
        <p:txBody>
          <a:bodyPr>
            <a:normAutofit fontScale="925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representation of a quantity in the </a:t>
            </a:r>
            <a:r>
              <a:rPr lang="en-GB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binary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numeration system </a:t>
            </a:r>
            <a:r>
              <a:rPr lang="en-GB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takes more ciphers 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 in the </a:t>
            </a:r>
            <a:r>
              <a:rPr lang="en-GB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decimal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system. 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can therefore ask ourselves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why the binary system is preferred to the decimal system in computer sciences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reason is that in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electronics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it is easier to materialize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two quantities “0” and “1”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(by two different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voltages, for example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than to materialize 10 different quantities “0”,”1”,”2”,”3”,”4”,”5”,”6”,”7”,”8”, and ”9” (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by 10 different voltages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fact,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digital circuits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0 and 1 are materialized by specific ranges of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voltages or current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this will be discussed later.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70107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6</a:t>
            </a:fld>
            <a:endParaRPr lang="en-US"/>
          </a:p>
        </p:txBody>
      </p:sp>
      <p:pic>
        <p:nvPicPr>
          <p:cNvPr id="4102" name="Picture 6" descr="http://i0.wp.com/i.imgur.com/zmIJpol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066800"/>
            <a:ext cx="7029450" cy="4552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71572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7</a:t>
            </a:fld>
            <a:endParaRPr lang="en-US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9827352"/>
              </p:ext>
            </p:extLst>
          </p:nvPr>
        </p:nvGraphicFramePr>
        <p:xfrm>
          <a:off x="1859925" y="1447800"/>
          <a:ext cx="3418266" cy="3657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8327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9199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/>
                        <a:t>Dividers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FF0000"/>
                          </a:solidFill>
                        </a:rPr>
                        <a:t>Remainder</a:t>
                      </a:r>
                      <a:endParaRPr lang="en-US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/>
                        <a:t>2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/>
                        <a:t>2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1430472" y="762360"/>
            <a:ext cx="462197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Find the binary equivalent of number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35</a:t>
            </a:r>
          </a:p>
        </p:txBody>
      </p:sp>
      <p:sp>
        <p:nvSpPr>
          <p:cNvPr id="9" name="TextBox 8"/>
          <p:cNvSpPr txBox="1"/>
          <p:nvPr/>
        </p:nvSpPr>
        <p:spPr>
          <a:xfrm rot="16200000">
            <a:off x="4872143" y="2880823"/>
            <a:ext cx="1783739" cy="46166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Remainder</a:t>
            </a:r>
            <a:endParaRPr lang="en-US" b="1" dirty="0">
              <a:solidFill>
                <a:srgbClr val="FF0000"/>
              </a:solidFill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6386050" y="1447800"/>
            <a:ext cx="41139" cy="365760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5207848" y="4373020"/>
            <a:ext cx="9643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MSD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846298" y="1433848"/>
            <a:ext cx="9643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LSD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117885" y="5269468"/>
            <a:ext cx="615700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Therefor, the binary equivalent of number 35 =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100011</a:t>
            </a:r>
          </a:p>
          <a:p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0534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8</a:t>
            </a:fld>
            <a:endParaRPr lang="en-US"/>
          </a:p>
        </p:txBody>
      </p:sp>
      <p:pic>
        <p:nvPicPr>
          <p:cNvPr id="4098" name="Picture 2" descr="Image result for convert decimal to binar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624" y="685799"/>
            <a:ext cx="6765496" cy="5488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84827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685800"/>
            <a:ext cx="6965245" cy="858818"/>
          </a:xfrm>
        </p:spPr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Remark 1.1:</a:t>
            </a:r>
            <a:endParaRPr lang="en-GB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752600"/>
            <a:ext cx="7696200" cy="457200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 bits,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can represent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different binary numbers. 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higher H number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given using the following formula.</a:t>
            </a:r>
          </a:p>
          <a:p>
            <a:pPr>
              <a:buFont typeface="Wingdings" panose="05000000000000000000" pitchFamily="2" charset="2"/>
              <a:buChar char="Ø"/>
            </a:pPr>
            <a:endParaRPr lang="en-GB" dirty="0"/>
          </a:p>
          <a:p>
            <a:pPr>
              <a:buFont typeface="Wingdings" panose="05000000000000000000" pitchFamily="2" charset="2"/>
              <a:buChar char="Ø"/>
            </a:pP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9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6600" y="4038600"/>
            <a:ext cx="2133600" cy="806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34219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ushpin">
  <a:themeElements>
    <a:clrScheme name="Pushpin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Pushpin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ushpi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3816</TotalTime>
  <Words>646</Words>
  <Application>Microsoft Office PowerPoint</Application>
  <PresentationFormat>On-screen Show (4:3)</PresentationFormat>
  <Paragraphs>203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Pushpin</vt:lpstr>
      <vt:lpstr>Digital Electronic </vt:lpstr>
      <vt:lpstr>  Chapter One  Lecture 2  </vt:lpstr>
      <vt:lpstr>Binary versus decimal numeration system: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Remark 1.1:</vt:lpstr>
      <vt:lpstr>Example 1.4:</vt:lpstr>
      <vt:lpstr>Remark 1.2:   Conversion from binary to decimal</vt:lpstr>
      <vt:lpstr>PowerPoint Presentation</vt:lpstr>
      <vt:lpstr>1.3.4 Octal numeration system: </vt:lpstr>
      <vt:lpstr>PowerPoint Presentation</vt:lpstr>
      <vt:lpstr>Example 1.5: </vt:lpstr>
      <vt:lpstr>Example 1.5: </vt:lpstr>
      <vt:lpstr>Example 1.5: </vt:lpstr>
      <vt:lpstr>Exercise 1.2: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الميكانيك الاحصائي</dc:title>
  <dc:creator>EDJ</dc:creator>
  <cp:lastModifiedBy>DR.Ahmed Saker 2o1O</cp:lastModifiedBy>
  <cp:revision>147</cp:revision>
  <dcterms:created xsi:type="dcterms:W3CDTF">2018-02-25T19:08:07Z</dcterms:created>
  <dcterms:modified xsi:type="dcterms:W3CDTF">2024-02-11T18:02:31Z</dcterms:modified>
</cp:coreProperties>
</file>