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7"/>
  </p:notesMasterIdLst>
  <p:handoutMasterIdLst>
    <p:handoutMasterId r:id="rId18"/>
  </p:handoutMasterIdLst>
  <p:sldIdLst>
    <p:sldId id="256" r:id="rId2"/>
    <p:sldId id="323" r:id="rId3"/>
    <p:sldId id="330" r:id="rId4"/>
    <p:sldId id="334" r:id="rId5"/>
    <p:sldId id="331" r:id="rId6"/>
    <p:sldId id="336" r:id="rId7"/>
    <p:sldId id="332" r:id="rId8"/>
    <p:sldId id="333" r:id="rId9"/>
    <p:sldId id="337" r:id="rId10"/>
    <p:sldId id="338" r:id="rId11"/>
    <p:sldId id="262" r:id="rId12"/>
    <p:sldId id="339" r:id="rId13"/>
    <p:sldId id="340" r:id="rId14"/>
    <p:sldId id="341" r:id="rId15"/>
    <p:sldId id="34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434" autoAdjust="0"/>
  </p:normalViewPr>
  <p:slideViewPr>
    <p:cSldViewPr>
      <p:cViewPr>
        <p:scale>
          <a:sx n="75" d="100"/>
          <a:sy n="75" d="100"/>
        </p:scale>
        <p:origin x="-1016" y="2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75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445291-2208-4DD4-B4B0-DCB3567000E6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Pysics department, University of Babylon, 2018.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B32E66-F246-4D29-A85C-904F660C7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64414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5859F0-37A3-462E-93D5-1A0719D00163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Pysics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C2750E-9A4F-4E7F-8F0E-F37227384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91092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FD5639AF-491C-4723-8F14-F6978A1C2810}" type="datetime1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222D0-E8C8-45BC-A16C-CAC3C9496E32}" type="datetime1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4A4EC-D85B-4C7F-BD66-21FC5F468822}" type="datetime1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D703-CBC3-46BA-BE10-C58BA2D45B28}" type="datetime1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89C18-1CAC-4707-918A-CF07FEB00D54}" type="datetime1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168CE-4682-410F-8D5B-243200511464}" type="datetime1">
              <a:rPr lang="en-US" smtClean="0"/>
              <a:t>3/12/2024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DF28-031A-4E0C-AFC7-477AA493654A}" type="datetime1">
              <a:rPr lang="en-US" smtClean="0"/>
              <a:t>3/12/2024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21732-FBF7-49F8-B3E4-A3DA8A720142}" type="datetime1">
              <a:rPr lang="en-US" smtClean="0"/>
              <a:t>3/12/2024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33F4A-8621-4520-8C71-641E7AD4EAE0}" type="datetime1">
              <a:rPr lang="en-US" smtClean="0"/>
              <a:t>3/12/2024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F0C2BF3D-FE6B-49FA-AC22-7007609849CE}" type="datetime1">
              <a:rPr lang="en-US" smtClean="0"/>
              <a:t>3/12/2024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87A7E677-DE25-4C83-B6A1-3E527C7DE3FB}" type="datetime1">
              <a:rPr lang="en-US" smtClean="0"/>
              <a:t>3/12/2024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60197924-E6EF-456B-9650-C43AC8E5BDBB}" type="datetime1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2346" y="1221175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Digital Electronic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430443"/>
            <a:ext cx="9144000" cy="2362200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Asst</a:t>
            </a:r>
            <a:r>
              <a:rPr lang="en-US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.lect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Israa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Hussein</a:t>
            </a:r>
          </a:p>
          <a:p>
            <a:endParaRPr lang="ar-IQ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/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aseline="30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semester </a:t>
            </a:r>
          </a:p>
          <a:p>
            <a:pPr rtl="1"/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/>
            <a:endParaRPr lang="ar-IQ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55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618" y="609600"/>
            <a:ext cx="7415605" cy="556467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Let us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convert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decimal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number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to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binary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repeated division for the integer portion 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10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5713" y="1295400"/>
            <a:ext cx="571500" cy="4286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800" y="804372"/>
            <a:ext cx="981075" cy="3619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000" y="1509712"/>
            <a:ext cx="1895697" cy="183952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6622" y="3391938"/>
            <a:ext cx="7105595" cy="175615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77447" y="5166524"/>
            <a:ext cx="2587111" cy="1050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583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85800"/>
            <a:ext cx="6965245" cy="1087418"/>
          </a:xfrm>
        </p:spPr>
        <p:txBody>
          <a:bodyPr>
            <a:noAutofit/>
          </a:bodyPr>
          <a:lstStyle/>
          <a:p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Exercise </a:t>
            </a:r>
            <a: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1.7: </a:t>
            </a:r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619" y="1767732"/>
            <a:ext cx="7415605" cy="419100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Convert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decimal to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binary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17.37510	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= 43.62510	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27.87510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49.4062510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85800"/>
            <a:ext cx="6965245" cy="551996"/>
          </a:xfrm>
        </p:spPr>
        <p:txBody>
          <a:bodyPr>
            <a:noAutofit/>
          </a:bodyPr>
          <a:lstStyle/>
          <a:p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1.4.2.3	Decimal to octal conversion: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619" y="1237795"/>
            <a:ext cx="7415605" cy="4936481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convert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number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from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decimal to octal numeration system. As explained before, we just have to divide the decimal number successively by 8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octal digits are determined by the reminders left over by each division step. These reminders are between 0 and 7.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3176" y="2801838"/>
            <a:ext cx="6276975" cy="19621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5096" y="1561940"/>
            <a:ext cx="62865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88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85800"/>
            <a:ext cx="6965245" cy="1087418"/>
          </a:xfrm>
        </p:spPr>
        <p:txBody>
          <a:bodyPr>
            <a:noAutofit/>
          </a:bodyPr>
          <a:lstStyle/>
          <a:p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Exercise </a:t>
            </a:r>
            <a: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1.8: </a:t>
            </a:r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619" y="1767732"/>
            <a:ext cx="7415605" cy="41910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Convert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following numbers from decimal to octal: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32310          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= 45210	             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12810             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9910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81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85800"/>
            <a:ext cx="6965245" cy="551996"/>
          </a:xfrm>
        </p:spPr>
        <p:txBody>
          <a:bodyPr>
            <a:noAutofit/>
          </a:bodyPr>
          <a:lstStyle/>
          <a:p>
            <a:r>
              <a:rPr lang="es-E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1.4.2.4	Decimal to hexadecimal </a:t>
            </a:r>
            <a:r>
              <a:rPr lang="es-E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conversion</a:t>
            </a:r>
            <a:r>
              <a:rPr lang="es-E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s-E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077653"/>
            <a:ext cx="7720405" cy="493648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convert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number       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decimal to hexadecimal. This conversion is obtained by repeated division of the decimal number by 16.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14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0" y="1486774"/>
            <a:ext cx="600075" cy="2857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799" y="3048000"/>
            <a:ext cx="5934075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45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85800"/>
            <a:ext cx="6965245" cy="1087418"/>
          </a:xfrm>
        </p:spPr>
        <p:txBody>
          <a:bodyPr>
            <a:noAutofit/>
          </a:bodyPr>
          <a:lstStyle/>
          <a:p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Exercise </a:t>
            </a:r>
            <a: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1.9: </a:t>
            </a:r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619" y="1767732"/>
            <a:ext cx="7415605" cy="41910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Convert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decimal to hexadecimal: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452310      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86710                      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99710                  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123810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187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968" y="2438400"/>
            <a:ext cx="6965245" cy="21336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>Chapter One</a:t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>Lecture 4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ar-IQ" dirty="0"/>
              <a:t/>
            </a:r>
            <a:br>
              <a:rPr lang="ar-IQ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05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968" y="536220"/>
            <a:ext cx="6965245" cy="551996"/>
          </a:xfrm>
        </p:spPr>
        <p:txBody>
          <a:bodyPr>
            <a:noAutofit/>
          </a:bodyPr>
          <a:lstStyle/>
          <a:p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1.4.2 Conversion from decimal numeration system to others systems: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0044" y="1088216"/>
            <a:ext cx="7464181" cy="492886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conversion from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decimal numeration system to others systems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numeration is an important task for everyone dealing with computer science, because it permits to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move from daily world to digital world.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convert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number from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decimal numeration system to binary, octal or hexadecimal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we use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repeated cycles of divisions to break the decimal numeration down into multiples of binary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octal or hexadecimal place weight values.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cycle of division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we take the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original decimal number and divide it by the base of the numeration system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we are converting to: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meant that for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binary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we should divide by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octal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should divide by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for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hexadecimal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should divide by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Then we take the whole number portion of the division result and divide it by the result again,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so 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until we end up with a quotient of less than the base value.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8668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42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4</a:t>
            </a:fld>
            <a:endParaRPr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990600" y="714345"/>
            <a:ext cx="505619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84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84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84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84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84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84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84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84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84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84200" algn="l"/>
              </a:tabLst>
            </a:pP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rgbClr val="6500CC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Decimal to binary conversion:</a:t>
            </a:r>
            <a:endParaRPr kumimoji="0" lang="en-US" alt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975575" y="1299002"/>
            <a:ext cx="724865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Let us 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convert the decimal number 87</a:t>
            </a:r>
            <a:r>
              <a:rPr kumimoji="0" lang="en-US" altLang="en-US" sz="105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10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to 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binary</a:t>
            </a:r>
            <a:r>
              <a:rPr lang="en-US" altLang="en-US" sz="1600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using the principle described above.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It meant that the 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decimal number 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should be repeatedly 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divided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by 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2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r>
              <a:rPr kumimoji="0" lang="en-GB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2350325"/>
            <a:ext cx="278130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22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619" y="914400"/>
            <a:ext cx="7415605" cy="504433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coloured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ciphers are the reminders of repeated division of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decimal number by 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obtain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binary number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we just have to take those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reminders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beginning with the last one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as indicated by 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arrow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Then we have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short, 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binary bits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assembled from 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reminders of the successive division steps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beginning with the LSB (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Least Significant Bit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and proceeding to the MSB (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Most significant Bit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5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600" y="3276600"/>
            <a:ext cx="2666445" cy="676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653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6517" y="533400"/>
            <a:ext cx="6965245" cy="1066800"/>
          </a:xfrm>
        </p:spPr>
        <p:txBody>
          <a:bodyPr>
            <a:normAutofit/>
          </a:bodyPr>
          <a:lstStyle/>
          <a:p>
            <a:pPr lvl="2"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Exercise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1.5: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620000" cy="4724400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Convert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following decimal numbers to binary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15310      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25510	 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4610     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3810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11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85800"/>
            <a:ext cx="6965245" cy="381000"/>
          </a:xfrm>
        </p:spPr>
        <p:txBody>
          <a:bodyPr>
            <a:noAutofit/>
          </a:bodyPr>
          <a:lstStyle/>
          <a:p>
            <a:r>
              <a:rPr lang="en-US" sz="2000" b="1" dirty="0"/>
              <a:t>Conversion of decimal numbers less than 1 to binary: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619" y="1371600"/>
            <a:ext cx="7415605" cy="480267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converting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decimal number less than 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binary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repeated multiplication by 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taking the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portion of the product in each step as the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next digit of our converted number. </a:t>
            </a:r>
            <a:endParaRPr lang="en-US" sz="2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Let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 convert the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decimal number 0.37510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binary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Each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gives us the next bit further away from the binary point, so the binary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number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obtained taking the bits from up to down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7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009" y="3200400"/>
            <a:ext cx="6580824" cy="131616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5553564"/>
            <a:ext cx="2028825" cy="43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619" y="1143000"/>
            <a:ext cx="7415605" cy="48157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Remark 1.3: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integer division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worked from the LSB to the MSB (down to up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repeated multiplication, we worked from up to down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Exercise 1.6: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Convert from decimal to binary: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0.812510             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B= 0.62510                  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= 0.87510               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0.4062510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26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618" y="772175"/>
            <a:ext cx="7415605" cy="54021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Remark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1.4: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convert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decimal number greater than 1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less than 1 component, </a:t>
            </a:r>
            <a:endParaRPr lang="en-US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should use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both techniques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 at time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Let us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convert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decimal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number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to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binary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repeated division for the integer portion 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9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5713" y="3414935"/>
            <a:ext cx="571500" cy="4286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5870" y="2971800"/>
            <a:ext cx="981075" cy="3619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6704" y="4024312"/>
            <a:ext cx="2111944" cy="2049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95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3751</TotalTime>
  <Words>663</Words>
  <Application>Microsoft Office PowerPoint</Application>
  <PresentationFormat>On-screen Show (4:3)</PresentationFormat>
  <Paragraphs>124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Pushpin</vt:lpstr>
      <vt:lpstr>Digital Electronic </vt:lpstr>
      <vt:lpstr>  Chapter One  Lecture 4  </vt:lpstr>
      <vt:lpstr>1.4.2 Conversion from decimal numeration system to others systems:</vt:lpstr>
      <vt:lpstr>PowerPoint Presentation</vt:lpstr>
      <vt:lpstr>PowerPoint Presentation</vt:lpstr>
      <vt:lpstr>Exercise 1.5:</vt:lpstr>
      <vt:lpstr>Conversion of decimal numbers less than 1 to binary:</vt:lpstr>
      <vt:lpstr>PowerPoint Presentation</vt:lpstr>
      <vt:lpstr>PowerPoint Presentation</vt:lpstr>
      <vt:lpstr>PowerPoint Presentation</vt:lpstr>
      <vt:lpstr>Exercise 1.7: </vt:lpstr>
      <vt:lpstr>1.4.2.3 Decimal to octal conversion:</vt:lpstr>
      <vt:lpstr>Exercise 1.8: </vt:lpstr>
      <vt:lpstr>1.4.2.4 Decimal to hexadecimal conversion:</vt:lpstr>
      <vt:lpstr>Exercise 1.9: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الميكانيك الاحصائي</dc:title>
  <dc:creator>EDJ</dc:creator>
  <cp:lastModifiedBy>DR.Ahmed Saker 2o1O</cp:lastModifiedBy>
  <cp:revision>147</cp:revision>
  <dcterms:created xsi:type="dcterms:W3CDTF">2018-02-25T19:08:07Z</dcterms:created>
  <dcterms:modified xsi:type="dcterms:W3CDTF">2024-03-12T18:31:29Z</dcterms:modified>
</cp:coreProperties>
</file>