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12"/>
  </p:notesMasterIdLst>
  <p:sldIdLst>
    <p:sldId id="258" r:id="rId2"/>
    <p:sldId id="257" r:id="rId3"/>
    <p:sldId id="259" r:id="rId4"/>
    <p:sldId id="279" r:id="rId5"/>
    <p:sldId id="344" r:id="rId6"/>
    <p:sldId id="322" r:id="rId7"/>
    <p:sldId id="325" r:id="rId8"/>
    <p:sldId id="352" r:id="rId9"/>
    <p:sldId id="327" r:id="rId10"/>
    <p:sldId id="310" r:id="rId11"/>
  </p:sldIdLst>
  <p:sldSz cx="9144000" cy="6858000" type="screen4x3"/>
  <p:notesSz cx="6858000" cy="9144000"/>
  <p:defaultTextStyle>
    <a:defPPr>
      <a:defRPr lang="ar-IQ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5045" autoAdjust="0"/>
    <p:restoredTop sz="83452" autoAdjust="0"/>
  </p:normalViewPr>
  <p:slideViewPr>
    <p:cSldViewPr>
      <p:cViewPr varScale="1">
        <p:scale>
          <a:sx n="57" d="100"/>
          <a:sy n="57" d="100"/>
        </p:scale>
        <p:origin x="-1686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0DF038-2520-494E-BD15-C1B0AE35CC60}" type="datetimeFigureOut">
              <a:rPr lang="en-GB" smtClean="0"/>
              <a:t>20/03/2024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764574-5675-495B-A1C1-EE5FD2DCD2A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916937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GB" dirty="0"/>
              <a:t>Percentage is an essential part of pharmaceutical calculations. The pharmacist encounters it</a:t>
            </a:r>
          </a:p>
          <a:p>
            <a:pPr algn="l"/>
            <a:r>
              <a:rPr lang="en-GB" dirty="0"/>
              <a:t>frequently and uses it as a convenient means of expressing the concentration of an active or</a:t>
            </a:r>
          </a:p>
          <a:p>
            <a:pPr algn="l"/>
            <a:r>
              <a:rPr lang="en-GB" dirty="0"/>
              <a:t>inactive material in a pharmaceutical preparation.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764574-5675-495B-A1C1-EE5FD2DCD2AA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58549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764574-5675-495B-A1C1-EE5FD2DCD2AA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35131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The use of percentage concentrations in the manufacture and </a:t>
            </a:r>
            <a:r>
              <a:rPr lang="en-GB" dirty="0" err="1"/>
              <a:t>labeling</a:t>
            </a:r>
            <a:r>
              <a:rPr lang="en-GB" dirty="0"/>
              <a:t> of</a:t>
            </a:r>
          </a:p>
          <a:p>
            <a:r>
              <a:rPr lang="en-GB" dirty="0"/>
              <a:t>pharmaceutical preparations is restricted to instances in which the dose of the</a:t>
            </a:r>
          </a:p>
          <a:p>
            <a:r>
              <a:rPr lang="en-GB" dirty="0"/>
              <a:t>active therapeutic ingredient (ATI) is not specific. For example, the ATIs in</a:t>
            </a:r>
          </a:p>
          <a:p>
            <a:r>
              <a:rPr lang="en-GB" dirty="0"/>
              <a:t>ointments, lotions, external solutions, and similar products may commonly be</a:t>
            </a:r>
          </a:p>
          <a:p>
            <a:r>
              <a:rPr lang="en-GB" dirty="0"/>
              <a:t>expressed in percent strength (e.g., a 1% hydrocortisone ointment).</a:t>
            </a:r>
          </a:p>
          <a:p>
            <a:r>
              <a:rPr lang="en-GB" dirty="0"/>
              <a:t>However, in most dosage forms, such as tablets, capsules, injections, oral</a:t>
            </a:r>
          </a:p>
          <a:p>
            <a:r>
              <a:rPr lang="en-GB" dirty="0"/>
              <a:t>solutions, and syrups, among others, the amounts of ATIs are expressed in</a:t>
            </a:r>
          </a:p>
          <a:p>
            <a:r>
              <a:rPr lang="en-GB" dirty="0"/>
              <a:t>definitive units of measure, such as milligrams per capsule, milligrams per</a:t>
            </a:r>
          </a:p>
          <a:p>
            <a:r>
              <a:rPr lang="en-GB" dirty="0" err="1"/>
              <a:t>milliliter</a:t>
            </a:r>
            <a:r>
              <a:rPr lang="en-GB" dirty="0"/>
              <a:t>, or other terms.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764574-5675-495B-A1C1-EE5FD2DCD2AA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56125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764574-5675-495B-A1C1-EE5FD2DCD2AA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39242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764574-5675-495B-A1C1-EE5FD2DCD2AA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27585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ar-IQ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ar-IQ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566B58-2306-46F4-90EC-807C98342ED0}" type="datetimeFigureOut">
              <a:rPr lang="ar-IQ" smtClean="0"/>
              <a:t>11/09/1445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F71246-D494-480B-A1DC-7BD55DDD6409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37328924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IQ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IQ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566B58-2306-46F4-90EC-807C98342ED0}" type="datetimeFigureOut">
              <a:rPr lang="ar-IQ" smtClean="0"/>
              <a:t>11/09/1445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F71246-D494-480B-A1DC-7BD55DDD6409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40125685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ar-IQ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IQ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566B58-2306-46F4-90EC-807C98342ED0}" type="datetimeFigureOut">
              <a:rPr lang="ar-IQ" smtClean="0"/>
              <a:t>11/09/1445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F71246-D494-480B-A1DC-7BD55DDD6409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1505062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IQ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IQ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566B58-2306-46F4-90EC-807C98342ED0}" type="datetimeFigureOut">
              <a:rPr lang="ar-IQ" smtClean="0"/>
              <a:t>11/09/1445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F71246-D494-480B-A1DC-7BD55DDD6409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41283316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ar-IQ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566B58-2306-46F4-90EC-807C98342ED0}" type="datetimeFigureOut">
              <a:rPr lang="ar-IQ" smtClean="0"/>
              <a:t>11/09/1445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F71246-D494-480B-A1DC-7BD55DDD6409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10027613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IQ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IQ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IQ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566B58-2306-46F4-90EC-807C98342ED0}" type="datetimeFigureOut">
              <a:rPr lang="ar-IQ" smtClean="0"/>
              <a:t>11/09/1445</a:t>
            </a:fld>
            <a:endParaRPr lang="ar-IQ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F71246-D494-480B-A1DC-7BD55DDD6409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35438476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ar-IQ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IQ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IQ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566B58-2306-46F4-90EC-807C98342ED0}" type="datetimeFigureOut">
              <a:rPr lang="ar-IQ" smtClean="0"/>
              <a:t>11/09/1445</a:t>
            </a:fld>
            <a:endParaRPr lang="ar-IQ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F71246-D494-480B-A1DC-7BD55DDD6409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25541566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IQ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566B58-2306-46F4-90EC-807C98342ED0}" type="datetimeFigureOut">
              <a:rPr lang="ar-IQ" smtClean="0"/>
              <a:t>11/09/1445</a:t>
            </a:fld>
            <a:endParaRPr lang="ar-IQ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F71246-D494-480B-A1DC-7BD55DDD6409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19950106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566B58-2306-46F4-90EC-807C98342ED0}" type="datetimeFigureOut">
              <a:rPr lang="ar-IQ" smtClean="0"/>
              <a:t>11/09/1445</a:t>
            </a:fld>
            <a:endParaRPr lang="ar-IQ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F71246-D494-480B-A1DC-7BD55DDD6409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3124574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/>
              <a:t>Click to edit Master title style</a:t>
            </a:r>
            <a:endParaRPr lang="ar-IQ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IQ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566B58-2306-46F4-90EC-807C98342ED0}" type="datetimeFigureOut">
              <a:rPr lang="ar-IQ" smtClean="0"/>
              <a:t>11/09/1445</a:t>
            </a:fld>
            <a:endParaRPr lang="ar-IQ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F71246-D494-480B-A1DC-7BD55DDD6409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5147661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/>
              <a:t>Click to edit Master title style</a:t>
            </a:r>
            <a:endParaRPr lang="ar-IQ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IQ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566B58-2306-46F4-90EC-807C98342ED0}" type="datetimeFigureOut">
              <a:rPr lang="ar-IQ" smtClean="0"/>
              <a:t>11/09/1445</a:t>
            </a:fld>
            <a:endParaRPr lang="ar-IQ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F71246-D494-480B-A1DC-7BD55DDD6409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33419632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en-US"/>
              <a:t>Click to edit Master title style</a:t>
            </a:r>
            <a:endParaRPr lang="ar-IQ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IQ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566B58-2306-46F4-90EC-807C98342ED0}" type="datetimeFigureOut">
              <a:rPr lang="ar-IQ" smtClean="0"/>
              <a:t>11/09/1445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F71246-D494-480B-A1DC-7BD55DDD6409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16937340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IQ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95536" y="2634392"/>
            <a:ext cx="8142884" cy="1015663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rtl="0"/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Principles</a:t>
            </a:r>
            <a:r>
              <a:rPr lang="en-US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 Pharmacy Practice </a:t>
            </a:r>
          </a:p>
          <a:p>
            <a:pPr algn="l"/>
            <a:endParaRPr lang="pt-BR" sz="2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7694" y="403950"/>
            <a:ext cx="3562972" cy="17691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ctangle 2"/>
          <p:cNvSpPr/>
          <p:nvPr/>
        </p:nvSpPr>
        <p:spPr>
          <a:xfrm>
            <a:off x="-900608" y="934600"/>
            <a:ext cx="6858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AL- </a:t>
            </a:r>
            <a:r>
              <a:rPr lang="en-US" sz="20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Mustaqbal</a:t>
            </a:r>
            <a:r>
              <a:rPr lang="en-US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University</a:t>
            </a:r>
            <a:endParaRPr lang="en-US" sz="20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Pharmacy </a:t>
            </a:r>
            <a:r>
              <a:rPr lang="en-US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College</a:t>
            </a:r>
            <a:endParaRPr lang="en-US" sz="20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E0B19CED-43A6-4E16-AC66-F0FB038135D0}"/>
              </a:ext>
            </a:extLst>
          </p:cNvPr>
          <p:cNvSpPr txBox="1"/>
          <p:nvPr/>
        </p:nvSpPr>
        <p:spPr>
          <a:xfrm>
            <a:off x="4068860" y="5085184"/>
            <a:ext cx="507514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/>
            <a:r>
              <a:rPr lang="pt-BR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Lectuer: </a:t>
            </a:r>
            <a:r>
              <a:rPr lang="ar-IQ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endParaRPr lang="pt-BR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 rtl="0"/>
            <a:r>
              <a:rPr lang="pt-B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Prof. Dr. Jabar Faraj AL-Wakeel</a:t>
            </a:r>
            <a:endParaRPr lang="pt-BR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 rtl="0"/>
            <a:r>
              <a:rPr lang="pt-B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Assist. Lecturer. Mustafa Ewad</a:t>
            </a:r>
          </a:p>
        </p:txBody>
      </p:sp>
    </p:spTree>
    <p:extLst>
      <p:ext uri="{BB962C8B-B14F-4D97-AF65-F5344CB8AC3E}">
        <p14:creationId xmlns:p14="http://schemas.microsoft.com/office/powerpoint/2010/main" val="13120401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63E019C8-4262-4059-BD94-5D00FAF021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57999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9756" y="362367"/>
            <a:ext cx="8964488" cy="1138773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457200" algn="ctr" rtl="0">
              <a:spcAft>
                <a:spcPts val="0"/>
              </a:spcAft>
            </a:pPr>
            <a:endParaRPr lang="en-US" sz="3600" b="1" dirty="0">
              <a:solidFill>
                <a:srgbClr val="C00000"/>
              </a:solidFill>
              <a:ea typeface="Berkeley-Book"/>
              <a:cs typeface="Arial"/>
            </a:endParaRPr>
          </a:p>
          <a:p>
            <a:pPr algn="ctr" rtl="0"/>
            <a:r>
              <a:rPr lang="en-GB" sz="3200" b="1" i="0" u="none" strike="noStrike" baseline="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Ratio Strength, and </a:t>
            </a:r>
            <a:r>
              <a:rPr lang="en-GB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Part Per Million</a:t>
            </a:r>
            <a:endParaRPr lang="en-US" sz="3200" dirty="0">
              <a:solidFill>
                <a:srgbClr val="C0000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C77B4233-F694-40A1-8AC8-375A8074EC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95675" y="4509120"/>
            <a:ext cx="2152650" cy="212407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90A97815-830B-47E5-A8FD-185FD36E16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48067" y="2394011"/>
            <a:ext cx="3522320" cy="1843421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213C2031-70E4-4A74-8DF6-049ABC40A19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5662" y="2409409"/>
            <a:ext cx="3620273" cy="188595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5739384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xmlns="" id="{E9D363CA-59A8-4284-805C-EAC98BFC79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4938" y="1196752"/>
            <a:ext cx="8574124" cy="5472608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algn="justLow" rtl="0"/>
            <a:r>
              <a:rPr lang="en-GB" sz="28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concentrations of weak solutions are frequently expressed in terms of ratio strength. </a:t>
            </a:r>
          </a:p>
          <a:p>
            <a:pPr algn="justLow" rtl="0"/>
            <a:r>
              <a:rPr lang="en-GB" sz="28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All percentages are a ratio of parts per hundred, For example, </a:t>
            </a:r>
            <a:r>
              <a:rPr lang="en-GB" sz="2800" b="0" i="1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5% </a:t>
            </a:r>
            <a:r>
              <a:rPr lang="en-GB" sz="2800" b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means 5 parts per 100 or 5:100. </a:t>
            </a:r>
          </a:p>
          <a:p>
            <a:pPr algn="justLow" rtl="0"/>
            <a:r>
              <a:rPr lang="en-GB" sz="280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When a ratio strength, for example, 1:1000, is used to designate a concentration, it is to be interpreted as follows:</a:t>
            </a:r>
          </a:p>
          <a:p>
            <a:pPr lvl="1" algn="l" rtl="0"/>
            <a:r>
              <a:rPr lang="en-GB" sz="2400" b="0" i="1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 solids in liquids1 g </a:t>
            </a:r>
            <a:r>
              <a:rPr lang="en-GB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solute or constituent in </a:t>
            </a:r>
            <a:r>
              <a:rPr lang="en-GB" sz="2400" b="0" i="1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1000 mL </a:t>
            </a:r>
            <a:r>
              <a:rPr lang="en-GB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solution or liquid preparation.</a:t>
            </a:r>
          </a:p>
          <a:p>
            <a:pPr lvl="1" algn="l" rtl="0"/>
            <a:r>
              <a:rPr lang="en-GB" sz="2400" b="0" i="1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 liquids in liquids </a:t>
            </a:r>
            <a:r>
              <a:rPr lang="en-GB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b="0" i="1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mL </a:t>
            </a:r>
            <a:r>
              <a:rPr lang="en-GB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constituent in </a:t>
            </a:r>
            <a:r>
              <a:rPr lang="en-GB" sz="2400" b="0" i="1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1000 mL </a:t>
            </a:r>
            <a:r>
              <a:rPr lang="en-GB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solution or liquid preparation.</a:t>
            </a:r>
          </a:p>
          <a:p>
            <a:pPr lvl="1" algn="l" rtl="0"/>
            <a:r>
              <a:rPr lang="en-GB" sz="2400" b="0" i="1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 solids in solids </a:t>
            </a:r>
            <a:r>
              <a:rPr lang="en-GB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b="0" i="1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g </a:t>
            </a:r>
            <a:r>
              <a:rPr lang="en-GB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constituent in </a:t>
            </a:r>
            <a:r>
              <a:rPr lang="en-GB" sz="2400" b="0" i="1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1000 g </a:t>
            </a:r>
            <a:r>
              <a:rPr lang="en-GB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mixture.</a:t>
            </a:r>
          </a:p>
          <a:p>
            <a:pPr algn="justLow" rtl="0"/>
            <a:r>
              <a:rPr lang="en-GB" sz="28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ratio and percentage strengths of any solution or mixture of solids are proportional, and either is easily converted to the other by the use of proportion.</a:t>
            </a:r>
            <a:endParaRPr lang="en-GB" sz="2800" u="none" strike="noStrike" baseline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xmlns="" id="{EE88F769-65A4-4832-A62F-B6F5DA26C9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069" y="188640"/>
            <a:ext cx="8401862" cy="864096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l" rtl="0"/>
            <a:r>
              <a:rPr lang="en-GB" sz="4000" b="0" i="0" u="none" strike="noStrike" baseline="0" dirty="0">
                <a:solidFill>
                  <a:srgbClr val="FF0000"/>
                </a:solidFill>
                <a:latin typeface="TimesNewRomanPSMT"/>
              </a:rPr>
              <a:t>Ratio Strength</a:t>
            </a:r>
            <a:endParaRPr lang="en-GB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54371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5150" y="116632"/>
            <a:ext cx="8229600" cy="648072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en-GB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Example Calculations Using Ratio Strength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xmlns="" id="{E9FB37BE-7632-4F60-A473-D80BFD54094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79512" y="3573016"/>
            <a:ext cx="8784976" cy="3168352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662C4231-3413-4AAB-AF06-4FFC1C9D2B2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9512" y="908720"/>
            <a:ext cx="8784976" cy="252028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57397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xmlns="" id="{A7329948-05E7-4E18-B433-2FA48375BE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512" y="116632"/>
            <a:ext cx="8964488" cy="6741368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Low" rtl="0"/>
            <a:r>
              <a:rPr lang="en-GB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Calculating the ratio strength of a solution or liquid preparation, given the weight of solute or constituent in a specified volume of solution or liquid preparation involves the following.</a:t>
            </a:r>
            <a:endParaRPr lang="en-GB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908A312A-4D35-473F-B63B-3189FB5D15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544" y="1268760"/>
            <a:ext cx="8280920" cy="5328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4923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2FE141B2-26C4-424D-87CD-006A497F24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2940" y="260648"/>
            <a:ext cx="8538120" cy="6336704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justLow" rtl="0">
              <a:buNone/>
            </a:pPr>
            <a:r>
              <a:rPr kumimoji="0" lang="en-GB" sz="24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Example-1: </a:t>
            </a:r>
            <a:r>
              <a:rPr lang="en-GB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How many grams of potassium permanganate should be used in preparing 500 mL of a 1:2500 solution?</a:t>
            </a:r>
          </a:p>
          <a:p>
            <a:pPr marL="0" indent="0" algn="justLow" rtl="0">
              <a:buNone/>
            </a:pPr>
            <a:endParaRPr lang="en-GB" sz="2400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Low" rtl="0">
              <a:buNone/>
            </a:pPr>
            <a:endParaRPr lang="en-GB" sz="2400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Low" rtl="0">
              <a:buNone/>
            </a:pPr>
            <a:endParaRPr lang="en-GB" sz="2400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Low" rtl="0">
              <a:buNone/>
            </a:pPr>
            <a:endParaRPr lang="en-GB" sz="2400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Low" rtl="0">
              <a:buNone/>
            </a:pPr>
            <a:r>
              <a:rPr lang="en-GB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Example-2: How many milligrams of gentian violet should be used in preparing the following solution?</a:t>
            </a:r>
          </a:p>
          <a:p>
            <a:pPr marL="0" indent="0" algn="justLow" rtl="0">
              <a:buNone/>
            </a:pPr>
            <a:r>
              <a:rPr lang="en-GB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</a:t>
            </a:r>
            <a:r>
              <a:rPr lang="en-GB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Gentian Violet Solution 500 mL</a:t>
            </a:r>
          </a:p>
          <a:p>
            <a:pPr marL="0" indent="0" algn="justLow" rtl="0">
              <a:buNone/>
            </a:pPr>
            <a:r>
              <a:rPr lang="en-GB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1:10,000</a:t>
            </a:r>
          </a:p>
          <a:p>
            <a:pPr marL="0" indent="0" algn="justLow" rtl="0">
              <a:buNone/>
            </a:pPr>
            <a:r>
              <a:rPr lang="en-GB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</a:t>
            </a:r>
            <a:r>
              <a:rPr lang="en-GB" sz="20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Sig. Instill as directed.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6D983C26-D121-4F48-BC1C-5AE79BAB9E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3648" y="1124744"/>
            <a:ext cx="5656695" cy="144016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71A84CD0-8448-4E07-8CA9-F33E4301FF3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77289" y="4869160"/>
            <a:ext cx="5509411" cy="1440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19523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021878A-6675-4473-872F-4805C3E227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5990" y="3429000"/>
            <a:ext cx="8712968" cy="792088"/>
          </a:xfr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GB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GB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GB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GB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GB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GB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GB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Simple Conversions of Concentration to ‘‘mg/mL’’</a:t>
            </a:r>
            <a:r>
              <a:rPr lang="en-GB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GB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GB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GB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GB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58881E0-B857-4C8F-B622-4DD30BEEF4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4116" y="4435814"/>
            <a:ext cx="8712968" cy="2333266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Low" rtl="0"/>
            <a:r>
              <a:rPr lang="en-GB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Occasionally, pharmacists, particularly those practicing in patient care settings, need to convert rapidly product concentrations expressed as percentage strength, ratio strength, or as grams per </a:t>
            </a:r>
            <a:r>
              <a:rPr lang="en-GB" sz="2400" b="0" i="0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liter</a:t>
            </a:r>
            <a:r>
              <a:rPr lang="en-GB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(as in IV infusions) to milligrams per </a:t>
            </a:r>
            <a:r>
              <a:rPr lang="en-GB" sz="2400" b="0" i="0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milliliter</a:t>
            </a:r>
            <a:r>
              <a:rPr lang="en-GB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(mg/mL). These conversions may be made quickly by using simple techniques. Some suggestions follow.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xmlns="" id="{D8A796AC-1616-4EB6-AEB7-1E43F0DA404A}"/>
              </a:ext>
            </a:extLst>
          </p:cNvPr>
          <p:cNvSpPr txBox="1">
            <a:spLocks/>
          </p:cNvSpPr>
          <p:nvPr/>
        </p:nvSpPr>
        <p:spPr>
          <a:xfrm>
            <a:off x="195990" y="88920"/>
            <a:ext cx="8712968" cy="792088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1" anchor="ctr">
            <a:noAutofit/>
          </a:bodyPr>
          <a:lstStyle>
            <a:lvl1pPr algn="ctr" defTabSz="914400" rtl="1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GB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GB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GB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GB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GB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GB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Milligrams Percent</a:t>
            </a:r>
          </a:p>
          <a:p>
            <a:r>
              <a:rPr lang="en-GB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GB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GB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GB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GB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xmlns="" id="{26642683-7DEA-420E-A588-2FC0C912D3D5}"/>
              </a:ext>
            </a:extLst>
          </p:cNvPr>
          <p:cNvSpPr txBox="1">
            <a:spLocks/>
          </p:cNvSpPr>
          <p:nvPr/>
        </p:nvSpPr>
        <p:spPr>
          <a:xfrm>
            <a:off x="233518" y="988371"/>
            <a:ext cx="8712968" cy="233326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1">
            <a:normAutofit fontScale="92500" lnSpcReduction="20000"/>
          </a:bodyPr>
          <a:lstStyle>
            <a:lvl1pPr marL="342900" indent="-3429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r" defTabSz="914400" rtl="1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Low" rtl="0"/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term milligrams percent (mg%) expresses the number of milligrams of substance in 100 </a:t>
            </a: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Ml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liquid. It is used frequently to denote the concentration of a drug or natural substance in a biologic fluid, as in the blood. Thus, the statement that the concentration of nonprotein nitrogen in the blood is 30 mg% means that each 100 mL of blood contains 30 mg of nonprotein nitrogen.</a:t>
            </a:r>
          </a:p>
          <a:p>
            <a:pPr algn="justLow" rtl="0"/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Quantities of substances present in biologic fluids also commonly are stated in terms of milligrams per </a:t>
            </a: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deciliter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(mg/dL) of fluid.</a:t>
            </a:r>
          </a:p>
        </p:txBody>
      </p:sp>
    </p:spTree>
    <p:extLst>
      <p:ext uri="{BB962C8B-B14F-4D97-AF65-F5344CB8AC3E}">
        <p14:creationId xmlns:p14="http://schemas.microsoft.com/office/powerpoint/2010/main" val="13297842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944F6EF8-C4EE-4681-9918-E13DD2C40E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0" y="116632"/>
            <a:ext cx="8640960" cy="499558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261890D0-73FF-4C4F-BCDB-AFC0213868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520" y="5112217"/>
            <a:ext cx="8424936" cy="1533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52935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021878A-6675-4473-872F-4805C3E227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3594" y="99407"/>
            <a:ext cx="8712968" cy="647526"/>
          </a:xfr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GB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Parts per Million (PPM) and Parts per Billion (PPB)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58881E0-B857-4C8F-B622-4DD30BEEF4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3594" y="746933"/>
            <a:ext cx="8731043" cy="6000439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Low" rtl="0"/>
            <a:r>
              <a:rPr lang="en-GB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strengths of very dilute solutions are commonly expressed in terms of parts per million (ppm) or parts per billion (ppb), i.e., the number of parts of the agent per 1 million or 1 billion parts of the whole.</a:t>
            </a:r>
          </a:p>
          <a:p>
            <a:pPr algn="justLow" rtl="0"/>
            <a:r>
              <a:rPr lang="en-GB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For example, we are all familiar with fluoridated drinking water in which fluoride has been added at levels of between 1 to 4 parts per million (1:1,000,000 to 4:1,000,000) for the purpose of reducing dental caries.</a:t>
            </a:r>
          </a:p>
          <a:p>
            <a:pPr algn="justLow" rtl="0"/>
            <a:r>
              <a:rPr lang="en-GB" sz="2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Example Calculations of Parts per Million and Parts per Billion</a:t>
            </a:r>
          </a:p>
          <a:p>
            <a:pPr marL="0" indent="0" algn="justLow" rtl="0">
              <a:buNone/>
            </a:pPr>
            <a:r>
              <a:rPr lang="en-GB" sz="20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Example-1: Express 5 ppm of iron in water in percentage strength and ratio strength</a:t>
            </a:r>
            <a:endParaRPr lang="ar-IQ" sz="2000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Low" rtl="0">
              <a:buNone/>
            </a:pPr>
            <a:endParaRPr lang="ar-IQ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Low" rtl="0">
              <a:buNone/>
            </a:pPr>
            <a:endParaRPr lang="en-GB" sz="2000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Low" rtl="0">
              <a:buNone/>
            </a:pPr>
            <a:r>
              <a:rPr lang="en-GB" sz="20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Example-2:The concentration of a drug additive in an animal feed is 12.5 ppm. How many milligrams of the drug should be used in preparing 5.2 kg of feed?</a:t>
            </a:r>
            <a:endParaRPr lang="en-GB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Low" rtl="0">
              <a:buNone/>
            </a:pPr>
            <a:endParaRPr lang="en-GB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Low" rtl="0">
              <a:buNone/>
            </a:pPr>
            <a:endParaRPr lang="ar-IQ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7840F3DB-0177-4925-9A46-2029A6AEBB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1638" y="3429000"/>
            <a:ext cx="5808061" cy="89659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1964AA27-5A49-40BD-AB4B-8F8F40C954E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61549" y="5259105"/>
            <a:ext cx="4095658" cy="52162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1DF76BCF-99EB-4128-9005-292D951E6D1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59732" y="5621337"/>
            <a:ext cx="4824536" cy="979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57499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4021</TotalTime>
  <Words>729</Words>
  <Application>Microsoft Office PowerPoint</Application>
  <PresentationFormat>عرض على الشاشة (3:4)‏</PresentationFormat>
  <Paragraphs>59</Paragraphs>
  <Slides>10</Slides>
  <Notes>5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10</vt:i4>
      </vt:variant>
    </vt:vector>
  </HeadingPairs>
  <TitlesOfParts>
    <vt:vector size="11" baseType="lpstr">
      <vt:lpstr>Office Theme</vt:lpstr>
      <vt:lpstr>عرض تقديمي في PowerPoint</vt:lpstr>
      <vt:lpstr>عرض تقديمي في PowerPoint</vt:lpstr>
      <vt:lpstr>Ratio Strength</vt:lpstr>
      <vt:lpstr>Example Calculations Using Ratio Strength</vt:lpstr>
      <vt:lpstr>عرض تقديمي في PowerPoint</vt:lpstr>
      <vt:lpstr>عرض تقديمي في PowerPoint</vt:lpstr>
      <vt:lpstr>   Simple Conversions of Concentration to ‘‘mg/mL’’  </vt:lpstr>
      <vt:lpstr>عرض تقديمي في PowerPoint</vt:lpstr>
      <vt:lpstr>Parts per Million (PPM) and Parts per Billion (PPB)</vt:lpstr>
      <vt:lpstr>عرض تقديمي في PowerPoint</vt:lpstr>
    </vt:vector>
  </TitlesOfParts>
  <Company>SACC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Maher</dc:creator>
  <cp:lastModifiedBy>Maher</cp:lastModifiedBy>
  <cp:revision>130</cp:revision>
  <dcterms:created xsi:type="dcterms:W3CDTF">2021-01-31T08:51:52Z</dcterms:created>
  <dcterms:modified xsi:type="dcterms:W3CDTF">2024-03-20T15:36:21Z</dcterms:modified>
</cp:coreProperties>
</file>