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8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4B089-C36A-4E77-AB01-3FF2E3B979FB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6B432-8CFB-4589-8D2A-529AFC50C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94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4B089-C36A-4E77-AB01-3FF2E3B979FB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6B432-8CFB-4589-8D2A-529AFC50C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739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4B089-C36A-4E77-AB01-3FF2E3B979FB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6B432-8CFB-4589-8D2A-529AFC50C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958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4B089-C36A-4E77-AB01-3FF2E3B979FB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6B432-8CFB-4589-8D2A-529AFC50C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899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4B089-C36A-4E77-AB01-3FF2E3B979FB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6B432-8CFB-4589-8D2A-529AFC50C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1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4B089-C36A-4E77-AB01-3FF2E3B979FB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6B432-8CFB-4589-8D2A-529AFC50C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640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4B089-C36A-4E77-AB01-3FF2E3B979FB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6B432-8CFB-4589-8D2A-529AFC50C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906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4B089-C36A-4E77-AB01-3FF2E3B979FB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6B432-8CFB-4589-8D2A-529AFC50C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881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4B089-C36A-4E77-AB01-3FF2E3B979FB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6B432-8CFB-4589-8D2A-529AFC50C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977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4B089-C36A-4E77-AB01-3FF2E3B979FB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6B432-8CFB-4589-8D2A-529AFC50C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302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4B089-C36A-4E77-AB01-3FF2E3B979FB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6B432-8CFB-4589-8D2A-529AFC50C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112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B4B089-C36A-4E77-AB01-3FF2E3B979FB}" type="datetimeFigureOut">
              <a:rPr lang="en-US" smtClean="0"/>
              <a:t>1/26/2024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56B432-8CFB-4589-8D2A-529AFC50C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141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1663" y="221459"/>
            <a:ext cx="2432515" cy="104860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9268" y="221459"/>
            <a:ext cx="1853345" cy="176189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9882" y="464695"/>
            <a:ext cx="3327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Al-Mustaqbal University</a:t>
            </a:r>
          </a:p>
          <a:p>
            <a:r>
              <a:rPr lang="en-US" dirty="0" smtClean="0"/>
              <a:t>Department/ Optical techniques 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048000" y="2859614"/>
            <a:ext cx="6096000" cy="261610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en-US" sz="3600" b="1" dirty="0">
                <a:solidFill>
                  <a:srgbClr val="4472C4">
                    <a:lumMod val="75000"/>
                  </a:srgbClr>
                </a:solidFill>
                <a:latin typeface="Arial Rounded MT Bold" pitchFamily="34" charset="0"/>
              </a:rPr>
              <a:t>Medical glasses </a:t>
            </a:r>
            <a:endParaRPr lang="en-US" sz="3600" b="1" i="1" dirty="0">
              <a:solidFill>
                <a:srgbClr val="4472C4">
                  <a:lumMod val="75000"/>
                </a:srgbClr>
              </a:solidFill>
              <a:latin typeface="Arial Rounded MT Bold" pitchFamily="34" charset="0"/>
              <a:cs typeface="Times New Roman" panose="02020603050405020304" pitchFamily="18" charset="0"/>
            </a:endParaRPr>
          </a:p>
          <a:p>
            <a:pPr lvl="0" algn="ctr" rtl="1"/>
            <a:r>
              <a:rPr lang="en-US" sz="32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3rd </a:t>
            </a:r>
            <a:r>
              <a:rPr lang="en-US" sz="32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stage</a:t>
            </a:r>
          </a:p>
          <a:p>
            <a:pPr lvl="0" algn="ctr" rtl="1"/>
            <a:r>
              <a:rPr lang="en-US" sz="32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</a:p>
          <a:p>
            <a:pPr lvl="0" algn="ctr" rtl="1"/>
            <a:r>
              <a:rPr lang="en-US" sz="32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Dr. Marrwan Hisham Mohammed</a:t>
            </a:r>
          </a:p>
          <a:p>
            <a:pPr lvl="0" algn="ctr" rtl="1"/>
            <a:r>
              <a:rPr lang="en-US" sz="32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2024/01/27</a:t>
            </a:r>
            <a:endParaRPr lang="en-US" sz="3200" b="1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40079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4675" y="1319212"/>
            <a:ext cx="5962650" cy="421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078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9789" y="295180"/>
            <a:ext cx="1165735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4400" b="1" dirty="0">
                <a:solidFill>
                  <a:srgbClr val="FF0000"/>
                </a:solidFill>
              </a:rPr>
              <a:t>The Prescription:</a:t>
            </a:r>
          </a:p>
          <a:p>
            <a:pPr lvl="0"/>
            <a:endParaRPr lang="en-US" sz="3600" dirty="0">
              <a:solidFill>
                <a:prstClr val="black"/>
              </a:solidFill>
            </a:endParaRPr>
          </a:p>
          <a:p>
            <a:pPr lvl="0"/>
            <a:r>
              <a:rPr lang="en-US" sz="3600" dirty="0">
                <a:solidFill>
                  <a:prstClr val="black"/>
                </a:solidFill>
              </a:rPr>
              <a:t> </a:t>
            </a:r>
            <a:r>
              <a:rPr lang="en-US" sz="2400" dirty="0">
                <a:solidFill>
                  <a:prstClr val="black"/>
                </a:solidFill>
              </a:rPr>
              <a:t>To write and read the prescription, we need to know the prescription symbols and how to read them </a:t>
            </a:r>
            <a:r>
              <a:rPr lang="en-US" sz="2400" dirty="0" smtClean="0">
                <a:solidFill>
                  <a:prstClr val="black"/>
                </a:solidFill>
              </a:rPr>
              <a:t>correctly. </a:t>
            </a:r>
            <a:endParaRPr lang="en-US" sz="3600" dirty="0">
              <a:solidFill>
                <a:prstClr val="black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19789" y="3203114"/>
            <a:ext cx="1147746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600" dirty="0" smtClean="0">
                <a:solidFill>
                  <a:prstClr val="black"/>
                </a:solidFill>
              </a:rPr>
              <a:t>* When </a:t>
            </a:r>
            <a:r>
              <a:rPr lang="en-US" sz="3600" dirty="0">
                <a:solidFill>
                  <a:prstClr val="black"/>
                </a:solidFill>
              </a:rPr>
              <a:t>you look at your prescription for eyeglasses, you will see numbers listed under the headings of OS and OD. </a:t>
            </a:r>
          </a:p>
          <a:p>
            <a:pPr lvl="0"/>
            <a:r>
              <a:rPr lang="en-US" sz="3600" dirty="0">
                <a:solidFill>
                  <a:srgbClr val="FF0000"/>
                </a:solidFill>
              </a:rPr>
              <a:t>OD</a:t>
            </a:r>
            <a:r>
              <a:rPr lang="en-US" sz="3600" dirty="0">
                <a:solidFill>
                  <a:prstClr val="black"/>
                </a:solidFill>
              </a:rPr>
              <a:t> </a:t>
            </a:r>
            <a:r>
              <a:rPr lang="en-US" sz="3600" dirty="0">
                <a:solidFill>
                  <a:srgbClr val="FF0000"/>
                </a:solidFill>
              </a:rPr>
              <a:t>(oculus </a:t>
            </a:r>
            <a:r>
              <a:rPr lang="en-US" sz="3600" dirty="0" smtClean="0">
                <a:solidFill>
                  <a:srgbClr val="FF0000"/>
                </a:solidFill>
              </a:rPr>
              <a:t>dexterous) </a:t>
            </a:r>
            <a:r>
              <a:rPr lang="en-US" sz="3600" dirty="0">
                <a:solidFill>
                  <a:srgbClr val="FF0000"/>
                </a:solidFill>
              </a:rPr>
              <a:t>means the right </a:t>
            </a:r>
            <a:r>
              <a:rPr lang="en-US" sz="3600" dirty="0" smtClean="0">
                <a:solidFill>
                  <a:srgbClr val="FF0000"/>
                </a:solidFill>
              </a:rPr>
              <a:t>eye.</a:t>
            </a:r>
            <a:endParaRPr lang="en-US" sz="3600" dirty="0">
              <a:solidFill>
                <a:srgbClr val="FF0000"/>
              </a:solidFill>
            </a:endParaRPr>
          </a:p>
          <a:p>
            <a:pPr lvl="0"/>
            <a:r>
              <a:rPr lang="en-US" sz="3600" dirty="0">
                <a:solidFill>
                  <a:srgbClr val="FF0000"/>
                </a:solidFill>
              </a:rPr>
              <a:t>OS (oculus sinister) means the left </a:t>
            </a:r>
            <a:r>
              <a:rPr lang="en-US" sz="3600" dirty="0" smtClean="0">
                <a:solidFill>
                  <a:srgbClr val="FF0000"/>
                </a:solidFill>
              </a:rPr>
              <a:t>eye.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548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881" y="117693"/>
            <a:ext cx="1152743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600" dirty="0">
                <a:solidFill>
                  <a:prstClr val="black"/>
                </a:solidFill>
              </a:rPr>
              <a:t>you will see a </a:t>
            </a:r>
            <a:r>
              <a:rPr lang="en-US" sz="3600" dirty="0">
                <a:solidFill>
                  <a:srgbClr val="FF0000"/>
                </a:solidFill>
              </a:rPr>
              <a:t>notation for OU</a:t>
            </a:r>
            <a:r>
              <a:rPr lang="en-US" sz="3600" dirty="0">
                <a:solidFill>
                  <a:prstClr val="black"/>
                </a:solidFill>
              </a:rPr>
              <a:t>, which means something involving both </a:t>
            </a:r>
            <a:r>
              <a:rPr lang="en-US" sz="3600" dirty="0" smtClean="0">
                <a:solidFill>
                  <a:prstClr val="black"/>
                </a:solidFill>
              </a:rPr>
              <a:t>eyes.</a:t>
            </a:r>
            <a:endParaRPr lang="en-US" sz="3600" dirty="0">
              <a:solidFill>
                <a:prstClr val="black"/>
              </a:solidFill>
            </a:endParaRPr>
          </a:p>
          <a:p>
            <a:pPr lvl="0"/>
            <a:endParaRPr lang="en-US" sz="3600" dirty="0">
              <a:solidFill>
                <a:prstClr val="black"/>
              </a:solidFill>
            </a:endParaRPr>
          </a:p>
          <a:p>
            <a:pPr lvl="0"/>
            <a:r>
              <a:rPr lang="en-US" sz="3600" dirty="0">
                <a:solidFill>
                  <a:srgbClr val="FF0000"/>
                </a:solidFill>
              </a:rPr>
              <a:t>SPH</a:t>
            </a:r>
            <a:r>
              <a:rPr lang="en-US" sz="3600" dirty="0">
                <a:solidFill>
                  <a:prstClr val="black"/>
                </a:solidFill>
              </a:rPr>
              <a:t>: The (SPH) refers to the "spherical" portion of the prescription.</a:t>
            </a:r>
          </a:p>
          <a:p>
            <a:pPr lvl="0"/>
            <a:endParaRPr lang="en-US" sz="3600" dirty="0">
              <a:solidFill>
                <a:prstClr val="black"/>
              </a:solidFill>
            </a:endParaRPr>
          </a:p>
          <a:p>
            <a:pPr lvl="0"/>
            <a:r>
              <a:rPr lang="en-US" sz="3600" dirty="0">
                <a:solidFill>
                  <a:prstClr val="black"/>
                </a:solidFill>
              </a:rPr>
              <a:t> </a:t>
            </a:r>
            <a:r>
              <a:rPr lang="en-US" sz="3600" dirty="0">
                <a:solidFill>
                  <a:srgbClr val="FF0000"/>
                </a:solidFill>
              </a:rPr>
              <a:t>CYL</a:t>
            </a:r>
            <a:r>
              <a:rPr lang="en-US" sz="3600" dirty="0">
                <a:solidFill>
                  <a:prstClr val="black"/>
                </a:solidFill>
              </a:rPr>
              <a:t>: The (cyl) refers to the "cylinder" or astigmatism, and can be a negative or a positive number. It measures in diopters the degree of astigmatism that you </a:t>
            </a:r>
            <a:r>
              <a:rPr lang="en-US" sz="3600" dirty="0" smtClean="0">
                <a:solidFill>
                  <a:prstClr val="black"/>
                </a:solidFill>
              </a:rPr>
              <a:t>have.</a:t>
            </a:r>
            <a:endParaRPr lang="en-US" sz="3600" dirty="0">
              <a:solidFill>
                <a:prstClr val="black"/>
              </a:solidFill>
            </a:endParaRPr>
          </a:p>
          <a:p>
            <a:pPr lvl="0" rtl="1"/>
            <a:r>
              <a:rPr lang="en-US" sz="3600" dirty="0">
                <a:solidFill>
                  <a:prstClr val="black"/>
                </a:solidFill>
              </a:rPr>
              <a:t>﻿﻿</a:t>
            </a:r>
          </a:p>
          <a:p>
            <a:pPr lvl="0" rtl="1"/>
            <a:r>
              <a:rPr lang="en-US" sz="3600" dirty="0" smtClean="0">
                <a:solidFill>
                  <a:srgbClr val="FF0000"/>
                </a:solidFill>
              </a:rPr>
              <a:t>Axis</a:t>
            </a:r>
            <a:r>
              <a:rPr lang="en-US" sz="3600" dirty="0" smtClean="0">
                <a:solidFill>
                  <a:prstClr val="black"/>
                </a:solidFill>
              </a:rPr>
              <a:t>: </a:t>
            </a:r>
            <a:r>
              <a:rPr lang="en-US" sz="3600" dirty="0">
                <a:solidFill>
                  <a:prstClr val="black"/>
                </a:solidFill>
              </a:rPr>
              <a:t>The Axis is a number anywhere between 0 and 180 </a:t>
            </a:r>
            <a:r>
              <a:rPr lang="en-US" sz="3600" dirty="0" smtClean="0">
                <a:solidFill>
                  <a:prstClr val="black"/>
                </a:solidFill>
              </a:rPr>
              <a:t>degree.</a:t>
            </a:r>
            <a:endParaRPr lang="en-US" sz="3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9597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2"/>
          <p:cNvSpPr/>
          <p:nvPr/>
        </p:nvSpPr>
        <p:spPr>
          <a:xfrm>
            <a:off x="292100" y="119922"/>
            <a:ext cx="11772899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</a:rPr>
              <a:t>* </a:t>
            </a:r>
            <a:r>
              <a:rPr lang="en-US" sz="3600" dirty="0" smtClean="0">
                <a:solidFill>
                  <a:srgbClr val="FF0000"/>
                </a:solidFill>
              </a:rPr>
              <a:t>IPD</a:t>
            </a:r>
            <a:r>
              <a:rPr lang="en-US" sz="3600" dirty="0" smtClean="0"/>
              <a:t>: </a:t>
            </a:r>
            <a:r>
              <a:rPr lang="en-US" sz="3600" dirty="0"/>
              <a:t>The </a:t>
            </a:r>
            <a:r>
              <a:rPr lang="en-US" sz="3600" dirty="0" smtClean="0"/>
              <a:t>inter-pupillary </a:t>
            </a:r>
            <a:r>
              <a:rPr lang="en-US" sz="3600" dirty="0"/>
              <a:t>distance (IPD) is the distance between the centers of your </a:t>
            </a:r>
            <a:r>
              <a:rPr lang="en-US" sz="3600" dirty="0" smtClean="0"/>
              <a:t>eyes.</a:t>
            </a:r>
            <a:endParaRPr lang="en-US" sz="3600" dirty="0" smtClean="0"/>
          </a:p>
          <a:p>
            <a:r>
              <a:rPr lang="en-US" sz="3600" dirty="0" smtClean="0">
                <a:solidFill>
                  <a:srgbClr val="C00000"/>
                </a:solidFill>
              </a:rPr>
              <a:t>* </a:t>
            </a:r>
            <a:r>
              <a:rPr lang="en-US" sz="3600" dirty="0" smtClean="0">
                <a:solidFill>
                  <a:srgbClr val="FF0000"/>
                </a:solidFill>
              </a:rPr>
              <a:t>ADD</a:t>
            </a:r>
            <a:r>
              <a:rPr lang="en-US" sz="3600" dirty="0"/>
              <a:t>: ADD is an abbreviation for Near Addition. </a:t>
            </a:r>
            <a:endParaRPr lang="en-US" sz="3600" dirty="0" smtClean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 smtClean="0">
                <a:solidFill>
                  <a:srgbClr val="FF0000"/>
                </a:solidFill>
              </a:rPr>
              <a:t>"</a:t>
            </a:r>
            <a:r>
              <a:rPr lang="en-US" sz="3600" dirty="0">
                <a:solidFill>
                  <a:srgbClr val="FF0000"/>
                </a:solidFill>
              </a:rPr>
              <a:t>Plano" or "</a:t>
            </a:r>
            <a:r>
              <a:rPr lang="en-US" sz="3600" dirty="0" smtClean="0">
                <a:solidFill>
                  <a:srgbClr val="FF0000"/>
                </a:solidFill>
              </a:rPr>
              <a:t>PL</a:t>
            </a:r>
            <a:r>
              <a:rPr lang="en-US" sz="3600" dirty="0" smtClean="0">
                <a:solidFill>
                  <a:srgbClr val="FF0000"/>
                </a:solidFill>
              </a:rPr>
              <a:t>“.</a:t>
            </a:r>
          </a:p>
          <a:p>
            <a:endParaRPr lang="en-US" sz="3600" dirty="0" smtClean="0">
              <a:solidFill>
                <a:srgbClr val="FF0000"/>
              </a:solidFill>
            </a:endParaRPr>
          </a:p>
          <a:p>
            <a:r>
              <a:rPr lang="en-US" sz="3600" dirty="0" smtClean="0"/>
              <a:t>To </a:t>
            </a:r>
            <a:r>
              <a:rPr lang="en-US" sz="3600" dirty="0"/>
              <a:t>understand what is added, we have to understand what is </a:t>
            </a:r>
            <a:r>
              <a:rPr lang="en-US" sz="3600" dirty="0" smtClean="0"/>
              <a:t>presbyopia: </a:t>
            </a:r>
            <a:r>
              <a:rPr lang="en-US" sz="3600" dirty="0">
                <a:solidFill>
                  <a:srgbClr val="FF0000"/>
                </a:solidFill>
              </a:rPr>
              <a:t>Presbyopia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600" dirty="0"/>
              <a:t>is physiological insufficiency of accommodation associated with the aging of the eye that results in progressively worsening ability to focus clearly on close objects. Also known as age-related farsightedness</a:t>
            </a:r>
            <a:r>
              <a:rPr lang="en-US" sz="4800" dirty="0"/>
              <a:t> </a:t>
            </a:r>
            <a:endParaRPr lang="ar-SA" sz="3600" dirty="0"/>
          </a:p>
        </p:txBody>
      </p:sp>
    </p:spTree>
    <p:extLst>
      <p:ext uri="{BB962C8B-B14F-4D97-AF65-F5344CB8AC3E}">
        <p14:creationId xmlns:p14="http://schemas.microsoft.com/office/powerpoint/2010/main" val="1220334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CD75CAC-12EB-C1AD-7DAA-11A6E63D66B2}"/>
              </a:ext>
            </a:extLst>
          </p:cNvPr>
          <p:cNvSpPr txBox="1"/>
          <p:nvPr/>
        </p:nvSpPr>
        <p:spPr>
          <a:xfrm>
            <a:off x="204188" y="381740"/>
            <a:ext cx="4802818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defTabSz="457200">
              <a:buFontTx/>
              <a:buAutoNum type="arabicPeriod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Patients </a:t>
            </a:r>
            <a:r>
              <a:rPr lang="en-US" dirty="0" smtClean="0">
                <a:solidFill>
                  <a:prstClr val="black"/>
                </a:solidFill>
                <a:latin typeface="Gill Sans MT" panose="020B0502020104020203"/>
              </a:rPr>
              <a:t>information.</a:t>
            </a:r>
            <a:endParaRPr lang="en-US" dirty="0">
              <a:solidFill>
                <a:prstClr val="black"/>
              </a:solidFill>
              <a:latin typeface="Gill Sans MT" panose="020B0502020104020203"/>
            </a:endParaRPr>
          </a:p>
          <a:p>
            <a:pPr defTabSz="457200"/>
            <a:r>
              <a:rPr lang="en-US" dirty="0" smtClean="0">
                <a:solidFill>
                  <a:prstClr val="black"/>
                </a:solidFill>
                <a:latin typeface="Gill Sans MT" panose="020B0502020104020203"/>
              </a:rPr>
              <a:t>a. Name                                  b</a:t>
            </a: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. </a:t>
            </a: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age </a:t>
            </a:r>
          </a:p>
          <a:p>
            <a:pPr defTabSz="457200"/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c. </a:t>
            </a: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Gender             </a:t>
            </a:r>
            <a:r>
              <a:rPr lang="en-US" dirty="0" smtClean="0">
                <a:solidFill>
                  <a:prstClr val="black"/>
                </a:solidFill>
                <a:latin typeface="Gill Sans MT" panose="020B0502020104020203"/>
              </a:rPr>
              <a:t>                </a:t>
            </a: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e. </a:t>
            </a: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history </a:t>
            </a:r>
          </a:p>
          <a:p>
            <a:pPr defTabSz="457200"/>
            <a:endParaRPr lang="en-US" dirty="0">
              <a:solidFill>
                <a:prstClr val="black"/>
              </a:solidFill>
              <a:latin typeface="Gill Sans MT" panose="020B0502020104020203"/>
            </a:endParaRPr>
          </a:p>
          <a:p>
            <a:pPr defTabSz="457200"/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2. Visit date </a:t>
            </a:r>
          </a:p>
          <a:p>
            <a:pPr defTabSz="457200"/>
            <a:r>
              <a:rPr lang="en-US" dirty="0" smtClean="0">
                <a:solidFill>
                  <a:prstClr val="black"/>
                </a:solidFill>
                <a:latin typeface="Gill Sans MT" panose="020B0502020104020203"/>
              </a:rPr>
              <a:t>Day/month/year </a:t>
            </a:r>
            <a:endParaRPr lang="en-US" dirty="0">
              <a:solidFill>
                <a:prstClr val="black"/>
              </a:solidFill>
              <a:latin typeface="Gill Sans MT" panose="020B0502020104020203"/>
            </a:endParaRPr>
          </a:p>
          <a:p>
            <a:pPr defTabSz="457200"/>
            <a:endParaRPr lang="en-US" dirty="0">
              <a:solidFill>
                <a:prstClr val="black"/>
              </a:solidFill>
              <a:latin typeface="Gill Sans MT" panose="020B0502020104020203"/>
            </a:endParaRPr>
          </a:p>
          <a:p>
            <a:pPr defTabSz="457200"/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3. </a:t>
            </a: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Distance </a:t>
            </a:r>
            <a:r>
              <a:rPr lang="en-US" dirty="0" smtClean="0">
                <a:solidFill>
                  <a:prstClr val="black"/>
                </a:solidFill>
                <a:latin typeface="Gill Sans MT" panose="020B0502020104020203"/>
              </a:rPr>
              <a:t>corrected.</a:t>
            </a:r>
            <a:endParaRPr lang="en-US" dirty="0">
              <a:solidFill>
                <a:prstClr val="black"/>
              </a:solidFill>
              <a:latin typeface="Gill Sans MT" panose="020B0502020104020203"/>
            </a:endParaRPr>
          </a:p>
          <a:p>
            <a:pPr marL="342900" indent="-342900" defTabSz="457200">
              <a:buFontTx/>
              <a:buAutoNum type="alphaLcPeriod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Right Eye ( RE ) =  sphere _ cylinder _ axis </a:t>
            </a:r>
          </a:p>
          <a:p>
            <a:pPr marL="342900" indent="-342900" defTabSz="457200">
              <a:buFontTx/>
              <a:buAutoNum type="alphaLcPeriod"/>
            </a:pP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Left Eye   ( LE ) =  sphere _ cylinder _  axis</a:t>
            </a:r>
          </a:p>
          <a:p>
            <a:pPr marL="342900" indent="-342900" defTabSz="457200">
              <a:buFontTx/>
              <a:buAutoNum type="alphaLcPeriod"/>
            </a:pPr>
            <a:endParaRPr lang="en-US" dirty="0">
              <a:solidFill>
                <a:prstClr val="black"/>
              </a:solidFill>
              <a:latin typeface="Gill Sans MT" panose="020B0502020104020203"/>
            </a:endParaRPr>
          </a:p>
          <a:p>
            <a:pPr defTabSz="457200"/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4. Near correction ( ADD )</a:t>
            </a:r>
          </a:p>
          <a:p>
            <a:pPr defTabSz="457200"/>
            <a:endParaRPr lang="en-US" dirty="0">
              <a:solidFill>
                <a:prstClr val="black"/>
              </a:solidFill>
              <a:latin typeface="Gill Sans MT" panose="020B0502020104020203"/>
            </a:endParaRPr>
          </a:p>
          <a:p>
            <a:pPr defTabSz="457200"/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5. </a:t>
            </a: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I.P.D  </a:t>
            </a:r>
            <a:r>
              <a:rPr lang="en-US" dirty="0" smtClean="0">
                <a:solidFill>
                  <a:prstClr val="black"/>
                </a:solidFill>
                <a:latin typeface="Gill Sans MT" panose="020B0502020104020203"/>
              </a:rPr>
              <a:t>inter- </a:t>
            </a: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pupillary distance </a:t>
            </a:r>
          </a:p>
          <a:p>
            <a:pPr defTabSz="457200"/>
            <a:endParaRPr lang="en-US" dirty="0">
              <a:solidFill>
                <a:prstClr val="black"/>
              </a:solidFill>
              <a:latin typeface="Gill Sans MT" panose="020B0502020104020203"/>
            </a:endParaRPr>
          </a:p>
          <a:p>
            <a:pPr defTabSz="457200"/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6. Prism Diopter </a:t>
            </a:r>
          </a:p>
          <a:p>
            <a:pPr defTabSz="457200"/>
            <a:endParaRPr lang="en-US" dirty="0">
              <a:solidFill>
                <a:prstClr val="black"/>
              </a:solidFill>
              <a:latin typeface="Gill Sans MT" panose="020B0502020104020203"/>
            </a:endParaRPr>
          </a:p>
          <a:p>
            <a:pPr defTabSz="457200"/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7. Recommendations </a:t>
            </a:r>
          </a:p>
          <a:p>
            <a:pPr defTabSz="457200"/>
            <a:endParaRPr lang="en-US" dirty="0">
              <a:solidFill>
                <a:prstClr val="black"/>
              </a:solidFill>
              <a:latin typeface="Gill Sans MT" panose="020B0502020104020203"/>
            </a:endParaRPr>
          </a:p>
          <a:p>
            <a:pPr defTabSz="457200"/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8. Optometrist Signature </a:t>
            </a:r>
          </a:p>
          <a:p>
            <a:pPr defTabSz="457200"/>
            <a:endParaRPr lang="en-US" dirty="0">
              <a:solidFill>
                <a:prstClr val="black"/>
              </a:solidFill>
              <a:latin typeface="Gill Sans MT" panose="020B0502020104020203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6819" y="-419066"/>
            <a:ext cx="7345181" cy="375546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9171" y="2692131"/>
            <a:ext cx="7449958" cy="4243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4199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2D0F3D9-CD0D-6C2B-06D8-7F747C8369AF}"/>
              </a:ext>
            </a:extLst>
          </p:cNvPr>
          <p:cNvSpPr txBox="1"/>
          <p:nvPr/>
        </p:nvSpPr>
        <p:spPr>
          <a:xfrm>
            <a:off x="361025" y="438989"/>
            <a:ext cx="11469949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_ After </a:t>
            </a:r>
            <a:r>
              <a:rPr lang="en-US" dirty="0" smtClean="0">
                <a:solidFill>
                  <a:prstClr val="black"/>
                </a:solidFill>
                <a:latin typeface="Gill Sans MT" panose="020B0502020104020203"/>
              </a:rPr>
              <a:t>taking the patient’s information,  </a:t>
            </a: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full </a:t>
            </a:r>
            <a:r>
              <a:rPr lang="en-US" dirty="0" smtClean="0">
                <a:solidFill>
                  <a:prstClr val="black"/>
                </a:solidFill>
                <a:latin typeface="Gill Sans MT" panose="020B0502020104020203"/>
              </a:rPr>
              <a:t>name, age, </a:t>
            </a: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gender &amp; </a:t>
            </a:r>
            <a:r>
              <a:rPr lang="en-US" dirty="0" smtClean="0">
                <a:solidFill>
                  <a:prstClr val="black"/>
                </a:solidFill>
                <a:latin typeface="Gill Sans MT" panose="020B0502020104020203"/>
              </a:rPr>
              <a:t>and visit date. </a:t>
            </a: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we should </a:t>
            </a:r>
            <a:r>
              <a:rPr lang="en-US" dirty="0" smtClean="0">
                <a:solidFill>
                  <a:prstClr val="black"/>
                </a:solidFill>
                <a:latin typeface="Gill Sans MT" panose="020B0502020104020203"/>
              </a:rPr>
              <a:t>take the  </a:t>
            </a: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patient’s history ( vision history ) and ask about </a:t>
            </a:r>
            <a:r>
              <a:rPr lang="en-US" dirty="0" smtClean="0">
                <a:solidFill>
                  <a:prstClr val="black"/>
                </a:solidFill>
                <a:latin typeface="Gill Sans MT" panose="020B0502020104020203"/>
              </a:rPr>
              <a:t>the chief complaint of the patient.</a:t>
            </a:r>
            <a:endParaRPr lang="en-US" dirty="0">
              <a:solidFill>
                <a:prstClr val="black"/>
              </a:solidFill>
              <a:latin typeface="Gill Sans MT" panose="020B0502020104020203"/>
            </a:endParaRPr>
          </a:p>
          <a:p>
            <a:pPr defTabSz="457200"/>
            <a:endParaRPr lang="en-US" dirty="0" smtClean="0">
              <a:solidFill>
                <a:prstClr val="black"/>
              </a:solidFill>
              <a:latin typeface="Gill Sans MT" panose="020B0502020104020203"/>
            </a:endParaRPr>
          </a:p>
          <a:p>
            <a:pPr defTabSz="457200"/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T</a:t>
            </a:r>
            <a:r>
              <a:rPr lang="en-US" dirty="0" smtClean="0">
                <a:solidFill>
                  <a:prstClr val="black"/>
                </a:solidFill>
                <a:latin typeface="Gill Sans MT" panose="020B0502020104020203"/>
              </a:rPr>
              <a:t>here are </a:t>
            </a: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some </a:t>
            </a:r>
            <a:r>
              <a:rPr lang="en-US" dirty="0" smtClean="0">
                <a:solidFill>
                  <a:prstClr val="black"/>
                </a:solidFill>
                <a:latin typeface="Gill Sans MT" panose="020B0502020104020203"/>
              </a:rPr>
              <a:t>/ who work far and don’t </a:t>
            </a: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care for near and </a:t>
            </a:r>
            <a:r>
              <a:rPr lang="en-US" dirty="0" smtClean="0">
                <a:solidFill>
                  <a:prstClr val="black"/>
                </a:solidFill>
                <a:latin typeface="Gill Sans MT" panose="020B0502020104020203"/>
              </a:rPr>
              <a:t>others / who </a:t>
            </a: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work </a:t>
            </a:r>
            <a:r>
              <a:rPr lang="en-US" dirty="0" smtClean="0">
                <a:solidFill>
                  <a:prstClr val="black"/>
                </a:solidFill>
                <a:latin typeface="Gill Sans MT" panose="020B0502020104020203"/>
              </a:rPr>
              <a:t>near and don’t </a:t>
            </a: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care for far vision if there is a simple VA uncorrected like </a:t>
            </a:r>
            <a:r>
              <a:rPr lang="en-US" dirty="0" smtClean="0">
                <a:solidFill>
                  <a:prstClr val="black"/>
                </a:solidFill>
                <a:latin typeface="Gill Sans MT" panose="020B0502020104020203"/>
              </a:rPr>
              <a:t>6/12.</a:t>
            </a:r>
            <a:endParaRPr lang="en-US" dirty="0">
              <a:solidFill>
                <a:prstClr val="black"/>
              </a:solidFill>
              <a:latin typeface="Gill Sans MT" panose="020B0502020104020203"/>
            </a:endParaRPr>
          </a:p>
          <a:p>
            <a:pPr defTabSz="457200"/>
            <a:endParaRPr lang="en-US" dirty="0">
              <a:solidFill>
                <a:prstClr val="black"/>
              </a:solidFill>
              <a:latin typeface="Gill Sans MT" panose="020B0502020104020203"/>
            </a:endParaRPr>
          </a:p>
          <a:p>
            <a:pPr defTabSz="457200"/>
            <a:endParaRPr lang="en-US" dirty="0">
              <a:solidFill>
                <a:prstClr val="black"/>
              </a:solidFill>
              <a:latin typeface="Gill Sans MT" panose="020B0502020104020203"/>
            </a:endParaRPr>
          </a:p>
          <a:p>
            <a:pPr defTabSz="457200"/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_ After that we should know the correct vision by  Spherical lens or Aspherical lens or </a:t>
            </a:r>
            <a:r>
              <a:rPr lang="en-US" dirty="0" smtClean="0">
                <a:solidFill>
                  <a:prstClr val="black"/>
                </a:solidFill>
                <a:latin typeface="Gill Sans MT" panose="020B0502020104020203"/>
              </a:rPr>
              <a:t>both. </a:t>
            </a:r>
            <a:endParaRPr lang="en-US" dirty="0">
              <a:solidFill>
                <a:prstClr val="black"/>
              </a:solidFill>
              <a:latin typeface="Gill Sans MT" panose="020B0502020104020203"/>
            </a:endParaRPr>
          </a:p>
          <a:p>
            <a:pPr defTabSz="457200"/>
            <a:endParaRPr lang="en-US" dirty="0">
              <a:solidFill>
                <a:prstClr val="black"/>
              </a:solidFill>
              <a:latin typeface="Gill Sans MT" panose="020B0502020104020203"/>
            </a:endParaRPr>
          </a:p>
          <a:p>
            <a:pPr defTabSz="457200"/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As we </a:t>
            </a:r>
            <a:r>
              <a:rPr lang="en-US" dirty="0" smtClean="0">
                <a:solidFill>
                  <a:prstClr val="black"/>
                </a:solidFill>
                <a:latin typeface="Gill Sans MT" panose="020B0502020104020203"/>
              </a:rPr>
              <a:t>know </a:t>
            </a: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there </a:t>
            </a:r>
            <a:r>
              <a:rPr lang="en-US" dirty="0" smtClean="0">
                <a:solidFill>
                  <a:prstClr val="black"/>
                </a:solidFill>
                <a:latin typeface="Gill Sans MT" panose="020B0502020104020203"/>
              </a:rPr>
              <a:t>are two types </a:t>
            </a: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of spherical </a:t>
            </a:r>
            <a:r>
              <a:rPr lang="en-US" dirty="0" smtClean="0">
                <a:solidFill>
                  <a:prstClr val="black"/>
                </a:solidFill>
                <a:latin typeface="Gill Sans MT" panose="020B0502020104020203"/>
              </a:rPr>
              <a:t>lenses,              </a:t>
            </a: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a. concave lens ( - </a:t>
            </a:r>
            <a:r>
              <a:rPr lang="en-US" dirty="0" smtClean="0">
                <a:solidFill>
                  <a:prstClr val="black"/>
                </a:solidFill>
                <a:latin typeface="Gill Sans MT" panose="020B0502020104020203"/>
              </a:rPr>
              <a:t>) and b</a:t>
            </a: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. </a:t>
            </a: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convex lens  ( + ) .</a:t>
            </a:r>
          </a:p>
          <a:p>
            <a:pPr defTabSz="457200"/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With </a:t>
            </a:r>
            <a:r>
              <a:rPr lang="en-US" dirty="0" smtClean="0">
                <a:solidFill>
                  <a:prstClr val="black"/>
                </a:solidFill>
                <a:latin typeface="Gill Sans MT" panose="020B0502020104020203"/>
              </a:rPr>
              <a:t>a spherical </a:t>
            </a: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lens we </a:t>
            </a:r>
            <a:r>
              <a:rPr lang="en-US" dirty="0" smtClean="0">
                <a:solidFill>
                  <a:prstClr val="black"/>
                </a:solidFill>
                <a:latin typeface="Gill Sans MT" panose="020B0502020104020203"/>
              </a:rPr>
              <a:t>write </a:t>
            </a: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the number of diopter power with sign – or + </a:t>
            </a:r>
            <a:r>
              <a:rPr lang="en-US" dirty="0" smtClean="0">
                <a:solidFill>
                  <a:prstClr val="black"/>
                </a:solidFill>
                <a:latin typeface="Gill Sans MT" panose="020B0502020104020203"/>
              </a:rPr>
              <a:t>depending </a:t>
            </a: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on the lens. </a:t>
            </a:r>
          </a:p>
          <a:p>
            <a:pPr defTabSz="457200"/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For example  -1.00 D sph   ,  + 1.00 D sph</a:t>
            </a:r>
          </a:p>
          <a:p>
            <a:pPr defTabSz="457200"/>
            <a:endParaRPr lang="en-US" dirty="0">
              <a:solidFill>
                <a:prstClr val="black"/>
              </a:solidFill>
              <a:latin typeface="Gill Sans MT" panose="020B0502020104020203"/>
            </a:endParaRPr>
          </a:p>
          <a:p>
            <a:pPr defTabSz="457200"/>
            <a:r>
              <a:rPr lang="en-US" dirty="0" smtClean="0">
                <a:solidFill>
                  <a:prstClr val="black"/>
                </a:solidFill>
                <a:latin typeface="Gill Sans MT" panose="020B0502020104020203"/>
              </a:rPr>
              <a:t>* It means </a:t>
            </a: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we right the number of minus </a:t>
            </a:r>
            <a:r>
              <a:rPr lang="en-US" dirty="0" smtClean="0">
                <a:solidFill>
                  <a:prstClr val="black"/>
                </a:solidFill>
                <a:latin typeface="Gill Sans MT" panose="020B0502020104020203"/>
              </a:rPr>
              <a:t>diopters </a:t>
            </a: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for </a:t>
            </a:r>
            <a:r>
              <a:rPr lang="en-US" dirty="0" smtClean="0">
                <a:solidFill>
                  <a:prstClr val="black"/>
                </a:solidFill>
                <a:latin typeface="Gill Sans MT" panose="020B0502020104020203"/>
              </a:rPr>
              <a:t>the concave lens.</a:t>
            </a:r>
            <a:endParaRPr lang="en-US" dirty="0">
              <a:solidFill>
                <a:prstClr val="black"/>
              </a:solidFill>
              <a:latin typeface="Gill Sans MT" panose="020B0502020104020203"/>
            </a:endParaRPr>
          </a:p>
          <a:p>
            <a:pPr defTabSz="457200"/>
            <a:r>
              <a:rPr lang="en-US" dirty="0" smtClean="0">
                <a:solidFill>
                  <a:prstClr val="black"/>
                </a:solidFill>
                <a:latin typeface="Gill Sans MT" panose="020B0502020104020203"/>
              </a:rPr>
              <a:t>* The number </a:t>
            </a: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of plus </a:t>
            </a:r>
            <a:r>
              <a:rPr lang="en-US" dirty="0" smtClean="0">
                <a:solidFill>
                  <a:prstClr val="black"/>
                </a:solidFill>
                <a:latin typeface="Gill Sans MT" panose="020B0502020104020203"/>
              </a:rPr>
              <a:t>diopters </a:t>
            </a: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for </a:t>
            </a:r>
            <a:r>
              <a:rPr lang="en-US" dirty="0" smtClean="0">
                <a:solidFill>
                  <a:prstClr val="black"/>
                </a:solidFill>
                <a:latin typeface="Gill Sans MT" panose="020B0502020104020203"/>
              </a:rPr>
              <a:t>the convex </a:t>
            </a:r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lens </a:t>
            </a:r>
            <a:r>
              <a:rPr lang="en-US" dirty="0" smtClean="0">
                <a:solidFill>
                  <a:prstClr val="black"/>
                </a:solidFill>
                <a:latin typeface="Gill Sans MT" panose="020B0502020104020203"/>
              </a:rPr>
              <a:t>was corrected.</a:t>
            </a:r>
            <a:endParaRPr lang="en-US" dirty="0">
              <a:solidFill>
                <a:prstClr val="black"/>
              </a:solidFill>
              <a:latin typeface="Gill Sans MT" panose="020B0502020104020203"/>
            </a:endParaRPr>
          </a:p>
          <a:p>
            <a:pPr defTabSz="457200"/>
            <a:endParaRPr lang="en-US" dirty="0">
              <a:solidFill>
                <a:prstClr val="black"/>
              </a:solidFill>
              <a:latin typeface="Gill Sans MT" panose="020B0502020104020203"/>
            </a:endParaRPr>
          </a:p>
          <a:p>
            <a:pPr defTabSz="457200"/>
            <a:r>
              <a:rPr lang="en-US" dirty="0">
                <a:solidFill>
                  <a:prstClr val="black"/>
                </a:solidFill>
                <a:latin typeface="Gill Sans MT" panose="020B0502020104020203"/>
              </a:rPr>
              <a:t>.</a:t>
            </a:r>
          </a:p>
          <a:p>
            <a:pPr defTabSz="457200"/>
            <a:endParaRPr lang="en-US" dirty="0">
              <a:solidFill>
                <a:prstClr val="black"/>
              </a:solidFill>
              <a:latin typeface="Gill Sans MT" panose="020B0502020104020203"/>
            </a:endParaRPr>
          </a:p>
          <a:p>
            <a:pPr defTabSz="457200"/>
            <a:endParaRPr lang="en-US" dirty="0">
              <a:solidFill>
                <a:prstClr val="black"/>
              </a:solidFill>
              <a:latin typeface="Gill Sans MT" panose="020B0502020104020203"/>
            </a:endParaRPr>
          </a:p>
          <a:p>
            <a:pPr defTabSz="457200"/>
            <a:endParaRPr lang="en-US" dirty="0">
              <a:solidFill>
                <a:prstClr val="black"/>
              </a:solidFill>
              <a:latin typeface="Gill Sans MT" panose="020B0502020104020203"/>
            </a:endParaRPr>
          </a:p>
          <a:p>
            <a:pPr defTabSz="457200"/>
            <a:endParaRPr lang="en-US" dirty="0">
              <a:solidFill>
                <a:prstClr val="black"/>
              </a:solidFill>
              <a:latin typeface="Gill Sans MT" panose="020B0502020104020203"/>
            </a:endParaRPr>
          </a:p>
          <a:p>
            <a:pPr defTabSz="457200"/>
            <a:endParaRPr lang="en-US" dirty="0">
              <a:solidFill>
                <a:prstClr val="black"/>
              </a:solidFill>
              <a:latin typeface="Gill Sans MT" panose="020B0502020104020203"/>
            </a:endParaRPr>
          </a:p>
        </p:txBody>
      </p:sp>
    </p:spTree>
    <p:extLst>
      <p:ext uri="{BB962C8B-B14F-4D97-AF65-F5344CB8AC3E}">
        <p14:creationId xmlns:p14="http://schemas.microsoft.com/office/powerpoint/2010/main" val="22697825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201" y="734334"/>
            <a:ext cx="11595597" cy="5389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5467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560" y="874554"/>
            <a:ext cx="11802879" cy="5108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7792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866" y="682386"/>
            <a:ext cx="11260288" cy="150584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2940" y="2305652"/>
            <a:ext cx="6956139" cy="4255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4750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502</Words>
  <Application>Microsoft Office PowerPoint</Application>
  <PresentationFormat>Widescreen</PresentationFormat>
  <Paragraphs>63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Arial Rounded MT Bold</vt:lpstr>
      <vt:lpstr>Calibri</vt:lpstr>
      <vt:lpstr>Calibri Light</vt:lpstr>
      <vt:lpstr>Gill Sans MT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Enjoy My Fine Releases.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marrwan ALhadeethi</dc:creator>
  <cp:lastModifiedBy>marrwan ALhadeethi</cp:lastModifiedBy>
  <cp:revision>4</cp:revision>
  <dcterms:created xsi:type="dcterms:W3CDTF">2024-01-26T19:52:25Z</dcterms:created>
  <dcterms:modified xsi:type="dcterms:W3CDTF">2024-01-26T20:34:46Z</dcterms:modified>
</cp:coreProperties>
</file>