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9"/>
  </p:notesMasterIdLst>
  <p:sldIdLst>
    <p:sldId id="258" r:id="rId2"/>
    <p:sldId id="257" r:id="rId3"/>
    <p:sldId id="306" r:id="rId4"/>
    <p:sldId id="259" r:id="rId5"/>
    <p:sldId id="279" r:id="rId6"/>
    <p:sldId id="281" r:id="rId7"/>
    <p:sldId id="276" r:id="rId8"/>
    <p:sldId id="277" r:id="rId9"/>
    <p:sldId id="278" r:id="rId10"/>
    <p:sldId id="280" r:id="rId11"/>
    <p:sldId id="308" r:id="rId12"/>
    <p:sldId id="282" r:id="rId13"/>
    <p:sldId id="262" r:id="rId14"/>
    <p:sldId id="286" r:id="rId15"/>
    <p:sldId id="275" r:id="rId16"/>
    <p:sldId id="309" r:id="rId17"/>
    <p:sldId id="310" r:id="rId1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206" autoAdjust="0"/>
  </p:normalViewPr>
  <p:slideViewPr>
    <p:cSldViewPr>
      <p:cViewPr>
        <p:scale>
          <a:sx n="72" d="100"/>
          <a:sy n="72" d="100"/>
        </p:scale>
        <p:origin x="-1242"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0DF038-2520-494E-BD15-C1B0AE35CC60}" type="datetimeFigureOut">
              <a:rPr lang="en-GB" smtClean="0"/>
              <a:t>20/03/2024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764574-5675-495B-A1C1-EE5FD2DCD2AA}" type="slidenum">
              <a:rPr lang="en-GB" smtClean="0"/>
              <a:t>‹#›</a:t>
            </a:fld>
            <a:endParaRPr lang="en-GB"/>
          </a:p>
        </p:txBody>
      </p:sp>
    </p:spTree>
    <p:extLst>
      <p:ext uri="{BB962C8B-B14F-4D97-AF65-F5344CB8AC3E}">
        <p14:creationId xmlns:p14="http://schemas.microsoft.com/office/powerpoint/2010/main" val="3691693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gn="l" rtl="0">
              <a:spcAft>
                <a:spcPts val="0"/>
              </a:spcAft>
            </a:pPr>
            <a:r>
              <a:rPr lang="en-US" sz="1200" dirty="0">
                <a:effectLst/>
                <a:ea typeface="Berkeley-Book"/>
                <a:cs typeface="Arial"/>
              </a:rPr>
              <a:t>Among the items that the pharmacist should check for the correct </a:t>
            </a:r>
          </a:p>
          <a:p>
            <a:pPr indent="457200" algn="l" rtl="0">
              <a:spcAft>
                <a:spcPts val="0"/>
              </a:spcAft>
            </a:pPr>
            <a:r>
              <a:rPr lang="en-US" sz="1200" dirty="0">
                <a:effectLst/>
                <a:ea typeface="Berkeley-Book"/>
                <a:cs typeface="Arial"/>
              </a:rPr>
              <a:t>reading and interpretation</a:t>
            </a:r>
            <a:r>
              <a:rPr lang="en-US" sz="1200" dirty="0">
                <a:ea typeface="Berkeley-Book"/>
                <a:cs typeface="Arial"/>
              </a:rPr>
              <a:t> </a:t>
            </a:r>
            <a:r>
              <a:rPr lang="en-US" sz="1200" dirty="0">
                <a:effectLst/>
                <a:ea typeface="Berkeley-Book"/>
                <a:cs typeface="Arial"/>
              </a:rPr>
              <a:t>of a prescription or medication order  </a:t>
            </a:r>
          </a:p>
          <a:p>
            <a:pPr indent="457200" algn="l" rtl="0">
              <a:spcAft>
                <a:spcPts val="0"/>
              </a:spcAft>
            </a:pPr>
            <a:r>
              <a:rPr lang="en-US" sz="1200" dirty="0">
                <a:effectLst/>
                <a:ea typeface="Berkeley-Book"/>
                <a:cs typeface="Arial"/>
              </a:rPr>
              <a:t>are:</a:t>
            </a:r>
            <a:endParaRPr lang="en-US" sz="1200" dirty="0">
              <a:ea typeface="Calibri"/>
              <a:cs typeface="Arial"/>
            </a:endParaRPr>
          </a:p>
          <a:p>
            <a:pPr marL="342900" indent="-342900" algn="l" rtl="0">
              <a:spcAft>
                <a:spcPts val="0"/>
              </a:spcAft>
              <a:buFont typeface="Wingdings" pitchFamily="2" charset="2"/>
              <a:buChar char="q"/>
            </a:pPr>
            <a:r>
              <a:rPr lang="en-US" sz="1200" dirty="0">
                <a:effectLst/>
                <a:ea typeface="Berkeley-Book"/>
                <a:cs typeface="Arial"/>
              </a:rPr>
              <a:t> prescriber information, including address and telephone </a:t>
            </a:r>
          </a:p>
          <a:p>
            <a:pPr indent="457200" algn="l" rtl="0">
              <a:spcAft>
                <a:spcPts val="0"/>
              </a:spcAft>
            </a:pPr>
            <a:r>
              <a:rPr lang="en-US" sz="1200" dirty="0">
                <a:effectLst/>
                <a:ea typeface="Berkeley-Book"/>
                <a:cs typeface="Arial"/>
              </a:rPr>
              <a:t>number, Drug Enforcement Administration</a:t>
            </a:r>
            <a:r>
              <a:rPr lang="en-US" sz="1200" dirty="0">
                <a:ea typeface="Berkeley-Book"/>
                <a:cs typeface="Arial"/>
              </a:rPr>
              <a:t> </a:t>
            </a:r>
            <a:r>
              <a:rPr lang="en-US" sz="1200" dirty="0">
                <a:effectLst/>
                <a:ea typeface="Berkeley-Book"/>
                <a:cs typeface="Arial"/>
              </a:rPr>
              <a:t>(DEA) number (for </a:t>
            </a:r>
          </a:p>
          <a:p>
            <a:pPr indent="457200" algn="l" rtl="0">
              <a:spcAft>
                <a:spcPts val="0"/>
              </a:spcAft>
            </a:pPr>
            <a:r>
              <a:rPr lang="en-US" sz="1200" dirty="0">
                <a:effectLst/>
                <a:ea typeface="Berkeley-Book"/>
                <a:cs typeface="Arial"/>
              </a:rPr>
              <a:t>authority to prescribe schedule drugs including  narcotics), state</a:t>
            </a:r>
            <a:r>
              <a:rPr lang="en-US" sz="1200" dirty="0">
                <a:ea typeface="Berkeley-Book"/>
                <a:cs typeface="Arial"/>
              </a:rPr>
              <a:t> </a:t>
            </a:r>
          </a:p>
          <a:p>
            <a:pPr indent="457200" algn="l" rtl="0">
              <a:spcAft>
                <a:spcPts val="0"/>
              </a:spcAft>
            </a:pPr>
            <a:r>
              <a:rPr lang="en-US" sz="1200" dirty="0">
                <a:effectLst/>
                <a:ea typeface="Berkeley-Book"/>
                <a:cs typeface="Arial"/>
              </a:rPr>
              <a:t>license number and/or the National Provider  Identifier (NPI), an  </a:t>
            </a:r>
          </a:p>
          <a:p>
            <a:pPr indent="457200" algn="l" rtl="0">
              <a:spcAft>
                <a:spcPts val="0"/>
              </a:spcAft>
            </a:pPr>
            <a:r>
              <a:rPr lang="en-US" sz="1200" dirty="0">
                <a:effectLst/>
                <a:ea typeface="Berkeley-Book"/>
                <a:cs typeface="Arial"/>
              </a:rPr>
              <a:t>identification number for</a:t>
            </a:r>
            <a:r>
              <a:rPr lang="en-US" sz="1200" dirty="0">
                <a:ea typeface="Berkeley-Book"/>
                <a:cs typeface="Arial"/>
              </a:rPr>
              <a:t> </a:t>
            </a:r>
            <a:r>
              <a:rPr lang="en-US" sz="1200" dirty="0">
                <a:effectLst/>
                <a:ea typeface="Berkeley-Book"/>
                <a:cs typeface="Arial"/>
              </a:rPr>
              <a:t>participating health </a:t>
            </a:r>
            <a:r>
              <a:rPr lang="en-US" sz="1200" dirty="0">
                <a:ea typeface="Berkeley-Book"/>
                <a:cs typeface="Arial"/>
              </a:rPr>
              <a:t> </a:t>
            </a:r>
            <a:r>
              <a:rPr lang="en-US" sz="1200" dirty="0">
                <a:effectLst/>
                <a:ea typeface="Berkeley-Book"/>
                <a:cs typeface="Arial"/>
              </a:rPr>
              <a:t>care providers, and </a:t>
            </a:r>
          </a:p>
          <a:p>
            <a:pPr indent="457200" algn="l" rtl="0">
              <a:spcAft>
                <a:spcPts val="0"/>
              </a:spcAft>
            </a:pPr>
            <a:r>
              <a:rPr lang="en-US" sz="1200" dirty="0">
                <a:effectLst/>
                <a:ea typeface="Berkeley-Book"/>
                <a:cs typeface="Arial"/>
              </a:rPr>
              <a:t>signature;</a:t>
            </a:r>
            <a:endParaRPr lang="en-US" sz="1200" dirty="0">
              <a:ea typeface="Calibri"/>
              <a:cs typeface="Arial"/>
            </a:endParaRPr>
          </a:p>
          <a:p>
            <a:pPr marL="342900" indent="-342900" algn="l" rtl="0">
              <a:spcAft>
                <a:spcPts val="0"/>
              </a:spcAft>
              <a:buFont typeface="Wingdings" pitchFamily="2" charset="2"/>
              <a:buChar char="q"/>
            </a:pPr>
            <a:r>
              <a:rPr lang="en-US" sz="1200" dirty="0">
                <a:effectLst/>
                <a:ea typeface="Berkeley-Book"/>
                <a:cs typeface="Arial"/>
              </a:rPr>
              <a:t> date of the order and its currency to the request for filling;</a:t>
            </a:r>
            <a:endParaRPr lang="en-US" sz="1200" dirty="0">
              <a:ea typeface="Calibri"/>
              <a:cs typeface="Arial"/>
            </a:endParaRPr>
          </a:p>
          <a:p>
            <a:pPr marL="342900" indent="-342900" algn="l" rtl="0">
              <a:spcAft>
                <a:spcPts val="0"/>
              </a:spcAft>
              <a:buFont typeface="Wingdings" pitchFamily="2" charset="2"/>
              <a:buChar char="q"/>
            </a:pPr>
            <a:r>
              <a:rPr lang="en-US" sz="1200" dirty="0">
                <a:effectLst/>
                <a:ea typeface="Berkeley-Book"/>
                <a:cs typeface="Arial"/>
              </a:rPr>
              <a:t> patient information, including dose-relevant information, such </a:t>
            </a:r>
          </a:p>
          <a:p>
            <a:pPr indent="457200" algn="l" rtl="0">
              <a:spcAft>
                <a:spcPts val="0"/>
              </a:spcAft>
            </a:pPr>
            <a:r>
              <a:rPr lang="en-US" sz="1200" dirty="0">
                <a:effectLst/>
                <a:ea typeface="Berkeley-Book"/>
                <a:cs typeface="Arial"/>
              </a:rPr>
              <a:t>as the age and/or weight of</a:t>
            </a:r>
            <a:r>
              <a:rPr lang="en-US" sz="1200" dirty="0">
                <a:ea typeface="Berkeley-Book"/>
                <a:cs typeface="Arial"/>
              </a:rPr>
              <a:t> </a:t>
            </a:r>
            <a:r>
              <a:rPr lang="en-US" sz="1200" dirty="0">
                <a:effectLst/>
                <a:ea typeface="Berkeley-Book"/>
              </a:rPr>
              <a:t>the patient if the dose of the drug is </a:t>
            </a:r>
          </a:p>
          <a:p>
            <a:pPr indent="457200" algn="l" rtl="0">
              <a:spcAft>
                <a:spcPts val="0"/>
              </a:spcAft>
            </a:pPr>
            <a:r>
              <a:rPr lang="en-US" sz="1200" dirty="0">
                <a:effectLst/>
                <a:ea typeface="Berkeley-Book"/>
              </a:rPr>
              <a:t>so based</a:t>
            </a:r>
          </a:p>
          <a:p>
            <a:pPr marL="342900" indent="-342900" algn="l" rtl="0">
              <a:spcAft>
                <a:spcPts val="0"/>
              </a:spcAft>
              <a:buFont typeface="Wingdings" pitchFamily="2" charset="2"/>
              <a:buChar char="q"/>
            </a:pPr>
            <a:r>
              <a:rPr lang="en-US" sz="1200" dirty="0">
                <a:effectLst/>
                <a:ea typeface="Berkeley-Book"/>
                <a:cs typeface="Arial"/>
              </a:rPr>
              <a:t>drug prescribed, including dose, preparation strength, dosage </a:t>
            </a:r>
          </a:p>
          <a:p>
            <a:pPr indent="457200" algn="l" rtl="0">
              <a:spcAft>
                <a:spcPts val="0"/>
              </a:spcAft>
            </a:pPr>
            <a:r>
              <a:rPr lang="en-US" sz="1200" dirty="0">
                <a:effectLst/>
                <a:ea typeface="Berkeley-Book"/>
                <a:cs typeface="Arial"/>
              </a:rPr>
              <a:t>form, and quantity;</a:t>
            </a:r>
            <a:endParaRPr lang="en-US" sz="1200" dirty="0">
              <a:ea typeface="Calibri"/>
              <a:cs typeface="Arial"/>
            </a:endParaRPr>
          </a:p>
          <a:p>
            <a:pPr marL="342900" indent="-342900" algn="l" rtl="0">
              <a:spcAft>
                <a:spcPts val="0"/>
              </a:spcAft>
              <a:buFont typeface="Wingdings" pitchFamily="2" charset="2"/>
              <a:buChar char="q"/>
            </a:pPr>
            <a:r>
              <a:rPr lang="en-US" sz="1200" dirty="0">
                <a:effectLst/>
                <a:ea typeface="Berkeley-Book"/>
                <a:cs typeface="Arial"/>
              </a:rPr>
              <a:t>clarity of any abbreviations, symbols, and/or units of measure;</a:t>
            </a:r>
            <a:endParaRPr lang="en-US" sz="1200" dirty="0">
              <a:ea typeface="Calibri"/>
              <a:cs typeface="Arial"/>
            </a:endParaRPr>
          </a:p>
          <a:p>
            <a:pPr marL="342900" indent="-342900" algn="l" rtl="0">
              <a:spcAft>
                <a:spcPts val="0"/>
              </a:spcAft>
              <a:buFont typeface="Wingdings" pitchFamily="2" charset="2"/>
              <a:buChar char="q"/>
            </a:pPr>
            <a:r>
              <a:rPr lang="en-US" sz="1200" dirty="0">
                <a:effectLst/>
                <a:ea typeface="Berkeley-Book"/>
                <a:cs typeface="Arial"/>
              </a:rPr>
              <a:t> clarity and completeness of directions for use by the patient or </a:t>
            </a:r>
          </a:p>
          <a:p>
            <a:pPr indent="457200" algn="l" rtl="0">
              <a:spcAft>
                <a:spcPts val="0"/>
              </a:spcAft>
            </a:pPr>
            <a:r>
              <a:rPr lang="en-US" sz="1200" dirty="0">
                <a:effectLst/>
                <a:ea typeface="Berkeley-Book"/>
                <a:cs typeface="Arial"/>
              </a:rPr>
              <a:t>caregiver;</a:t>
            </a:r>
            <a:endParaRPr lang="en-US" sz="1200" dirty="0">
              <a:ea typeface="Calibri"/>
              <a:cs typeface="Arial"/>
            </a:endParaRPr>
          </a:p>
          <a:p>
            <a:pPr marL="342900" indent="-342900" algn="l" rtl="0">
              <a:spcAft>
                <a:spcPts val="0"/>
              </a:spcAft>
              <a:buFont typeface="Wingdings" pitchFamily="2" charset="2"/>
              <a:buChar char="q"/>
            </a:pPr>
            <a:r>
              <a:rPr lang="en-US" sz="1200" dirty="0">
                <a:effectLst/>
                <a:ea typeface="Berkeley-Book"/>
                <a:cs typeface="Arial"/>
              </a:rPr>
              <a:t>refill and/or generic substitution authorization;</a:t>
            </a:r>
            <a:endParaRPr lang="en-US" sz="1200" dirty="0">
              <a:ea typeface="Calibri"/>
              <a:cs typeface="Arial"/>
            </a:endParaRPr>
          </a:p>
          <a:p>
            <a:pPr marL="342900" indent="-342900" algn="l" rtl="0">
              <a:spcAft>
                <a:spcPts val="0"/>
              </a:spcAft>
              <a:buFont typeface="Wingdings" pitchFamily="2" charset="2"/>
              <a:buChar char="q"/>
            </a:pPr>
            <a:r>
              <a:rPr lang="en-US" sz="1200" dirty="0">
                <a:effectLst/>
                <a:ea typeface="Berkeley-Book"/>
                <a:cs typeface="Arial"/>
              </a:rPr>
              <a:t> need for special labeling, such as expiration date, conditions </a:t>
            </a:r>
          </a:p>
          <a:p>
            <a:pPr indent="457200" algn="l" rtl="0">
              <a:spcAft>
                <a:spcPts val="0"/>
              </a:spcAft>
            </a:pPr>
            <a:r>
              <a:rPr lang="en-US" sz="1200" dirty="0">
                <a:effectLst/>
                <a:ea typeface="Berkeley-Book"/>
                <a:cs typeface="Arial"/>
              </a:rPr>
              <a:t>for storage, and foods and/or</a:t>
            </a:r>
            <a:r>
              <a:rPr lang="en-US" sz="1200" dirty="0">
                <a:ea typeface="Berkeley-Book"/>
                <a:cs typeface="Arial"/>
              </a:rPr>
              <a:t> </a:t>
            </a:r>
            <a:r>
              <a:rPr lang="en-US" sz="1200" dirty="0">
                <a:effectLst/>
                <a:ea typeface="Berkeley-Book"/>
                <a:cs typeface="Arial"/>
              </a:rPr>
              <a:t>other medications not to take </a:t>
            </a:r>
          </a:p>
          <a:p>
            <a:pPr indent="457200" algn="l" rtl="0">
              <a:spcAft>
                <a:spcPts val="0"/>
              </a:spcAft>
            </a:pPr>
            <a:r>
              <a:rPr lang="en-US" sz="1200" dirty="0">
                <a:effectLst/>
                <a:ea typeface="Berkeley-Book"/>
                <a:cs typeface="Arial"/>
              </a:rPr>
              <a:t>concomitantly; and</a:t>
            </a:r>
            <a:endParaRPr lang="en-US" sz="1200" dirty="0">
              <a:ea typeface="Calibri"/>
              <a:cs typeface="Arial"/>
            </a:endParaRPr>
          </a:p>
          <a:p>
            <a:pPr marL="342900" indent="-342900" algn="l" rtl="0">
              <a:spcAft>
                <a:spcPts val="0"/>
              </a:spcAft>
              <a:buFont typeface="Wingdings" pitchFamily="2" charset="2"/>
              <a:buChar char="q"/>
            </a:pPr>
            <a:r>
              <a:rPr lang="en-US" sz="1200" dirty="0">
                <a:effectLst/>
                <a:ea typeface="Berkeley-Book"/>
                <a:cs typeface="Arial"/>
              </a:rPr>
              <a:t>a listing of the ingredients and quantities for orders to be </a:t>
            </a:r>
          </a:p>
          <a:p>
            <a:pPr indent="457200" algn="l" rtl="0">
              <a:spcAft>
                <a:spcPts val="0"/>
              </a:spcAft>
            </a:pPr>
            <a:r>
              <a:rPr lang="en-US" sz="1200" dirty="0">
                <a:effectLst/>
                <a:ea typeface="Berkeley-Book"/>
                <a:cs typeface="Arial"/>
              </a:rPr>
              <a:t>compounded; calculations performed</a:t>
            </a:r>
            <a:r>
              <a:rPr lang="en-US" sz="1200" dirty="0">
                <a:ea typeface="Berkeley-Book"/>
                <a:cs typeface="Arial"/>
              </a:rPr>
              <a:t> </a:t>
            </a:r>
            <a:r>
              <a:rPr lang="en-US" sz="1200" dirty="0">
                <a:effectLst/>
                <a:ea typeface="Berkeley-Book"/>
                <a:cs typeface="Arial"/>
              </a:rPr>
              <a:t>should be checked and </a:t>
            </a:r>
          </a:p>
          <a:p>
            <a:pPr indent="457200" algn="l" rtl="0">
              <a:spcAft>
                <a:spcPts val="0"/>
              </a:spcAft>
            </a:pPr>
            <a:r>
              <a:rPr lang="en-US" sz="1200" dirty="0">
                <a:effectLst/>
                <a:ea typeface="Berkeley-Book"/>
                <a:cs typeface="Arial"/>
              </a:rPr>
              <a:t>double-checked, as should the positive  identification of all </a:t>
            </a:r>
          </a:p>
          <a:p>
            <a:pPr indent="457200" algn="l" rtl="0">
              <a:spcAft>
                <a:spcPts val="0"/>
              </a:spcAft>
            </a:pPr>
            <a:r>
              <a:rPr lang="en-US" sz="1200" dirty="0">
                <a:effectLst/>
                <a:ea typeface="Berkeley-Book"/>
                <a:cs typeface="Arial"/>
              </a:rPr>
              <a:t>ingredients</a:t>
            </a:r>
            <a:r>
              <a:rPr lang="en-US" sz="1200" dirty="0">
                <a:ea typeface="Berkeley-Book"/>
                <a:cs typeface="Arial"/>
              </a:rPr>
              <a:t> </a:t>
            </a:r>
            <a:r>
              <a:rPr lang="en-US" sz="1200" dirty="0">
                <a:effectLst/>
                <a:ea typeface="Berkeley-Book"/>
              </a:rPr>
              <a:t>used along with their  measurements</a:t>
            </a:r>
            <a:endParaRPr lang="ar-IQ" sz="1200" dirty="0"/>
          </a:p>
          <a:p>
            <a:pPr indent="457200" algn="l" rtl="0">
              <a:spcAft>
                <a:spcPts val="0"/>
              </a:spcAft>
            </a:pPr>
            <a:r>
              <a:rPr lang="en-US" sz="1200" dirty="0">
                <a:effectLst/>
                <a:ea typeface="Berkeley-Book"/>
                <a:cs typeface="Arial"/>
              </a:rPr>
              <a:t>Once the prescription or medication order is filled and the label </a:t>
            </a:r>
          </a:p>
          <a:p>
            <a:pPr indent="457200" algn="l" rtl="0">
              <a:spcAft>
                <a:spcPts val="0"/>
              </a:spcAft>
            </a:pPr>
            <a:r>
              <a:rPr lang="en-US" sz="1200" dirty="0">
                <a:effectLst/>
                <a:ea typeface="Berkeley-Book"/>
                <a:cs typeface="Arial"/>
              </a:rPr>
              <a:t>prepared, before dispensing,</a:t>
            </a:r>
            <a:r>
              <a:rPr lang="en-US" sz="1200" dirty="0">
                <a:ea typeface="Berkeley-Book"/>
                <a:cs typeface="Arial"/>
              </a:rPr>
              <a:t> </a:t>
            </a:r>
            <a:r>
              <a:rPr lang="en-US" sz="1200" dirty="0">
                <a:effectLst/>
                <a:ea typeface="Berkeley-Book"/>
                <a:cs typeface="Arial"/>
              </a:rPr>
              <a:t>the pharmacist should make certain </a:t>
            </a:r>
          </a:p>
          <a:p>
            <a:pPr indent="457200" algn="l" rtl="0">
              <a:spcAft>
                <a:spcPts val="0"/>
              </a:spcAft>
            </a:pPr>
            <a:r>
              <a:rPr lang="en-US" sz="1200" dirty="0">
                <a:effectLst/>
                <a:ea typeface="Berkeley-Book"/>
                <a:cs typeface="Arial"/>
              </a:rPr>
              <a:t>of the following:</a:t>
            </a:r>
            <a:endParaRPr lang="en-US" sz="1200" dirty="0">
              <a:ea typeface="Calibri"/>
              <a:cs typeface="Arial"/>
            </a:endParaRPr>
          </a:p>
          <a:p>
            <a:pPr marL="342900" indent="-342900" algn="l" rtl="0">
              <a:spcAft>
                <a:spcPts val="0"/>
              </a:spcAft>
              <a:buFont typeface="Wingdings" pitchFamily="2" charset="2"/>
              <a:buChar char="v"/>
            </a:pPr>
            <a:r>
              <a:rPr lang="en-US" sz="1200" dirty="0">
                <a:effectLst/>
                <a:ea typeface="Berkeley-Book"/>
                <a:cs typeface="Arial"/>
              </a:rPr>
              <a:t> The filled prescription or medication order contains the correct </a:t>
            </a:r>
          </a:p>
          <a:p>
            <a:pPr indent="457200" algn="l" rtl="0">
              <a:spcAft>
                <a:spcPts val="0"/>
              </a:spcAft>
            </a:pPr>
            <a:r>
              <a:rPr lang="en-US" sz="1200" dirty="0">
                <a:effectLst/>
                <a:ea typeface="Berkeley-Book"/>
                <a:cs typeface="Arial"/>
              </a:rPr>
              <a:t>drug, strength, dosage form , and quantity. Placing a medication’s </a:t>
            </a:r>
          </a:p>
          <a:p>
            <a:pPr indent="457200" algn="l" rtl="0">
              <a:spcAft>
                <a:spcPts val="0"/>
              </a:spcAft>
            </a:pPr>
            <a:r>
              <a:rPr lang="en-US" sz="1200" dirty="0">
                <a:effectLst/>
                <a:ea typeface="Berkeley-Book"/>
                <a:cs typeface="Arial"/>
              </a:rPr>
              <a:t>indication (use) on the prescription label has been shown</a:t>
            </a:r>
            <a:endParaRPr lang="en-US" sz="1200" dirty="0">
              <a:ea typeface="Calibri"/>
              <a:cs typeface="Arial"/>
            </a:endParaRPr>
          </a:p>
          <a:p>
            <a:pPr indent="457200" algn="l" rtl="0">
              <a:spcAft>
                <a:spcPts val="0"/>
              </a:spcAft>
            </a:pPr>
            <a:r>
              <a:rPr lang="en-US" sz="1200" dirty="0">
                <a:effectLst/>
                <a:ea typeface="Berkeley-Book"/>
                <a:cs typeface="Arial"/>
              </a:rPr>
              <a:t>to be of benefit in understanding of the use of their medication </a:t>
            </a:r>
          </a:p>
          <a:p>
            <a:pPr indent="457200" algn="l" rtl="0">
              <a:spcAft>
                <a:spcPts val="0"/>
              </a:spcAft>
            </a:pPr>
            <a:r>
              <a:rPr lang="en-US" sz="1200" dirty="0">
                <a:effectLst/>
                <a:ea typeface="Berkeley-Book"/>
                <a:cs typeface="Arial"/>
              </a:rPr>
              <a:t>for some patients, particularly</a:t>
            </a:r>
            <a:r>
              <a:rPr lang="en-US" sz="1200" dirty="0">
                <a:ea typeface="Berkeley-Book"/>
                <a:cs typeface="Arial"/>
              </a:rPr>
              <a:t> </a:t>
            </a:r>
            <a:r>
              <a:rPr lang="en-US" sz="1200" dirty="0">
                <a:effectLst/>
                <a:ea typeface="Berkeley-Book"/>
                <a:cs typeface="Arial"/>
              </a:rPr>
              <a:t>older patients and those taking </a:t>
            </a:r>
          </a:p>
          <a:p>
            <a:pPr indent="457200" algn="l" rtl="0">
              <a:spcAft>
                <a:spcPts val="0"/>
              </a:spcAft>
            </a:pPr>
            <a:r>
              <a:rPr lang="en-US" sz="1200" dirty="0">
                <a:effectLst/>
                <a:ea typeface="Berkeley-Book"/>
                <a:cs typeface="Arial"/>
              </a:rPr>
              <a:t>multiple medications. The bar-coding of pharmaceutical</a:t>
            </a:r>
            <a:endParaRPr lang="en-US" sz="1200" dirty="0">
              <a:ea typeface="Calibri"/>
              <a:cs typeface="Arial"/>
            </a:endParaRPr>
          </a:p>
          <a:p>
            <a:pPr indent="457200" algn="l" rtl="0">
              <a:spcAft>
                <a:spcPts val="0"/>
              </a:spcAft>
            </a:pPr>
            <a:r>
              <a:rPr lang="en-US" sz="1200" dirty="0">
                <a:effectLst/>
                <a:ea typeface="Berkeley-Book"/>
                <a:cs typeface="Arial"/>
              </a:rPr>
              <a:t>products used in hospital settings is required by the federal Food </a:t>
            </a:r>
          </a:p>
          <a:p>
            <a:pPr indent="457200" algn="l" rtl="0">
              <a:spcAft>
                <a:spcPts val="0"/>
              </a:spcAft>
            </a:pPr>
            <a:r>
              <a:rPr lang="en-US" sz="1200" dirty="0">
                <a:effectLst/>
                <a:ea typeface="Berkeley-Book"/>
                <a:cs typeface="Arial"/>
              </a:rPr>
              <a:t>and Drug Administration</a:t>
            </a:r>
            <a:r>
              <a:rPr lang="en-US" sz="1200" dirty="0">
                <a:ea typeface="Berkeley-Book"/>
                <a:cs typeface="Arial"/>
              </a:rPr>
              <a:t> </a:t>
            </a:r>
            <a:r>
              <a:rPr lang="en-US" sz="1200" dirty="0">
                <a:effectLst/>
                <a:ea typeface="Berkeley-Book"/>
                <a:cs typeface="Arial"/>
              </a:rPr>
              <a:t>(FDA) as an added protection to ensure </a:t>
            </a:r>
          </a:p>
          <a:p>
            <a:pPr indent="457200" algn="l" rtl="0">
              <a:spcAft>
                <a:spcPts val="0"/>
              </a:spcAft>
            </a:pPr>
            <a:r>
              <a:rPr lang="en-US" sz="1200" dirty="0">
                <a:effectLst/>
                <a:ea typeface="Berkeley-Book"/>
                <a:cs typeface="Arial"/>
              </a:rPr>
              <a:t>accurate product dispensing and administration </a:t>
            </a:r>
            <a:endParaRPr lang="en-US" sz="1200" dirty="0">
              <a:ea typeface="Calibri"/>
              <a:cs typeface="Arial"/>
            </a:endParaRPr>
          </a:p>
          <a:p>
            <a:pPr marL="342900" indent="-342900" algn="l" rtl="0">
              <a:spcAft>
                <a:spcPts val="0"/>
              </a:spcAft>
              <a:buFont typeface="Wingdings" pitchFamily="2" charset="2"/>
              <a:buChar char="v"/>
            </a:pPr>
            <a:r>
              <a:rPr lang="en-US" sz="1200" dirty="0">
                <a:effectLst/>
                <a:ea typeface="Berkeley-Book"/>
                <a:cs typeface="Arial"/>
              </a:rPr>
              <a:t> The pharmacy-imprinted serial number on the label matches </a:t>
            </a:r>
          </a:p>
          <a:p>
            <a:pPr indent="457200" algn="l" rtl="0">
              <a:spcAft>
                <a:spcPts val="0"/>
              </a:spcAft>
            </a:pPr>
            <a:r>
              <a:rPr lang="en-US" sz="1200" dirty="0">
                <a:effectLst/>
                <a:ea typeface="Berkeley-Book"/>
                <a:cs typeface="Arial"/>
              </a:rPr>
              <a:t>that on the order.</a:t>
            </a:r>
            <a:endParaRPr lang="en-US" sz="1200" dirty="0">
              <a:ea typeface="Calibri"/>
              <a:cs typeface="Arial"/>
            </a:endParaRPr>
          </a:p>
          <a:p>
            <a:pPr indent="457200" algn="l" rtl="0">
              <a:spcAft>
                <a:spcPts val="0"/>
              </a:spcAft>
            </a:pPr>
            <a:endParaRPr lang="en-GB" sz="1200" dirty="0"/>
          </a:p>
          <a:p>
            <a:pPr indent="457200" algn="l" rtl="0">
              <a:spcAft>
                <a:spcPts val="0"/>
              </a:spcAft>
            </a:pPr>
            <a:endParaRPr lang="ar-IQ" sz="1200" dirty="0"/>
          </a:p>
          <a:p>
            <a:endParaRPr lang="en-GB" dirty="0"/>
          </a:p>
        </p:txBody>
      </p:sp>
      <p:sp>
        <p:nvSpPr>
          <p:cNvPr id="4" name="Slide Number Placeholder 3"/>
          <p:cNvSpPr>
            <a:spLocks noGrp="1"/>
          </p:cNvSpPr>
          <p:nvPr>
            <p:ph type="sldNum" sz="quarter" idx="5"/>
          </p:nvPr>
        </p:nvSpPr>
        <p:spPr/>
        <p:txBody>
          <a:bodyPr/>
          <a:lstStyle/>
          <a:p>
            <a:fld id="{3C764574-5675-495B-A1C1-EE5FD2DCD2AA}" type="slidenum">
              <a:rPr lang="en-GB" smtClean="0"/>
              <a:t>13</a:t>
            </a:fld>
            <a:endParaRPr lang="en-GB"/>
          </a:p>
        </p:txBody>
      </p:sp>
    </p:spTree>
    <p:extLst>
      <p:ext uri="{BB962C8B-B14F-4D97-AF65-F5344CB8AC3E}">
        <p14:creationId xmlns:p14="http://schemas.microsoft.com/office/powerpoint/2010/main" val="2370947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52566B58-2306-46F4-90EC-807C98342ED0}" type="datetimeFigureOut">
              <a:rPr lang="ar-IQ" smtClean="0"/>
              <a:t>11/09/1445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3732892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52566B58-2306-46F4-90EC-807C98342ED0}" type="datetimeFigureOut">
              <a:rPr lang="ar-IQ" smtClean="0"/>
              <a:t>11/09/1445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4012568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52566B58-2306-46F4-90EC-807C98342ED0}" type="datetimeFigureOut">
              <a:rPr lang="ar-IQ" smtClean="0"/>
              <a:t>11/09/1445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150506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52566B58-2306-46F4-90EC-807C98342ED0}" type="datetimeFigureOut">
              <a:rPr lang="ar-IQ" smtClean="0"/>
              <a:t>11/09/1445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4128331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566B58-2306-46F4-90EC-807C98342ED0}" type="datetimeFigureOut">
              <a:rPr lang="ar-IQ" smtClean="0"/>
              <a:t>11/09/1445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1002761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52566B58-2306-46F4-90EC-807C98342ED0}" type="datetimeFigureOut">
              <a:rPr lang="ar-IQ" smtClean="0"/>
              <a:t>11/09/1445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3543847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52566B58-2306-46F4-90EC-807C98342ED0}" type="datetimeFigureOut">
              <a:rPr lang="ar-IQ" smtClean="0"/>
              <a:t>11/09/1445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2554156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52566B58-2306-46F4-90EC-807C98342ED0}" type="datetimeFigureOut">
              <a:rPr lang="ar-IQ" smtClean="0"/>
              <a:t>11/09/1445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1995010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566B58-2306-46F4-90EC-807C98342ED0}" type="datetimeFigureOut">
              <a:rPr lang="ar-IQ" smtClean="0"/>
              <a:t>11/09/1445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312457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566B58-2306-46F4-90EC-807C98342ED0}" type="datetimeFigureOut">
              <a:rPr lang="ar-IQ" smtClean="0"/>
              <a:t>11/09/1445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514766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566B58-2306-46F4-90EC-807C98342ED0}" type="datetimeFigureOut">
              <a:rPr lang="ar-IQ" smtClean="0"/>
              <a:t>11/09/1445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DF71246-D494-480B-A1DC-7BD55DDD6409}" type="slidenum">
              <a:rPr lang="ar-IQ" smtClean="0"/>
              <a:t>‹#›</a:t>
            </a:fld>
            <a:endParaRPr lang="ar-IQ"/>
          </a:p>
        </p:txBody>
      </p:sp>
    </p:spTree>
    <p:extLst>
      <p:ext uri="{BB962C8B-B14F-4D97-AF65-F5344CB8AC3E}">
        <p14:creationId xmlns:p14="http://schemas.microsoft.com/office/powerpoint/2010/main" val="334196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2566B58-2306-46F4-90EC-807C98342ED0}" type="datetimeFigureOut">
              <a:rPr lang="ar-IQ" smtClean="0"/>
              <a:t>11/09/1445</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DF71246-D494-480B-A1DC-7BD55DDD6409}" type="slidenum">
              <a:rPr lang="ar-IQ" smtClean="0"/>
              <a:t>‹#›</a:t>
            </a:fld>
            <a:endParaRPr lang="ar-IQ"/>
          </a:p>
        </p:txBody>
      </p:sp>
    </p:spTree>
    <p:extLst>
      <p:ext uri="{BB962C8B-B14F-4D97-AF65-F5344CB8AC3E}">
        <p14:creationId xmlns:p14="http://schemas.microsoft.com/office/powerpoint/2010/main" val="1693734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2634392"/>
            <a:ext cx="8142884"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rtl="0"/>
            <a:r>
              <a:rPr lang="en-US" sz="3600" b="1" dirty="0">
                <a:solidFill>
                  <a:srgbClr val="C00000"/>
                </a:solidFill>
                <a:latin typeface="Times New Roman" panose="02020603050405020304" pitchFamily="18" charset="0"/>
                <a:cs typeface="Times New Roman" panose="02020603050405020304" pitchFamily="18" charset="0"/>
              </a:rPr>
              <a:t>Principles</a:t>
            </a:r>
            <a:r>
              <a:rPr lang="en-US" sz="3600" b="1" dirty="0">
                <a:solidFill>
                  <a:srgbClr val="0070C0"/>
                </a:solidFill>
                <a:latin typeface="Times New Roman" panose="02020603050405020304" pitchFamily="18" charset="0"/>
                <a:cs typeface="Times New Roman" panose="02020603050405020304" pitchFamily="18" charset="0"/>
              </a:rPr>
              <a:t> </a:t>
            </a:r>
            <a:r>
              <a:rPr lang="pt-BR" sz="3600" b="1" dirty="0">
                <a:solidFill>
                  <a:srgbClr val="C00000"/>
                </a:solidFill>
                <a:latin typeface="Times New Roman" panose="02020603050405020304" pitchFamily="18" charset="0"/>
                <a:cs typeface="Times New Roman" panose="02020603050405020304" pitchFamily="18" charset="0"/>
              </a:rPr>
              <a:t>of Pharmacy Practice </a:t>
            </a:r>
          </a:p>
          <a:p>
            <a:pPr algn="l"/>
            <a:endParaRPr lang="pt-BR" sz="2400" b="1" dirty="0">
              <a:solidFill>
                <a:srgbClr val="0070C0"/>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7694" y="403950"/>
            <a:ext cx="3562972" cy="1769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900608" y="934600"/>
            <a:ext cx="6858000" cy="707886"/>
          </a:xfrm>
          <a:prstGeom prst="rect">
            <a:avLst/>
          </a:prstGeom>
        </p:spPr>
        <p:txBody>
          <a:bodyPr wrap="square">
            <a:spAutoFit/>
          </a:bodyPr>
          <a:lstStyle/>
          <a:p>
            <a:pPr algn="ctr"/>
            <a:r>
              <a:rPr lang="en-US" sz="2000" b="1" dirty="0">
                <a:solidFill>
                  <a:prstClr val="black"/>
                </a:solidFill>
                <a:latin typeface="Times New Roman" panose="02020603050405020304" pitchFamily="18" charset="0"/>
                <a:cs typeface="Times New Roman" panose="02020603050405020304" pitchFamily="18" charset="0"/>
              </a:rPr>
              <a:t>AL- Mustaqbal University College</a:t>
            </a:r>
          </a:p>
          <a:p>
            <a:pPr algn="ctr"/>
            <a:r>
              <a:rPr lang="en-US" sz="2000" b="1" dirty="0">
                <a:solidFill>
                  <a:prstClr val="black"/>
                </a:solidFill>
                <a:latin typeface="Times New Roman" panose="02020603050405020304" pitchFamily="18" charset="0"/>
                <a:cs typeface="Times New Roman" panose="02020603050405020304" pitchFamily="18" charset="0"/>
              </a:rPr>
              <a:t>Pharmacy Department</a:t>
            </a:r>
          </a:p>
        </p:txBody>
      </p:sp>
      <p:sp>
        <p:nvSpPr>
          <p:cNvPr id="6" name="TextBox 5">
            <a:extLst>
              <a:ext uri="{FF2B5EF4-FFF2-40B4-BE49-F238E27FC236}">
                <a16:creationId xmlns="" xmlns:a16="http://schemas.microsoft.com/office/drawing/2014/main" id="{E0B19CED-43A6-4E16-AC66-F0FB038135D0}"/>
              </a:ext>
            </a:extLst>
          </p:cNvPr>
          <p:cNvSpPr txBox="1"/>
          <p:nvPr/>
        </p:nvSpPr>
        <p:spPr>
          <a:xfrm>
            <a:off x="4068860" y="5085184"/>
            <a:ext cx="5075140" cy="1015663"/>
          </a:xfrm>
          <a:prstGeom prst="rect">
            <a:avLst/>
          </a:prstGeom>
          <a:noFill/>
        </p:spPr>
        <p:txBody>
          <a:bodyPr wrap="square">
            <a:spAutoFit/>
          </a:bodyPr>
          <a:lstStyle/>
          <a:p>
            <a:pPr algn="l" rtl="0"/>
            <a:r>
              <a:rPr lang="pt-BR" sz="2000" b="1" dirty="0">
                <a:solidFill>
                  <a:schemeClr val="tx1"/>
                </a:solidFill>
                <a:latin typeface="Times New Roman" panose="02020603050405020304" pitchFamily="18" charset="0"/>
                <a:cs typeface="Times New Roman" panose="02020603050405020304" pitchFamily="18" charset="0"/>
              </a:rPr>
              <a:t>Lectuer: 1</a:t>
            </a:r>
          </a:p>
          <a:p>
            <a:pPr algn="l" rtl="0"/>
            <a:r>
              <a:rPr lang="pt-BR" sz="2000" b="1" dirty="0">
                <a:latin typeface="Times New Roman" panose="02020603050405020304" pitchFamily="18" charset="0"/>
                <a:cs typeface="Times New Roman" panose="02020603050405020304" pitchFamily="18" charset="0"/>
              </a:rPr>
              <a:t>Prof. Dr. Jabar Faraj AL-Wakeel</a:t>
            </a:r>
            <a:endParaRPr lang="pt-BR" sz="2000" b="1" dirty="0">
              <a:solidFill>
                <a:schemeClr val="tx1"/>
              </a:solidFill>
              <a:latin typeface="Times New Roman" panose="02020603050405020304" pitchFamily="18" charset="0"/>
              <a:cs typeface="Times New Roman" panose="02020603050405020304" pitchFamily="18" charset="0"/>
            </a:endParaRPr>
          </a:p>
          <a:p>
            <a:pPr algn="l" rtl="0"/>
            <a:r>
              <a:rPr lang="pt-BR" sz="2000" b="1" dirty="0">
                <a:latin typeface="Times New Roman" panose="02020603050405020304" pitchFamily="18" charset="0"/>
                <a:cs typeface="Times New Roman" panose="02020603050405020304" pitchFamily="18" charset="0"/>
              </a:rPr>
              <a:t>Assist. </a:t>
            </a:r>
            <a:r>
              <a:rPr lang="pt-BR" sz="2000" b="1" dirty="0">
                <a:latin typeface="Times New Roman" panose="02020603050405020304" pitchFamily="18" charset="0"/>
                <a:cs typeface="Times New Roman" panose="02020603050405020304" pitchFamily="18" charset="0"/>
              </a:rPr>
              <a:t>Lecturer. </a:t>
            </a:r>
            <a:r>
              <a:rPr lang="pt-BR" sz="2000" b="1" dirty="0" smtClean="0">
                <a:latin typeface="Times New Roman" panose="02020603050405020304" pitchFamily="18" charset="0"/>
                <a:cs typeface="Times New Roman" panose="02020603050405020304" pitchFamily="18" charset="0"/>
              </a:rPr>
              <a:t>Mustafa </a:t>
            </a:r>
            <a:r>
              <a:rPr lang="pt-BR" sz="2000" b="1" dirty="0" smtClean="0">
                <a:latin typeface="Times New Roman" panose="02020603050405020304" pitchFamily="18" charset="0"/>
                <a:cs typeface="Times New Roman" panose="02020603050405020304" pitchFamily="18" charset="0"/>
              </a:rPr>
              <a:t>Ewad</a:t>
            </a:r>
            <a:endParaRPr lang="pt-BR"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2040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24744"/>
            <a:ext cx="4824536" cy="5544616"/>
          </a:xfrm>
        </p:spPr>
        <p:style>
          <a:lnRef idx="2">
            <a:schemeClr val="accent2"/>
          </a:lnRef>
          <a:fillRef idx="1">
            <a:schemeClr val="lt1"/>
          </a:fillRef>
          <a:effectRef idx="0">
            <a:schemeClr val="accent2"/>
          </a:effectRef>
          <a:fontRef idx="minor">
            <a:schemeClr val="dk1"/>
          </a:fontRef>
        </p:style>
        <p:txBody>
          <a:bodyPr>
            <a:normAutofit fontScale="92500"/>
          </a:bodyPr>
          <a:lstStyle/>
          <a:p>
            <a:pPr algn="l">
              <a:buNone/>
            </a:pPr>
            <a:r>
              <a:rPr lang="en-US" altLang="en-US" sz="3000" dirty="0">
                <a:solidFill>
                  <a:srgbClr val="FF0066"/>
                </a:solidFill>
                <a:latin typeface="Times New Roman" panose="02020603050405020304" pitchFamily="18" charset="0"/>
                <a:cs typeface="Times New Roman" panose="02020603050405020304" pitchFamily="18" charset="0"/>
              </a:rPr>
              <a:t>(2)T</a:t>
            </a:r>
            <a:r>
              <a:rPr lang="en-US" sz="3000" dirty="0">
                <a:solidFill>
                  <a:srgbClr val="FF0066"/>
                </a:solidFill>
                <a:latin typeface="Times New Roman" panose="02020603050405020304" pitchFamily="18" charset="0"/>
                <a:cs typeface="Times New Roman" panose="02020603050405020304" pitchFamily="18" charset="0"/>
              </a:rPr>
              <a:t>hose written for more than a single component and requiring compounding:</a:t>
            </a:r>
            <a:endParaRPr lang="en-US" altLang="en-US" sz="3000" dirty="0">
              <a:solidFill>
                <a:srgbClr val="FF0066"/>
              </a:solidFill>
              <a:latin typeface="Times New Roman" panose="02020603050405020304" pitchFamily="18" charset="0"/>
              <a:cs typeface="Times New Roman" panose="02020603050405020304" pitchFamily="18" charset="0"/>
            </a:endParaRPr>
          </a:p>
          <a:p>
            <a:pPr algn="l" rtl="0"/>
            <a:r>
              <a:rPr lang="en-GB" altLang="en-US" sz="3000" dirty="0">
                <a:latin typeface="Times New Roman" panose="02020603050405020304" pitchFamily="18" charset="0"/>
                <a:cs typeface="Times New Roman" panose="02020603050405020304" pitchFamily="18" charset="0"/>
              </a:rPr>
              <a:t> Prescriptions requiring compounding contain the quantities of each ingredient required</a:t>
            </a:r>
          </a:p>
          <a:p>
            <a:pPr marL="0" indent="0" algn="l" rtl="0">
              <a:buNone/>
            </a:pPr>
            <a:endParaRPr lang="en-GB" altLang="en-US" sz="3000" dirty="0">
              <a:latin typeface="Times New Roman" panose="02020603050405020304" pitchFamily="18" charset="0"/>
              <a:cs typeface="Times New Roman" panose="02020603050405020304" pitchFamily="18" charset="0"/>
            </a:endParaRPr>
          </a:p>
          <a:p>
            <a:pPr algn="l" rtl="0"/>
            <a:r>
              <a:rPr lang="en-US" sz="3000" dirty="0">
                <a:effectLst/>
                <a:latin typeface="Times New Roman" panose="02020603050405020304" pitchFamily="18" charset="0"/>
                <a:ea typeface="Berkeley-Book"/>
                <a:cs typeface="Times New Roman" panose="02020603050405020304" pitchFamily="18" charset="0"/>
              </a:rPr>
              <a:t>Medications are prepared into various types of </a:t>
            </a:r>
            <a:r>
              <a:rPr lang="en-US" sz="3000" dirty="0">
                <a:effectLst/>
                <a:latin typeface="Times New Roman" panose="02020603050405020304" pitchFamily="18" charset="0"/>
                <a:ea typeface="Berkeley-BookItalic"/>
                <a:cs typeface="Times New Roman" panose="02020603050405020304" pitchFamily="18" charset="0"/>
              </a:rPr>
              <a:t>dosage forms </a:t>
            </a:r>
            <a:r>
              <a:rPr lang="en-US" sz="3000" dirty="0">
                <a:effectLst/>
                <a:latin typeface="Times New Roman" panose="02020603050405020304" pitchFamily="18" charset="0"/>
                <a:ea typeface="Berkeley-Book"/>
                <a:cs typeface="Times New Roman" panose="02020603050405020304" pitchFamily="18" charset="0"/>
              </a:rPr>
              <a:t>(e.g., </a:t>
            </a:r>
            <a:r>
              <a:rPr lang="en-US" sz="3000" dirty="0">
                <a:latin typeface="Times New Roman" panose="02020603050405020304" pitchFamily="18" charset="0"/>
                <a:ea typeface="Berkeley-Book"/>
                <a:cs typeface="Times New Roman" panose="02020603050405020304" pitchFamily="18" charset="0"/>
              </a:rPr>
              <a:t>capsules</a:t>
            </a:r>
            <a:r>
              <a:rPr lang="en-US" sz="3000" dirty="0">
                <a:effectLst/>
                <a:latin typeface="Times New Roman" panose="02020603050405020304" pitchFamily="18" charset="0"/>
                <a:ea typeface="Berkeley-BookItalic"/>
                <a:cs typeface="Times New Roman" panose="02020603050405020304" pitchFamily="18" charset="0"/>
              </a:rPr>
              <a:t>, syrups,</a:t>
            </a:r>
            <a:r>
              <a:rPr lang="en-US" sz="3000" dirty="0">
                <a:effectLst/>
                <a:latin typeface="Times New Roman" panose="02020603050405020304" pitchFamily="18" charset="0"/>
                <a:ea typeface="Berkeley-Book"/>
                <a:cs typeface="Times New Roman" panose="02020603050405020304" pitchFamily="18" charset="0"/>
              </a:rPr>
              <a:t> </a:t>
            </a:r>
            <a:r>
              <a:rPr lang="en-US" sz="3000" dirty="0">
                <a:latin typeface="Times New Roman" panose="02020603050405020304" pitchFamily="18" charset="0"/>
                <a:ea typeface="Berkeley-Book"/>
                <a:cs typeface="Times New Roman" panose="02020603050405020304" pitchFamily="18" charset="0"/>
              </a:rPr>
              <a:t>drops</a:t>
            </a:r>
            <a:r>
              <a:rPr lang="en-US" sz="3000" dirty="0">
                <a:effectLst/>
                <a:latin typeface="Times New Roman" panose="02020603050405020304" pitchFamily="18" charset="0"/>
                <a:ea typeface="Berkeley-Book"/>
                <a:cs typeface="Times New Roman" panose="02020603050405020304" pitchFamily="18" charset="0"/>
              </a:rPr>
              <a:t>).</a:t>
            </a:r>
            <a:endParaRPr lang="en-GB" sz="3000" dirty="0">
              <a:latin typeface="Times New Roman" panose="02020603050405020304" pitchFamily="18" charset="0"/>
              <a:cs typeface="Times New Roman" panose="02020603050405020304" pitchFamily="18" charset="0"/>
            </a:endParaRPr>
          </a:p>
          <a:p>
            <a:pPr algn="just"/>
            <a:endParaRPr lang="en-GB" dirty="0">
              <a:latin typeface="Arial" panose="020B0604020202020204" pitchFamily="34" charset="0"/>
              <a:cs typeface="Arial" panose="020B0604020202020204" pitchFamily="34" charset="0"/>
            </a:endParaRPr>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050" t="2427" r="48406" b="3291"/>
          <a:stretch/>
        </p:blipFill>
        <p:spPr>
          <a:xfrm>
            <a:off x="4932040" y="990600"/>
            <a:ext cx="4211960" cy="586740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itle 2">
            <a:extLst>
              <a:ext uri="{FF2B5EF4-FFF2-40B4-BE49-F238E27FC236}">
                <a16:creationId xmlns="" xmlns:a16="http://schemas.microsoft.com/office/drawing/2014/main" id="{9C2FEDAA-635E-49B2-8E89-D33D32947A5E}"/>
              </a:ext>
            </a:extLst>
          </p:cNvPr>
          <p:cNvSpPr txBox="1">
            <a:spLocks/>
          </p:cNvSpPr>
          <p:nvPr/>
        </p:nvSpPr>
        <p:spPr>
          <a:xfrm>
            <a:off x="457200" y="188640"/>
            <a:ext cx="8229600" cy="801960"/>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1" anchor="ctr">
            <a:norm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dirty="0">
                <a:solidFill>
                  <a:srgbClr val="C00000"/>
                </a:solidFill>
                <a:latin typeface="Times New Roman" panose="02020603050405020304" pitchFamily="18" charset="0"/>
                <a:ea typeface="Calibri"/>
                <a:cs typeface="Times New Roman" panose="02020603050405020304" pitchFamily="18" charset="0"/>
              </a:rPr>
              <a:t>Types of Prescriptions</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3340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AA3233C-10AE-4921-85B8-4F88CF88E9D1}"/>
              </a:ext>
            </a:extLst>
          </p:cNvPr>
          <p:cNvSpPr>
            <a:spLocks noGrp="1"/>
          </p:cNvSpPr>
          <p:nvPr>
            <p:ph idx="1"/>
          </p:nvPr>
        </p:nvSpPr>
        <p:spPr>
          <a:xfrm>
            <a:off x="457200" y="1340768"/>
            <a:ext cx="8229600" cy="5400600"/>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justLow" rtl="0">
              <a:lnSpc>
                <a:spcPct val="120000"/>
              </a:lnSpc>
            </a:pPr>
            <a:endParaRPr lang="en-US" altLang="en-US" dirty="0">
              <a:latin typeface="Times New Roman" panose="02020603050405020304" pitchFamily="18" charset="0"/>
              <a:cs typeface="Times New Roman" panose="02020603050405020304" pitchFamily="18" charset="0"/>
            </a:endParaRPr>
          </a:p>
          <a:p>
            <a:pPr algn="justLow" rtl="0">
              <a:lnSpc>
                <a:spcPct val="120000"/>
              </a:lnSpc>
            </a:pPr>
            <a:r>
              <a:rPr lang="en-US" altLang="en-US" dirty="0">
                <a:latin typeface="Times New Roman" panose="02020603050405020304" pitchFamily="18" charset="0"/>
                <a:cs typeface="Times New Roman" panose="02020603050405020304" pitchFamily="18" charset="0"/>
              </a:rPr>
              <a:t>The quantities of ingredients to be used almost always are expressed in </a:t>
            </a:r>
            <a:r>
              <a:rPr lang="en-US" altLang="en-US" dirty="0">
                <a:solidFill>
                  <a:srgbClr val="FF0000"/>
                </a:solidFill>
                <a:latin typeface="Times New Roman" panose="02020603050405020304" pitchFamily="18" charset="0"/>
                <a:cs typeface="Times New Roman" panose="02020603050405020304" pitchFamily="18" charset="0"/>
              </a:rPr>
              <a:t>SI metric units </a:t>
            </a:r>
            <a:r>
              <a:rPr lang="en-US" altLang="en-US" dirty="0">
                <a:latin typeface="Times New Roman" panose="02020603050405020304" pitchFamily="18" charset="0"/>
                <a:cs typeface="Times New Roman" panose="02020603050405020304" pitchFamily="18" charset="0"/>
              </a:rPr>
              <a:t>of weight and measurement. </a:t>
            </a:r>
          </a:p>
          <a:p>
            <a:pPr marL="0" indent="0" algn="justLow" rtl="0">
              <a:lnSpc>
                <a:spcPct val="120000"/>
              </a:lnSpc>
              <a:buNone/>
            </a:pPr>
            <a:endParaRPr lang="en-US" altLang="en-US" dirty="0">
              <a:latin typeface="Times New Roman" panose="02020603050405020304" pitchFamily="18" charset="0"/>
              <a:cs typeface="Times New Roman" panose="02020603050405020304" pitchFamily="18" charset="0"/>
            </a:endParaRPr>
          </a:p>
          <a:p>
            <a:pPr algn="justLow" rtl="0">
              <a:lnSpc>
                <a:spcPct val="120000"/>
              </a:lnSpc>
            </a:pPr>
            <a:r>
              <a:rPr lang="en-US" altLang="en-US" dirty="0">
                <a:latin typeface="Times New Roman" panose="02020603050405020304" pitchFamily="18" charset="0"/>
                <a:cs typeface="Times New Roman" panose="02020603050405020304" pitchFamily="18" charset="0"/>
              </a:rPr>
              <a:t>In rare instances, units of the </a:t>
            </a:r>
            <a:r>
              <a:rPr lang="en-US" altLang="en-US" dirty="0">
                <a:solidFill>
                  <a:srgbClr val="FF0000"/>
                </a:solidFill>
                <a:latin typeface="Times New Roman" panose="02020603050405020304" pitchFamily="18" charset="0"/>
                <a:cs typeface="Times New Roman" panose="02020603050405020304" pitchFamily="18" charset="0"/>
              </a:rPr>
              <a:t>apothecaries’ system </a:t>
            </a:r>
            <a:r>
              <a:rPr lang="en-US" altLang="en-US" dirty="0">
                <a:latin typeface="Times New Roman" panose="02020603050405020304" pitchFamily="18" charset="0"/>
                <a:cs typeface="Times New Roman" panose="02020603050405020304" pitchFamily="18" charset="0"/>
              </a:rPr>
              <a:t>may be used. </a:t>
            </a:r>
          </a:p>
          <a:p>
            <a:pPr algn="justLow" rtl="0">
              <a:lnSpc>
                <a:spcPct val="120000"/>
              </a:lnSpc>
            </a:pPr>
            <a:endParaRPr lang="en-US" altLang="en-US" dirty="0">
              <a:latin typeface="Times New Roman" panose="02020603050405020304" pitchFamily="18" charset="0"/>
              <a:cs typeface="Times New Roman" panose="02020603050405020304" pitchFamily="18" charset="0"/>
            </a:endParaRPr>
          </a:p>
          <a:p>
            <a:pPr algn="justLow" rtl="0">
              <a:lnSpc>
                <a:spcPct val="120000"/>
              </a:lnSpc>
            </a:pPr>
            <a:r>
              <a:rPr lang="en-US" altLang="en-US" dirty="0">
                <a:latin typeface="Times New Roman" panose="02020603050405020304" pitchFamily="18" charset="0"/>
                <a:cs typeface="Times New Roman" panose="02020603050405020304" pitchFamily="18" charset="0"/>
              </a:rPr>
              <a:t>In the use of the SI(metric system),the decimal point may be replaced by a vertical line that is imprinted on the prescription blank or hand drawn by the prescriber. In these instances, whole or subunits of grams of weight and milliliters of volume are separated by the vertical line. </a:t>
            </a:r>
          </a:p>
          <a:p>
            <a:pPr marL="0" indent="0" algn="justLow" rtl="0">
              <a:lnSpc>
                <a:spcPct val="120000"/>
              </a:lnSpc>
              <a:buNone/>
            </a:pPr>
            <a:endParaRPr lang="en-US" altLang="en-US" dirty="0">
              <a:latin typeface="Times New Roman" panose="02020603050405020304" pitchFamily="18" charset="0"/>
              <a:cs typeface="Times New Roman" panose="02020603050405020304" pitchFamily="18" charset="0"/>
            </a:endParaRPr>
          </a:p>
          <a:p>
            <a:pPr algn="justLow" rtl="0">
              <a:lnSpc>
                <a:spcPct val="120000"/>
              </a:lnSpc>
            </a:pPr>
            <a:r>
              <a:rPr lang="en-US" altLang="en-US" dirty="0">
                <a:latin typeface="Times New Roman" panose="02020603050405020304" pitchFamily="18" charset="0"/>
                <a:cs typeface="Times New Roman" panose="02020603050405020304" pitchFamily="18" charset="0"/>
              </a:rPr>
              <a:t>Sometimes the abbreviations g (for gram) and mL (for milliliter) are absent and must be presumed.</a:t>
            </a:r>
          </a:p>
          <a:p>
            <a:pPr algn="l" rtl="0"/>
            <a:endParaRPr lang="en-GB" dirty="0"/>
          </a:p>
        </p:txBody>
      </p:sp>
      <p:sp>
        <p:nvSpPr>
          <p:cNvPr id="4" name="Title 2">
            <a:extLst>
              <a:ext uri="{FF2B5EF4-FFF2-40B4-BE49-F238E27FC236}">
                <a16:creationId xmlns="" xmlns:a16="http://schemas.microsoft.com/office/drawing/2014/main" id="{89E4C5F2-93E8-4F84-8523-91CFFCA78BFA}"/>
              </a:ext>
            </a:extLst>
          </p:cNvPr>
          <p:cNvSpPr txBox="1">
            <a:spLocks noGrp="1"/>
          </p:cNvSpPr>
          <p:nvPr>
            <p:ph type="title"/>
          </p:nvPr>
        </p:nvSpPr>
        <p:spPr>
          <a:xfrm>
            <a:off x="457200" y="274638"/>
            <a:ext cx="8229600" cy="922337"/>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1" anchor="ctr">
            <a:norm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dirty="0">
                <a:solidFill>
                  <a:srgbClr val="C00000"/>
                </a:solidFill>
                <a:latin typeface="Times New Roman" panose="02020603050405020304" pitchFamily="18" charset="0"/>
                <a:ea typeface="Calibri"/>
                <a:cs typeface="Times New Roman" panose="02020603050405020304" pitchFamily="18" charset="0"/>
              </a:rPr>
              <a:t>Units of Prescription Ingredients</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2505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455180"/>
            <a:ext cx="8763000" cy="838200"/>
          </a:xfrm>
        </p:spPr>
        <p:style>
          <a:lnRef idx="1">
            <a:schemeClr val="accent2"/>
          </a:lnRef>
          <a:fillRef idx="2">
            <a:schemeClr val="accent2"/>
          </a:fillRef>
          <a:effectRef idx="1">
            <a:schemeClr val="accent2"/>
          </a:effectRef>
          <a:fontRef idx="minor">
            <a:schemeClr val="dk1"/>
          </a:fontRef>
        </p:style>
        <p:txBody>
          <a:bodyPr>
            <a:normAutofit/>
          </a:bodyPr>
          <a:lstStyle/>
          <a:p>
            <a:r>
              <a:rPr lang="en-US" altLang="en-US" sz="3100" dirty="0">
                <a:solidFill>
                  <a:srgbClr val="C00000"/>
                </a:solidFill>
                <a:latin typeface="Times New Roman" panose="02020603050405020304" pitchFamily="18" charset="0"/>
                <a:cs typeface="Times New Roman" panose="02020603050405020304" pitchFamily="18" charset="0"/>
              </a:rPr>
              <a:t>Examples of prescriptions written in SI metric units:</a:t>
            </a:r>
            <a:endParaRPr lang="en-GB" dirty="0">
              <a:solidFill>
                <a:srgbClr val="C00000"/>
              </a:solidFill>
              <a:latin typeface="Times New Roman" panose="02020603050405020304" pitchFamily="18" charset="0"/>
              <a:cs typeface="Times New Roman" panose="02020603050405020304" pitchFamily="18" charset="0"/>
            </a:endParaRPr>
          </a:p>
        </p:txBody>
      </p:sp>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722"/>
          <a:stretch/>
        </p:blipFill>
        <p:spPr bwMode="auto">
          <a:xfrm>
            <a:off x="683568" y="1772816"/>
            <a:ext cx="8050402" cy="432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1103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225689"/>
            <a:ext cx="8712968" cy="517064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l"/>
            <a:endParaRPr lang="en-GB" sz="1800" b="0" i="0" u="none" strike="noStrike" baseline="0" dirty="0">
              <a:solidFill>
                <a:srgbClr val="000000"/>
              </a:solidFill>
              <a:latin typeface="Calibri" panose="020F0502020204030204" pitchFamily="34" charset="0"/>
            </a:endParaRPr>
          </a:p>
          <a:p>
            <a:pPr algn="justLow" rtl="0"/>
            <a:r>
              <a:rPr lang="en-GB" sz="2400" b="0" i="0" u="none" strike="noStrike" baseline="0" dirty="0">
                <a:solidFill>
                  <a:srgbClr val="000000"/>
                </a:solidFill>
                <a:latin typeface="Times New Roman" panose="02020603050405020304" pitchFamily="18" charset="0"/>
                <a:cs typeface="Times New Roman" panose="02020603050405020304" pitchFamily="18" charset="0"/>
              </a:rPr>
              <a:t>Once the prescription or medication order is filled and the label prepared, before dispensing, the pharmacist should make certain of the following:</a:t>
            </a:r>
          </a:p>
          <a:p>
            <a:pPr marL="914400" lvl="1" indent="-457200" algn="justLow" rtl="0">
              <a:buFont typeface="+mj-lt"/>
              <a:buAutoNum type="arabicPeriod"/>
            </a:pPr>
            <a:r>
              <a:rPr lang="en-GB" sz="2400" b="0" i="0" u="none" strike="noStrike" baseline="0" dirty="0">
                <a:solidFill>
                  <a:srgbClr val="000000"/>
                </a:solidFill>
                <a:latin typeface="Times New Roman" panose="02020603050405020304" pitchFamily="18" charset="0"/>
                <a:cs typeface="Times New Roman" panose="02020603050405020304" pitchFamily="18" charset="0"/>
              </a:rPr>
              <a:t>The filled prescription or medication order contains the correct drug, strength, dosage form, &amp; quantity.</a:t>
            </a:r>
          </a:p>
          <a:p>
            <a:pPr marL="914400" lvl="1" indent="-457200" algn="justLow" rtl="0">
              <a:buFont typeface="+mj-lt"/>
              <a:buAutoNum type="arabicPeriod"/>
            </a:pPr>
            <a:r>
              <a:rPr lang="en-GB" sz="2400" dirty="0">
                <a:solidFill>
                  <a:srgbClr val="000000"/>
                </a:solidFill>
                <a:latin typeface="Times New Roman" panose="02020603050405020304" pitchFamily="18" charset="0"/>
                <a:cs typeface="Times New Roman" panose="02020603050405020304" pitchFamily="18" charset="0"/>
              </a:rPr>
              <a:t> The label has the name of the correct patient and physician, the correct drug name, quantity, and strength, the name or initials of the pharmacist who filled the order, &amp; the number of refills remaining.</a:t>
            </a:r>
          </a:p>
          <a:p>
            <a:pPr marL="914400" lvl="1" indent="-457200" algn="justLow" rtl="0">
              <a:buFont typeface="+mj-lt"/>
              <a:buAutoNum type="arabicPeriod"/>
            </a:pPr>
            <a:r>
              <a:rPr lang="en-US" sz="2400" dirty="0">
                <a:effectLst/>
                <a:latin typeface="Times New Roman" panose="02020603050405020304" pitchFamily="18" charset="0"/>
                <a:ea typeface="Berkeley-Book"/>
                <a:cs typeface="Times New Roman" panose="02020603050405020304" pitchFamily="18" charset="0"/>
              </a:rPr>
              <a:t>For the patient in a hospital or other health care facility, each medication must be administered</a:t>
            </a:r>
            <a:r>
              <a:rPr lang="en-US" sz="2400" dirty="0">
                <a:latin typeface="Times New Roman" panose="02020603050405020304" pitchFamily="18" charset="0"/>
                <a:ea typeface="Berkeley-Book"/>
                <a:cs typeface="Times New Roman" panose="02020603050405020304" pitchFamily="18" charset="0"/>
              </a:rPr>
              <a:t> </a:t>
            </a:r>
            <a:r>
              <a:rPr lang="en-US" sz="2400" dirty="0">
                <a:effectLst/>
                <a:latin typeface="Times New Roman" panose="02020603050405020304" pitchFamily="18" charset="0"/>
                <a:ea typeface="Berkeley-Book"/>
                <a:cs typeface="Times New Roman" panose="02020603050405020304" pitchFamily="18" charset="0"/>
              </a:rPr>
              <a:t>to the correct patient, at the correct time, and by the correct rate and route of administration.</a:t>
            </a:r>
            <a:endParaRPr lang="ar-IQ" sz="2400"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 xmlns:a16="http://schemas.microsoft.com/office/drawing/2014/main" id="{4D92DF26-C5AD-4E16-AF65-9F3E4995A1BA}"/>
              </a:ext>
            </a:extLst>
          </p:cNvPr>
          <p:cNvSpPr>
            <a:spLocks noGrp="1"/>
          </p:cNvSpPr>
          <p:nvPr>
            <p:ph type="title"/>
          </p:nvPr>
        </p:nvSpPr>
        <p:spPr>
          <a:xfrm>
            <a:off x="539552" y="274638"/>
            <a:ext cx="8147248" cy="778098"/>
          </a:xfrm>
        </p:spPr>
        <p:style>
          <a:lnRef idx="1">
            <a:schemeClr val="accent2"/>
          </a:lnRef>
          <a:fillRef idx="2">
            <a:schemeClr val="accent2"/>
          </a:fillRef>
          <a:effectRef idx="1">
            <a:schemeClr val="accent2"/>
          </a:effectRef>
          <a:fontRef idx="minor">
            <a:schemeClr val="dk1"/>
          </a:fontRef>
        </p:style>
        <p:txBody>
          <a:bodyPr>
            <a:normAutofit fontScale="90000"/>
          </a:bodyPr>
          <a:lstStyle/>
          <a:p>
            <a:pPr rtl="0"/>
            <a:r>
              <a:rPr lang="en-US" sz="4400" b="1" dirty="0">
                <a:solidFill>
                  <a:srgbClr val="C00000"/>
                </a:solidFill>
                <a:effectLst/>
                <a:ea typeface="Berkeley-Book"/>
                <a:cs typeface="Arial"/>
              </a:rPr>
              <a:t/>
            </a:r>
            <a:br>
              <a:rPr lang="en-US" sz="4400" b="1" dirty="0">
                <a:solidFill>
                  <a:srgbClr val="C00000"/>
                </a:solidFill>
                <a:effectLst/>
                <a:ea typeface="Berkeley-Book"/>
                <a:cs typeface="Arial"/>
              </a:rPr>
            </a:br>
            <a:r>
              <a:rPr lang="en-US" sz="3600" b="1" dirty="0">
                <a:solidFill>
                  <a:srgbClr val="C00000"/>
                </a:solidFill>
                <a:effectLst/>
                <a:latin typeface="Times New Roman" panose="02020603050405020304" pitchFamily="18" charset="0"/>
                <a:ea typeface="Berkeley-Book"/>
                <a:cs typeface="Times New Roman" panose="02020603050405020304" pitchFamily="18" charset="0"/>
              </a:rPr>
              <a:t>Prescriptions &amp; Medication </a:t>
            </a:r>
            <a:r>
              <a:rPr lang="en-US" sz="3600" b="1" dirty="0">
                <a:solidFill>
                  <a:srgbClr val="C00000"/>
                </a:solidFill>
                <a:latin typeface="Times New Roman" panose="02020603050405020304" pitchFamily="18" charset="0"/>
                <a:ea typeface="Berkeley-Book"/>
                <a:cs typeface="Times New Roman" panose="02020603050405020304" pitchFamily="18" charset="0"/>
              </a:rPr>
              <a:t>O</a:t>
            </a:r>
            <a:r>
              <a:rPr lang="en-US" sz="3600" b="1" dirty="0">
                <a:solidFill>
                  <a:srgbClr val="C00000"/>
                </a:solidFill>
                <a:effectLst/>
                <a:latin typeface="Times New Roman" panose="02020603050405020304" pitchFamily="18" charset="0"/>
                <a:ea typeface="Berkeley-Book"/>
                <a:cs typeface="Times New Roman" panose="02020603050405020304" pitchFamily="18" charset="0"/>
              </a:rPr>
              <a:t>rder </a:t>
            </a:r>
            <a:r>
              <a:rPr lang="en-US" sz="3600" b="1" dirty="0">
                <a:solidFill>
                  <a:srgbClr val="C00000"/>
                </a:solidFill>
                <a:latin typeface="Times New Roman" panose="02020603050405020304" pitchFamily="18" charset="0"/>
                <a:ea typeface="Berkeley-Book"/>
                <a:cs typeface="Times New Roman" panose="02020603050405020304" pitchFamily="18" charset="0"/>
              </a:rPr>
              <a:t>A</a:t>
            </a:r>
            <a:r>
              <a:rPr lang="en-US" sz="3600" b="1" dirty="0">
                <a:solidFill>
                  <a:srgbClr val="C00000"/>
                </a:solidFill>
                <a:effectLst/>
                <a:latin typeface="Times New Roman" panose="02020603050405020304" pitchFamily="18" charset="0"/>
                <a:ea typeface="Berkeley-Book"/>
                <a:cs typeface="Times New Roman" panose="02020603050405020304" pitchFamily="18" charset="0"/>
              </a:rPr>
              <a:t>ccuracy</a:t>
            </a:r>
            <a:r>
              <a:rPr lang="en-US" sz="4400" dirty="0">
                <a:solidFill>
                  <a:srgbClr val="C00000"/>
                </a:solidFill>
                <a:ea typeface="Calibri"/>
                <a:cs typeface="Arial"/>
              </a:rPr>
              <a:t/>
            </a:r>
            <a:br>
              <a:rPr lang="en-US" sz="4400" dirty="0">
                <a:solidFill>
                  <a:srgbClr val="C00000"/>
                </a:solidFill>
                <a:ea typeface="Calibri"/>
                <a:cs typeface="Arial"/>
              </a:rPr>
            </a:br>
            <a:endParaRPr lang="en-GB" dirty="0"/>
          </a:p>
        </p:txBody>
      </p:sp>
    </p:spTree>
    <p:extLst>
      <p:ext uri="{BB962C8B-B14F-4D97-AF65-F5344CB8AC3E}">
        <p14:creationId xmlns:p14="http://schemas.microsoft.com/office/powerpoint/2010/main" val="3139515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6632"/>
            <a:ext cx="878497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l"/>
            <a:r>
              <a:rPr lang="en-US" sz="2400" b="1" dirty="0">
                <a:solidFill>
                  <a:srgbClr val="FF0000"/>
                </a:solidFill>
                <a:latin typeface="Berkeley-BookItalic"/>
              </a:rPr>
              <a:t>Example:</a:t>
            </a:r>
          </a:p>
          <a:p>
            <a:pPr lvl="0" algn="l"/>
            <a:r>
              <a:rPr lang="en-US" sz="2400" dirty="0">
                <a:solidFill>
                  <a:prstClr val="black"/>
                </a:solidFill>
              </a:rPr>
              <a:t>Refer to the prescription shown in Figure below to identify any errors and/or omissions in the following prescription label</a:t>
            </a:r>
            <a:endParaRPr lang="ar-IQ" sz="2400" dirty="0">
              <a:solidFill>
                <a:prstClr val="black"/>
              </a:solidFill>
            </a:endParaRPr>
          </a:p>
        </p:txBody>
      </p:sp>
      <p:pic>
        <p:nvPicPr>
          <p:cNvPr id="6" name="Picture 5">
            <a:extLst>
              <a:ext uri="{FF2B5EF4-FFF2-40B4-BE49-F238E27FC236}">
                <a16:creationId xmlns="" xmlns:a16="http://schemas.microsoft.com/office/drawing/2014/main" id="{859A938B-5381-4A77-ACA6-8A6F6C34DE39}"/>
              </a:ext>
            </a:extLst>
          </p:cNvPr>
          <p:cNvPicPr>
            <a:picLocks noChangeAspect="1"/>
          </p:cNvPicPr>
          <p:nvPr/>
        </p:nvPicPr>
        <p:blipFill>
          <a:blip r:embed="rId2"/>
          <a:stretch>
            <a:fillRect/>
          </a:stretch>
        </p:blipFill>
        <p:spPr>
          <a:xfrm>
            <a:off x="166591" y="1316962"/>
            <a:ext cx="4304506" cy="5228706"/>
          </a:xfrm>
          <a:prstGeom prst="rect">
            <a:avLst/>
          </a:prstGeom>
        </p:spPr>
      </p:pic>
      <p:pic>
        <p:nvPicPr>
          <p:cNvPr id="8" name="Picture 7">
            <a:extLst>
              <a:ext uri="{FF2B5EF4-FFF2-40B4-BE49-F238E27FC236}">
                <a16:creationId xmlns="" xmlns:a16="http://schemas.microsoft.com/office/drawing/2014/main" id="{948E5B7E-0076-44AD-A12E-5A6374C4474C}"/>
              </a:ext>
            </a:extLst>
          </p:cNvPr>
          <p:cNvPicPr>
            <a:picLocks noChangeAspect="1"/>
          </p:cNvPicPr>
          <p:nvPr/>
        </p:nvPicPr>
        <p:blipFill>
          <a:blip r:embed="rId3"/>
          <a:stretch>
            <a:fillRect/>
          </a:stretch>
        </p:blipFill>
        <p:spPr>
          <a:xfrm>
            <a:off x="4588584" y="1727538"/>
            <a:ext cx="4419273" cy="2421542"/>
          </a:xfrm>
          <a:prstGeom prst="rect">
            <a:avLst/>
          </a:prstGeom>
        </p:spPr>
      </p:pic>
      <p:sp>
        <p:nvSpPr>
          <p:cNvPr id="11" name="TextBox 10">
            <a:extLst>
              <a:ext uri="{FF2B5EF4-FFF2-40B4-BE49-F238E27FC236}">
                <a16:creationId xmlns="" xmlns:a16="http://schemas.microsoft.com/office/drawing/2014/main" id="{01DEE706-D757-4338-A148-F5977933D4C4}"/>
              </a:ext>
            </a:extLst>
          </p:cNvPr>
          <p:cNvSpPr txBox="1"/>
          <p:nvPr/>
        </p:nvSpPr>
        <p:spPr>
          <a:xfrm>
            <a:off x="4672905" y="4869160"/>
            <a:ext cx="4572000" cy="707886"/>
          </a:xfrm>
          <a:prstGeom prst="rect">
            <a:avLst/>
          </a:prstGeom>
          <a:noFill/>
        </p:spPr>
        <p:txBody>
          <a:bodyPr wrap="square">
            <a:spAutoFit/>
          </a:bodyPr>
          <a:lstStyle/>
          <a:p>
            <a:pPr lvl="0" algn="l"/>
            <a:r>
              <a:rPr lang="en-US" sz="2000" b="1" dirty="0">
                <a:solidFill>
                  <a:srgbClr val="FF0000"/>
                </a:solidFill>
                <a:latin typeface="Times New Roman" panose="02020603050405020304" pitchFamily="18" charset="0"/>
                <a:cs typeface="Times New Roman" panose="02020603050405020304" pitchFamily="18" charset="0"/>
              </a:rPr>
              <a:t>Error</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Drug name incorrect.</a:t>
            </a:r>
          </a:p>
          <a:p>
            <a:pPr lvl="0" algn="l"/>
            <a:r>
              <a:rPr lang="en-US" sz="2000" b="1" dirty="0">
                <a:solidFill>
                  <a:srgbClr val="FF0000"/>
                </a:solidFill>
                <a:latin typeface="Times New Roman" panose="02020603050405020304" pitchFamily="18" charset="0"/>
                <a:cs typeface="Times New Roman" panose="02020603050405020304" pitchFamily="18" charset="0"/>
              </a:rPr>
              <a:t>Omission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Directions incomplete</a:t>
            </a:r>
            <a:r>
              <a:rPr lang="en-US" sz="1800" dirty="0">
                <a:solidFill>
                  <a:prstClr val="black"/>
                </a:solidFill>
              </a:rPr>
              <a:t>.</a:t>
            </a:r>
          </a:p>
        </p:txBody>
      </p:sp>
      <p:sp>
        <p:nvSpPr>
          <p:cNvPr id="12" name="سهم إلى اليسار 3">
            <a:extLst>
              <a:ext uri="{FF2B5EF4-FFF2-40B4-BE49-F238E27FC236}">
                <a16:creationId xmlns="" xmlns:a16="http://schemas.microsoft.com/office/drawing/2014/main" id="{D935B4A1-C7A8-4F20-8E22-0F25B42752E8}"/>
              </a:ext>
            </a:extLst>
          </p:cNvPr>
          <p:cNvSpPr/>
          <p:nvPr/>
        </p:nvSpPr>
        <p:spPr>
          <a:xfrm>
            <a:off x="3635896" y="3436541"/>
            <a:ext cx="313583" cy="1911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سهم إلى اليسار 3">
            <a:extLst>
              <a:ext uri="{FF2B5EF4-FFF2-40B4-BE49-F238E27FC236}">
                <a16:creationId xmlns="" xmlns:a16="http://schemas.microsoft.com/office/drawing/2014/main" id="{8B09CDD3-418B-46DB-B0BD-DA9F9BE84107}"/>
              </a:ext>
            </a:extLst>
          </p:cNvPr>
          <p:cNvSpPr/>
          <p:nvPr/>
        </p:nvSpPr>
        <p:spPr>
          <a:xfrm>
            <a:off x="6561001" y="3429000"/>
            <a:ext cx="313583" cy="1911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سهم إلى اليسار 3">
            <a:extLst>
              <a:ext uri="{FF2B5EF4-FFF2-40B4-BE49-F238E27FC236}">
                <a16:creationId xmlns="" xmlns:a16="http://schemas.microsoft.com/office/drawing/2014/main" id="{78C6A2F1-AF84-4256-9DCD-14AAAF619CDE}"/>
              </a:ext>
            </a:extLst>
          </p:cNvPr>
          <p:cNvSpPr/>
          <p:nvPr/>
        </p:nvSpPr>
        <p:spPr>
          <a:xfrm>
            <a:off x="2347226" y="4149080"/>
            <a:ext cx="313583" cy="1911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3655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3E3687-05A0-4A42-9654-5A4E7A8A6DE5}"/>
              </a:ext>
            </a:extLst>
          </p:cNvPr>
          <p:cNvSpPr>
            <a:spLocks noGrp="1"/>
          </p:cNvSpPr>
          <p:nvPr>
            <p:ph type="title"/>
          </p:nvPr>
        </p:nvSpPr>
        <p:spPr>
          <a:xfrm>
            <a:off x="457200" y="116632"/>
            <a:ext cx="8229600" cy="1008112"/>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GB" b="1" dirty="0">
                <a:solidFill>
                  <a:srgbClr val="FF0000"/>
                </a:solidFill>
                <a:latin typeface="Arial" panose="020B0604020202020204" pitchFamily="34" charset="0"/>
                <a:cs typeface="Arial" panose="020B0604020202020204" pitchFamily="34" charset="0"/>
              </a:rPr>
              <a:t/>
            </a:r>
            <a:br>
              <a:rPr lang="en-GB" b="1" dirty="0">
                <a:solidFill>
                  <a:srgbClr val="FF0000"/>
                </a:solidFill>
                <a:latin typeface="Arial" panose="020B0604020202020204" pitchFamily="34" charset="0"/>
                <a:cs typeface="Arial" panose="020B0604020202020204" pitchFamily="34" charset="0"/>
              </a:rPr>
            </a:br>
            <a:r>
              <a:rPr lang="en-GB" b="1" dirty="0">
                <a:solidFill>
                  <a:srgbClr val="FF0000"/>
                </a:solidFill>
                <a:latin typeface="Arial" panose="020B0604020202020204" pitchFamily="34" charset="0"/>
                <a:cs typeface="Arial" panose="020B0604020202020204" pitchFamily="34" charset="0"/>
              </a:rPr>
              <a:t>E-Prescriptions</a:t>
            </a:r>
            <a:br>
              <a:rPr lang="en-GB" b="1" dirty="0">
                <a:solidFill>
                  <a:srgbClr val="FF0000"/>
                </a:solidFill>
                <a:latin typeface="Arial" panose="020B0604020202020204" pitchFamily="34" charset="0"/>
                <a:cs typeface="Arial" panose="020B0604020202020204" pitchFamily="34" charset="0"/>
              </a:rPr>
            </a:br>
            <a:endParaRPr lang="en-GB" dirty="0"/>
          </a:p>
        </p:txBody>
      </p:sp>
      <p:sp>
        <p:nvSpPr>
          <p:cNvPr id="3" name="Content Placeholder 2"/>
          <p:cNvSpPr>
            <a:spLocks noGrp="1"/>
          </p:cNvSpPr>
          <p:nvPr>
            <p:ph idx="1"/>
          </p:nvPr>
        </p:nvSpPr>
        <p:spPr>
          <a:xfrm>
            <a:off x="457200" y="1268760"/>
            <a:ext cx="8229600" cy="5465113"/>
          </a:xfrm>
        </p:spPr>
        <p:style>
          <a:lnRef idx="2">
            <a:schemeClr val="accent2"/>
          </a:lnRef>
          <a:fillRef idx="1">
            <a:schemeClr val="lt1"/>
          </a:fillRef>
          <a:effectRef idx="0">
            <a:schemeClr val="accent2"/>
          </a:effectRef>
          <a:fontRef idx="minor">
            <a:schemeClr val="dk1"/>
          </a:fontRef>
        </p:style>
        <p:txBody>
          <a:bodyPr>
            <a:noAutofit/>
          </a:bodyPr>
          <a:lstStyle/>
          <a:p>
            <a:pPr algn="justLow" rtl="0"/>
            <a:r>
              <a:rPr lang="en-GB" sz="2000" dirty="0">
                <a:latin typeface="Times New Roman" panose="02020603050405020304" pitchFamily="18" charset="0"/>
                <a:cs typeface="Times New Roman" panose="02020603050405020304" pitchFamily="18" charset="0"/>
              </a:rPr>
              <a:t>The use of electronic means for the generation and transmission of prescriptions is accepted throughout the United States. </a:t>
            </a:r>
          </a:p>
          <a:p>
            <a:pPr algn="justLow" rtl="0"/>
            <a:r>
              <a:rPr lang="en-GB" sz="2000" dirty="0">
                <a:latin typeface="Times New Roman" panose="02020603050405020304" pitchFamily="18" charset="0"/>
                <a:cs typeface="Times New Roman" panose="02020603050405020304" pitchFamily="18" charset="0"/>
              </a:rPr>
              <a:t>In the inpatient or outpatient setting, a medication order, for a patient is entered into an automated data entry system (PC) or a handheld device loaded with e-prescribing software and sent to a pharmacy as an e-prescription. When received, a pharmacist immediately reduces the order to a hard copy and or stores it as a computer file.</a:t>
            </a:r>
          </a:p>
          <a:p>
            <a:pPr algn="justLow" rtl="0"/>
            <a:r>
              <a:rPr lang="en-GB" sz="2000" dirty="0">
                <a:latin typeface="Times New Roman" panose="02020603050405020304" pitchFamily="18" charset="0"/>
                <a:cs typeface="Times New Roman" panose="02020603050405020304" pitchFamily="18" charset="0"/>
              </a:rPr>
              <a:t> Among the advantages cited fore e–prescriptions over traditional paper prescriptions are: </a:t>
            </a:r>
          </a:p>
          <a:p>
            <a:pPr marL="1024128" lvl="1" indent="-514350" algn="justLow" rtl="0">
              <a:buFont typeface="+mj-lt"/>
              <a:buAutoNum type="arabicPeriod"/>
            </a:pPr>
            <a:r>
              <a:rPr lang="en-GB" sz="2000" dirty="0">
                <a:latin typeface="Times New Roman" panose="02020603050405020304" pitchFamily="18" charset="0"/>
                <a:cs typeface="Times New Roman" panose="02020603050405020304" pitchFamily="18" charset="0"/>
              </a:rPr>
              <a:t>reduced errors due to prescription legibility; </a:t>
            </a:r>
          </a:p>
          <a:p>
            <a:pPr marL="1024128" lvl="1" indent="-514350" algn="justLow" rtl="0">
              <a:buFont typeface="+mj-lt"/>
              <a:buAutoNum type="arabicPeriod"/>
            </a:pPr>
            <a:r>
              <a:rPr lang="en-GB" sz="2000" dirty="0">
                <a:latin typeface="Times New Roman" panose="02020603050405020304" pitchFamily="18" charset="0"/>
                <a:cs typeface="Times New Roman" panose="02020603050405020304" pitchFamily="18" charset="0"/>
              </a:rPr>
              <a:t>concurrent software screens for drug interactions; </a:t>
            </a:r>
          </a:p>
          <a:p>
            <a:pPr marL="1024128" lvl="1" indent="-514350" algn="justLow" rtl="0">
              <a:buFont typeface="+mj-lt"/>
              <a:buAutoNum type="arabicPeriod"/>
            </a:pPr>
            <a:r>
              <a:rPr lang="en-GB" sz="2000" dirty="0">
                <a:latin typeface="Times New Roman" panose="02020603050405020304" pitchFamily="18" charset="0"/>
                <a:cs typeface="Times New Roman" panose="02020603050405020304" pitchFamily="18" charset="0"/>
              </a:rPr>
              <a:t>reduced incidence of altered or forged prescriptions;</a:t>
            </a:r>
          </a:p>
          <a:p>
            <a:pPr marL="1024128" lvl="1" indent="-514350" algn="justLow" rtl="0">
              <a:buFont typeface="+mj-lt"/>
              <a:buAutoNum type="arabicPeriod"/>
            </a:pPr>
            <a:r>
              <a:rPr lang="en-GB" sz="2000" dirty="0">
                <a:latin typeface="Times New Roman" panose="02020603050405020304" pitchFamily="18" charset="0"/>
                <a:cs typeface="Times New Roman" panose="02020603050405020304" pitchFamily="18" charset="0"/>
              </a:rPr>
              <a:t> efficiency for both prescriber and pharmacist; </a:t>
            </a:r>
          </a:p>
          <a:p>
            <a:pPr marL="1024128" lvl="1" indent="-514350" algn="justLow" rtl="0">
              <a:buFont typeface="+mj-lt"/>
              <a:buAutoNum type="arabicPeriod"/>
            </a:pPr>
            <a:r>
              <a:rPr lang="en-GB" sz="2000" dirty="0">
                <a:latin typeface="Times New Roman" panose="02020603050405020304" pitchFamily="18" charset="0"/>
                <a:cs typeface="Times New Roman" panose="02020603050405020304" pitchFamily="18" charset="0"/>
              </a:rPr>
              <a:t> convenience to the patient, whose prescription would likely be ready for pick-up upon arrival at the pharmacy</a:t>
            </a:r>
          </a:p>
        </p:txBody>
      </p:sp>
    </p:spTree>
    <p:extLst>
      <p:ext uri="{BB962C8B-B14F-4D97-AF65-F5344CB8AC3E}">
        <p14:creationId xmlns:p14="http://schemas.microsoft.com/office/powerpoint/2010/main" val="3841416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6C4643-1F83-4745-9551-96985212580B}"/>
              </a:ext>
            </a:extLst>
          </p:cNvPr>
          <p:cNvSpPr>
            <a:spLocks noGrp="1"/>
          </p:cNvSpPr>
          <p:nvPr>
            <p:ph type="title"/>
          </p:nvPr>
        </p:nvSpPr>
        <p:spPr>
          <a:xfrm>
            <a:off x="457200" y="260648"/>
            <a:ext cx="8229600" cy="1143000"/>
          </a:xfrm>
        </p:spPr>
        <p:txBody>
          <a:bodyPr>
            <a:normAutofit fontScale="90000"/>
          </a:bodyPr>
          <a:lstStyle/>
          <a:p>
            <a:pPr marL="571500" indent="-571500" rtl="0">
              <a:buFont typeface="Arial" panose="020B0604020202020204" pitchFamily="34" charset="0"/>
              <a:buChar char="•"/>
            </a:pPr>
            <a:r>
              <a:rPr lang="en-GB" dirty="0"/>
              <a:t/>
            </a:r>
            <a:br>
              <a:rPr lang="en-GB" dirty="0"/>
            </a:br>
            <a:r>
              <a:rPr lang="en-GB" dirty="0"/>
              <a:t/>
            </a:r>
            <a:br>
              <a:rPr lang="en-GB" dirty="0"/>
            </a:br>
            <a:r>
              <a:rPr lang="en-GB" dirty="0"/>
              <a:t/>
            </a:r>
            <a:br>
              <a:rPr lang="en-GB" dirty="0"/>
            </a:br>
            <a:r>
              <a:rPr lang="en-GB" dirty="0"/>
              <a:t/>
            </a:r>
            <a:br>
              <a:rPr lang="en-GB" dirty="0"/>
            </a:br>
            <a:r>
              <a:rPr lang="en-GB" dirty="0"/>
              <a:t/>
            </a:r>
            <a:br>
              <a:rPr lang="en-GB" dirty="0"/>
            </a:br>
            <a:r>
              <a:rPr lang="en-GB" dirty="0"/>
              <a:t/>
            </a:r>
            <a:br>
              <a:rPr lang="en-GB" dirty="0"/>
            </a:br>
            <a:r>
              <a:rPr lang="en-GB" dirty="0"/>
              <a:t/>
            </a:r>
            <a:br>
              <a:rPr lang="en-GB" dirty="0"/>
            </a:br>
            <a:r>
              <a:rPr lang="en-GB" b="1" dirty="0">
                <a:solidFill>
                  <a:srgbClr val="C00000"/>
                </a:solidFill>
                <a:cs typeface="Arial"/>
              </a:rPr>
              <a:t>To be continued </a:t>
            </a:r>
            <a:br>
              <a:rPr lang="en-GB" b="1" dirty="0">
                <a:solidFill>
                  <a:srgbClr val="C00000"/>
                </a:solidFill>
                <a:cs typeface="Arial"/>
              </a:rPr>
            </a:br>
            <a:r>
              <a:rPr lang="en-GB" b="1" dirty="0">
                <a:solidFill>
                  <a:srgbClr val="C00000"/>
                </a:solidFill>
                <a:cs typeface="Arial"/>
              </a:rPr>
              <a:t>with</a:t>
            </a:r>
            <a:r>
              <a:rPr lang="en-GB" dirty="0"/>
              <a:t/>
            </a:r>
            <a:br>
              <a:rPr lang="en-GB" dirty="0"/>
            </a:br>
            <a:r>
              <a:rPr lang="en-US" sz="4400" b="1" dirty="0">
                <a:solidFill>
                  <a:srgbClr val="C00000"/>
                </a:solidFill>
                <a:ea typeface="Berkeley-Book"/>
                <a:cs typeface="Arial"/>
              </a:rPr>
              <a:t>Abbreviations and Symbols</a:t>
            </a:r>
            <a:r>
              <a:rPr lang="en-GB" dirty="0"/>
              <a:t/>
            </a:r>
            <a:br>
              <a:rPr lang="en-GB" dirty="0"/>
            </a:br>
            <a:endParaRPr lang="en-GB" dirty="0"/>
          </a:p>
        </p:txBody>
      </p:sp>
    </p:spTree>
    <p:extLst>
      <p:ext uri="{BB962C8B-B14F-4D97-AF65-F5344CB8AC3E}">
        <p14:creationId xmlns:p14="http://schemas.microsoft.com/office/powerpoint/2010/main" val="2939692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63E019C8-4262-4059-BD94-5D00FAF021B6}"/>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4579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518539"/>
            <a:ext cx="8208912"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457200" algn="ctr" rtl="0">
              <a:spcAft>
                <a:spcPts val="0"/>
              </a:spcAft>
            </a:pPr>
            <a:r>
              <a:rPr lang="en-US" sz="3600" b="1" dirty="0">
                <a:solidFill>
                  <a:srgbClr val="C00000"/>
                </a:solidFill>
                <a:effectLst/>
                <a:latin typeface="Arial"/>
                <a:ea typeface="Berkeley-BookItalic"/>
                <a:cs typeface="Arial"/>
              </a:rPr>
              <a:t>Interpretation of </a:t>
            </a:r>
            <a:r>
              <a:rPr lang="en-US" sz="3600" b="1" dirty="0">
                <a:solidFill>
                  <a:srgbClr val="C00000"/>
                </a:solidFill>
                <a:latin typeface="Arial"/>
                <a:ea typeface="Berkeley-BookItalic"/>
                <a:cs typeface="Arial"/>
              </a:rPr>
              <a:t>P</a:t>
            </a:r>
            <a:r>
              <a:rPr lang="en-US" sz="3600" b="1" dirty="0">
                <a:solidFill>
                  <a:srgbClr val="C00000"/>
                </a:solidFill>
                <a:effectLst/>
                <a:latin typeface="Arial"/>
                <a:ea typeface="Berkeley-BookItalic"/>
                <a:cs typeface="Arial"/>
              </a:rPr>
              <a:t>rescription </a:t>
            </a:r>
          </a:p>
          <a:p>
            <a:pPr indent="457200" algn="ctr" rtl="0">
              <a:spcAft>
                <a:spcPts val="0"/>
              </a:spcAft>
            </a:pPr>
            <a:r>
              <a:rPr lang="en-US" sz="3600" b="1" dirty="0">
                <a:solidFill>
                  <a:srgbClr val="C00000"/>
                </a:solidFill>
                <a:effectLst/>
                <a:latin typeface="Arial"/>
                <a:ea typeface="Berkeley-BookItalic"/>
                <a:cs typeface="Arial"/>
              </a:rPr>
              <a:t>or  </a:t>
            </a:r>
          </a:p>
          <a:p>
            <a:pPr indent="457200" algn="ctr" rtl="0">
              <a:spcAft>
                <a:spcPts val="0"/>
              </a:spcAft>
            </a:pPr>
            <a:r>
              <a:rPr lang="en-US" sz="3600" b="1" dirty="0">
                <a:solidFill>
                  <a:srgbClr val="C00000"/>
                </a:solidFill>
                <a:effectLst/>
                <a:latin typeface="Arial"/>
                <a:ea typeface="Berkeley-BookItalic"/>
                <a:cs typeface="Arial"/>
              </a:rPr>
              <a:t>Medication </a:t>
            </a:r>
            <a:r>
              <a:rPr lang="en-US" sz="3600" b="1" dirty="0">
                <a:solidFill>
                  <a:srgbClr val="C00000"/>
                </a:solidFill>
                <a:latin typeface="Arial"/>
                <a:ea typeface="Berkeley-BookItalic"/>
                <a:cs typeface="Arial"/>
              </a:rPr>
              <a:t> </a:t>
            </a:r>
            <a:r>
              <a:rPr lang="en-US" sz="3600" b="1" dirty="0">
                <a:solidFill>
                  <a:srgbClr val="C00000"/>
                </a:solidFill>
                <a:effectLst/>
                <a:latin typeface="Arial"/>
                <a:ea typeface="Berkeley-BookItalic"/>
                <a:cs typeface="Arial"/>
              </a:rPr>
              <a:t>Orders</a:t>
            </a:r>
          </a:p>
          <a:p>
            <a:pPr indent="457200" algn="l" rtl="0">
              <a:spcAft>
                <a:spcPts val="0"/>
              </a:spcAft>
            </a:pPr>
            <a:r>
              <a:rPr lang="en-US" sz="3600" b="1" dirty="0">
                <a:solidFill>
                  <a:srgbClr val="C00000"/>
                </a:solidFill>
                <a:latin typeface="Arial"/>
                <a:ea typeface="Calibri"/>
                <a:cs typeface="Arial"/>
              </a:rPr>
              <a:t>    </a:t>
            </a:r>
            <a:r>
              <a:rPr lang="en-US" sz="2800" b="1" dirty="0">
                <a:solidFill>
                  <a:srgbClr val="C00000"/>
                </a:solidFill>
                <a:latin typeface="Arial"/>
                <a:ea typeface="Calibri"/>
                <a:cs typeface="Arial"/>
              </a:rPr>
              <a:t>                          </a:t>
            </a:r>
            <a:endParaRPr lang="en-US" sz="2800" dirty="0">
              <a:solidFill>
                <a:srgbClr val="C00000"/>
              </a:solidFill>
              <a:ea typeface="Calibri"/>
              <a:cs typeface="Arial"/>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375" y="2996952"/>
            <a:ext cx="7105249" cy="35672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73938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CA7810-E968-4DEB-B2AA-BC9A3EF44ACE}"/>
              </a:ext>
            </a:extLst>
          </p:cNvPr>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GB" dirty="0">
                <a:solidFill>
                  <a:srgbClr val="C00000"/>
                </a:solidFill>
                <a:latin typeface="Times New Roman" panose="02020603050405020304" pitchFamily="18" charset="0"/>
                <a:cs typeface="Times New Roman" panose="02020603050405020304" pitchFamily="18" charset="0"/>
              </a:rPr>
              <a:t>Prescription</a:t>
            </a:r>
          </a:p>
        </p:txBody>
      </p:sp>
      <p:sp>
        <p:nvSpPr>
          <p:cNvPr id="3" name="Content Placeholder 2">
            <a:extLst>
              <a:ext uri="{FF2B5EF4-FFF2-40B4-BE49-F238E27FC236}">
                <a16:creationId xmlns="" xmlns:a16="http://schemas.microsoft.com/office/drawing/2014/main" id="{9344798E-F310-404D-ABA6-150C78C35AEF}"/>
              </a:ext>
            </a:extLst>
          </p:cNvPr>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algn="justLow" rtl="0">
              <a:buFont typeface="Wingdings" panose="05000000000000000000" pitchFamily="2" charset="2"/>
              <a:buChar char="§"/>
            </a:pPr>
            <a:r>
              <a:rPr lang="en-GB" dirty="0">
                <a:latin typeface="Times New Roman" panose="02020603050405020304" pitchFamily="18" charset="0"/>
                <a:cs typeface="Times New Roman" panose="02020603050405020304" pitchFamily="18" charset="0"/>
              </a:rPr>
              <a:t>Prescription is an order for medication issued by a physician, dentist, or other properly licensed medical practitioner. </a:t>
            </a:r>
          </a:p>
          <a:p>
            <a:pPr algn="justLow" rtl="0">
              <a:buFont typeface="Wingdings" panose="05000000000000000000" pitchFamily="2" charset="2"/>
              <a:buChar char="§"/>
            </a:pPr>
            <a:endParaRPr lang="en-GB" dirty="0">
              <a:latin typeface="Times New Roman" panose="02020603050405020304" pitchFamily="18" charset="0"/>
              <a:cs typeface="Times New Roman" panose="02020603050405020304" pitchFamily="18" charset="0"/>
            </a:endParaRPr>
          </a:p>
          <a:p>
            <a:pPr algn="justLow" rtl="0">
              <a:buFont typeface="Wingdings" panose="05000000000000000000" pitchFamily="2" charset="2"/>
              <a:buChar char="§"/>
            </a:pPr>
            <a:r>
              <a:rPr lang="en-GB" dirty="0">
                <a:latin typeface="Times New Roman" panose="02020603050405020304" pitchFamily="18" charset="0"/>
                <a:cs typeface="Times New Roman" panose="02020603050405020304" pitchFamily="18" charset="0"/>
              </a:rPr>
              <a:t>Contain specific medication and dosage to be prepared by a pharmacist and administered to a particular patient.</a:t>
            </a:r>
          </a:p>
        </p:txBody>
      </p:sp>
    </p:spTree>
    <p:extLst>
      <p:ext uri="{BB962C8B-B14F-4D97-AF65-F5344CB8AC3E}">
        <p14:creationId xmlns:p14="http://schemas.microsoft.com/office/powerpoint/2010/main" val="1682584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ABBC11C6-0B23-4B23-A840-D40364EC76E8}"/>
              </a:ext>
            </a:extLst>
          </p:cNvPr>
          <p:cNvSpPr>
            <a:spLocks noGrp="1"/>
          </p:cNvSpPr>
          <p:nvPr>
            <p:ph type="title"/>
          </p:nvPr>
        </p:nvSpPr>
        <p:spPr>
          <a:xfrm>
            <a:off x="457200" y="182599"/>
            <a:ext cx="8229600" cy="1143000"/>
          </a:xfrm>
        </p:spPr>
        <p:style>
          <a:lnRef idx="1">
            <a:schemeClr val="accent2"/>
          </a:lnRef>
          <a:fillRef idx="2">
            <a:schemeClr val="accent2"/>
          </a:fillRef>
          <a:effectRef idx="1">
            <a:schemeClr val="accent2"/>
          </a:effectRef>
          <a:fontRef idx="minor">
            <a:schemeClr val="dk1"/>
          </a:fontRef>
        </p:style>
        <p:txBody>
          <a:bodyPr/>
          <a:lstStyle/>
          <a:p>
            <a:r>
              <a:rPr lang="en-US" dirty="0">
                <a:solidFill>
                  <a:srgbClr val="C00000"/>
                </a:solidFill>
                <a:latin typeface="Times New Roman" panose="02020603050405020304" pitchFamily="18" charset="0"/>
                <a:ea typeface="Calibri"/>
                <a:cs typeface="Times New Roman" panose="02020603050405020304" pitchFamily="18" charset="0"/>
              </a:rPr>
              <a:t>P</a:t>
            </a:r>
            <a:r>
              <a:rPr lang="en-US" sz="4400" dirty="0">
                <a:solidFill>
                  <a:srgbClr val="C00000"/>
                </a:solidFill>
                <a:effectLst/>
                <a:latin typeface="Times New Roman" panose="02020603050405020304" pitchFamily="18" charset="0"/>
                <a:ea typeface="Calibri"/>
                <a:cs typeface="Times New Roman" panose="02020603050405020304" pitchFamily="18" charset="0"/>
              </a:rPr>
              <a:t>rescription</a:t>
            </a:r>
            <a:endParaRPr lang="en-GB"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 xmlns:a16="http://schemas.microsoft.com/office/drawing/2014/main" id="{E9D363CA-59A8-4284-805C-EAC98BFC79F0}"/>
              </a:ext>
            </a:extLst>
          </p:cNvPr>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algn="justLow" rtl="0"/>
            <a:endParaRPr lang="en-GB" dirty="0">
              <a:latin typeface="Times New Roman" panose="02020603050405020304" pitchFamily="18" charset="0"/>
              <a:cs typeface="Times New Roman" panose="02020603050405020304" pitchFamily="18" charset="0"/>
            </a:endParaRPr>
          </a:p>
          <a:p>
            <a:pPr algn="justLow" rtl="0"/>
            <a:r>
              <a:rPr lang="en-GB" dirty="0">
                <a:latin typeface="Times New Roman" panose="02020603050405020304" pitchFamily="18" charset="0"/>
                <a:cs typeface="Times New Roman" panose="02020603050405020304" pitchFamily="18" charset="0"/>
              </a:rPr>
              <a:t>A prescription is usually written on pre-printed forms containing  the traditional symbol </a:t>
            </a:r>
            <a:r>
              <a:rPr lang="en-GB" b="1" i="0" dirty="0">
                <a:solidFill>
                  <a:srgbClr val="FF0000"/>
                </a:solidFill>
                <a:effectLst/>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(meaning ‘‘recipe,’’ ‘‘take thou,’’ or ‘‘you take’’), name, address,  telephone number, and other related information regarding the physician or other prescriber.</a:t>
            </a:r>
          </a:p>
          <a:p>
            <a:pPr algn="justLow" rtl="0"/>
            <a:endParaRPr lang="en-GB" dirty="0">
              <a:latin typeface="Times New Roman" panose="02020603050405020304" pitchFamily="18" charset="0"/>
              <a:cs typeface="Times New Roman" panose="02020603050405020304" pitchFamily="18" charset="0"/>
            </a:endParaRPr>
          </a:p>
          <a:p>
            <a:pPr algn="justLow" rtl="0"/>
            <a:r>
              <a:rPr lang="en-GB" dirty="0">
                <a:latin typeface="Times New Roman" panose="02020603050405020304" pitchFamily="18" charset="0"/>
                <a:cs typeface="Times New Roman" panose="02020603050405020304" pitchFamily="18" charset="0"/>
              </a:rPr>
              <a:t>In addition, blank spaces are used by the prescriber to provide information about the patient,  the medication desired,  and the directions for use. </a:t>
            </a:r>
          </a:p>
          <a:p>
            <a:endParaRPr lang="en-GB" dirty="0"/>
          </a:p>
        </p:txBody>
      </p:sp>
      <p:pic>
        <p:nvPicPr>
          <p:cNvPr id="6" name="Picture 5">
            <a:extLst>
              <a:ext uri="{FF2B5EF4-FFF2-40B4-BE49-F238E27FC236}">
                <a16:creationId xmlns="" xmlns:a16="http://schemas.microsoft.com/office/drawing/2014/main" id="{5DB435BF-C517-49D0-937A-33945DC9E876}"/>
              </a:ext>
            </a:extLst>
          </p:cNvPr>
          <p:cNvPicPr>
            <a:picLocks noChangeAspect="1"/>
          </p:cNvPicPr>
          <p:nvPr/>
        </p:nvPicPr>
        <p:blipFill>
          <a:blip r:embed="rId2"/>
          <a:stretch>
            <a:fillRect/>
          </a:stretch>
        </p:blipFill>
        <p:spPr>
          <a:xfrm>
            <a:off x="7241923" y="5257800"/>
            <a:ext cx="1444877" cy="1335140"/>
          </a:xfrm>
          <a:prstGeom prst="rect">
            <a:avLst/>
          </a:prstGeom>
        </p:spPr>
      </p:pic>
    </p:spTree>
    <p:extLst>
      <p:ext uri="{BB962C8B-B14F-4D97-AF65-F5344CB8AC3E}">
        <p14:creationId xmlns:p14="http://schemas.microsoft.com/office/powerpoint/2010/main" val="2665437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GB" dirty="0">
                <a:solidFill>
                  <a:srgbClr val="FF0000"/>
                </a:solidFill>
                <a:latin typeface="Times New Roman" panose="02020603050405020304" pitchFamily="18" charset="0"/>
                <a:cs typeface="Times New Roman" panose="02020603050405020304" pitchFamily="18" charset="0"/>
              </a:rPr>
              <a:t>Components of a Typical Prescription</a:t>
            </a: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just" rtl="0">
              <a:lnSpc>
                <a:spcPct val="90000"/>
              </a:lnSpc>
              <a:buNone/>
            </a:pPr>
            <a:endParaRPr lang="en-US" altLang="en-US" dirty="0">
              <a:latin typeface="Arial" panose="020B0604020202020204" pitchFamily="34" charset="0"/>
              <a:cs typeface="Arial" panose="020B0604020202020204" pitchFamily="34" charset="0"/>
            </a:endParaRPr>
          </a:p>
          <a:p>
            <a:pPr algn="just" rtl="0">
              <a:lnSpc>
                <a:spcPct val="90000"/>
              </a:lnSpc>
              <a:buNone/>
            </a:pPr>
            <a:r>
              <a:rPr lang="en-US" altLang="en-US" dirty="0">
                <a:latin typeface="Times New Roman" panose="02020603050405020304" pitchFamily="18" charset="0"/>
                <a:cs typeface="Times New Roman" panose="02020603050405020304" pitchFamily="18" charset="0"/>
              </a:rPr>
              <a:t>(1) Prescriber information and signature</a:t>
            </a:r>
          </a:p>
          <a:p>
            <a:pPr algn="just" rtl="0">
              <a:lnSpc>
                <a:spcPct val="90000"/>
              </a:lnSpc>
              <a:buNone/>
            </a:pPr>
            <a:r>
              <a:rPr lang="en-US" altLang="en-US" dirty="0">
                <a:latin typeface="Times New Roman" panose="02020603050405020304" pitchFamily="18" charset="0"/>
                <a:cs typeface="Times New Roman" panose="02020603050405020304" pitchFamily="18" charset="0"/>
              </a:rPr>
              <a:t>(2) Patient information</a:t>
            </a:r>
          </a:p>
          <a:p>
            <a:pPr algn="just" rtl="0">
              <a:lnSpc>
                <a:spcPct val="90000"/>
              </a:lnSpc>
              <a:buNone/>
            </a:pPr>
            <a:r>
              <a:rPr lang="en-US" altLang="en-US" dirty="0">
                <a:latin typeface="Times New Roman" panose="02020603050405020304" pitchFamily="18" charset="0"/>
                <a:cs typeface="Times New Roman" panose="02020603050405020304" pitchFamily="18" charset="0"/>
              </a:rPr>
              <a:t>(3) Date prescription was written</a:t>
            </a:r>
          </a:p>
          <a:p>
            <a:pPr algn="just" rtl="0">
              <a:lnSpc>
                <a:spcPct val="90000"/>
              </a:lnSpc>
              <a:buNone/>
            </a:pPr>
            <a:r>
              <a:rPr lang="en-US" altLang="en-US" dirty="0">
                <a:latin typeface="Times New Roman" panose="02020603050405020304" pitchFamily="18" charset="0"/>
                <a:cs typeface="Times New Roman" panose="02020603050405020304" pitchFamily="18" charset="0"/>
              </a:rPr>
              <a:t>(4) </a:t>
            </a:r>
            <a:r>
              <a:rPr lang="en-GB" b="1" i="0" dirty="0">
                <a:solidFill>
                  <a:srgbClr val="FF0000"/>
                </a:solidFill>
                <a:effectLst/>
                <a:latin typeface="Times New Roman" panose="02020603050405020304" pitchFamily="18" charset="0"/>
                <a:cs typeface="Times New Roman" panose="02020603050405020304" pitchFamily="18" charset="0"/>
              </a:rPr>
              <a:t>℞</a:t>
            </a:r>
            <a:r>
              <a:rPr lang="en-GB" dirty="0">
                <a:solidFill>
                  <a:srgbClr val="FF0000"/>
                </a:solidFill>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symbol (the Superscription), meaning ‘‘take thou,’’ ‘‘you take,’’ or ‘‘recipe’’</a:t>
            </a:r>
          </a:p>
          <a:p>
            <a:pPr algn="just" rtl="0">
              <a:lnSpc>
                <a:spcPct val="90000"/>
              </a:lnSpc>
              <a:buNone/>
            </a:pPr>
            <a:r>
              <a:rPr lang="en-US" altLang="en-US" dirty="0">
                <a:latin typeface="Times New Roman" panose="02020603050405020304" pitchFamily="18" charset="0"/>
                <a:cs typeface="Times New Roman" panose="02020603050405020304" pitchFamily="18" charset="0"/>
              </a:rPr>
              <a:t>(5) Medication prescribed (the Inscription)</a:t>
            </a:r>
          </a:p>
          <a:p>
            <a:pPr algn="just" rtl="0">
              <a:lnSpc>
                <a:spcPct val="90000"/>
              </a:lnSpc>
              <a:buNone/>
            </a:pPr>
            <a:r>
              <a:rPr lang="en-US" altLang="en-US" dirty="0">
                <a:latin typeface="Times New Roman" panose="02020603050405020304" pitchFamily="18" charset="0"/>
                <a:cs typeface="Times New Roman" panose="02020603050405020304" pitchFamily="18" charset="0"/>
              </a:rPr>
              <a:t>(6) Dispensing instructions to the pharmacist (the Subscription)</a:t>
            </a:r>
          </a:p>
          <a:p>
            <a:pPr algn="just" rtl="0">
              <a:lnSpc>
                <a:spcPct val="90000"/>
              </a:lnSpc>
              <a:buNone/>
            </a:pPr>
            <a:r>
              <a:rPr lang="en-US" altLang="en-US" dirty="0">
                <a:latin typeface="Times New Roman" panose="02020603050405020304" pitchFamily="18" charset="0"/>
                <a:cs typeface="Times New Roman" panose="02020603050405020304" pitchFamily="18" charset="0"/>
              </a:rPr>
              <a:t>(7) Directions to the patient (the Signa)</a:t>
            </a:r>
          </a:p>
          <a:p>
            <a:pPr algn="just" rtl="0">
              <a:lnSpc>
                <a:spcPct val="90000"/>
              </a:lnSpc>
              <a:buNone/>
            </a:pPr>
            <a:r>
              <a:rPr lang="en-US" altLang="en-US" dirty="0">
                <a:latin typeface="Times New Roman" panose="02020603050405020304" pitchFamily="18" charset="0"/>
                <a:cs typeface="Times New Roman" panose="02020603050405020304" pitchFamily="18" charset="0"/>
              </a:rPr>
              <a:t>(8) Special instructions. </a:t>
            </a:r>
          </a:p>
          <a:p>
            <a:pPr algn="just" rtl="0">
              <a:lnSpc>
                <a:spcPct val="90000"/>
              </a:lnSpc>
              <a:buNone/>
            </a:pPr>
            <a:endParaRPr lang="en-US" altLang="en-US" dirty="0">
              <a:latin typeface="Times New Roman" panose="02020603050405020304" pitchFamily="18" charset="0"/>
              <a:cs typeface="Times New Roman" panose="02020603050405020304" pitchFamily="18" charset="0"/>
            </a:endParaRPr>
          </a:p>
          <a:p>
            <a:pPr algn="just" rtl="0">
              <a:lnSpc>
                <a:spcPct val="90000"/>
              </a:lnSpc>
            </a:pPr>
            <a:r>
              <a:rPr lang="en-US" altLang="en-US" dirty="0">
                <a:latin typeface="Times New Roman" panose="02020603050405020304" pitchFamily="18" charset="0"/>
                <a:cs typeface="Times New Roman" panose="02020603050405020304" pitchFamily="18" charset="0"/>
              </a:rPr>
              <a:t>It is important to note that for any Medicated or Medicare prescription and according to individual state laws, a handwritten language by the prescriber, such as ‘‘Brand necessary,’’ may be required to disallow generic substitution.</a:t>
            </a:r>
          </a:p>
          <a:p>
            <a:pPr algn="just"/>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739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00938"/>
            <a:ext cx="7920880" cy="6640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9195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96752"/>
            <a:ext cx="4248472" cy="5478649"/>
          </a:xfrm>
        </p:spPr>
        <p:style>
          <a:lnRef idx="2">
            <a:schemeClr val="accent2"/>
          </a:lnRef>
          <a:fillRef idx="1">
            <a:schemeClr val="lt1"/>
          </a:fillRef>
          <a:effectRef idx="0">
            <a:schemeClr val="accent2"/>
          </a:effectRef>
          <a:fontRef idx="minor">
            <a:schemeClr val="dk1"/>
          </a:fontRef>
        </p:style>
        <p:txBody>
          <a:bodyPr>
            <a:normAutofit fontScale="92500"/>
          </a:bodyPr>
          <a:lstStyle/>
          <a:p>
            <a:pPr algn="justLow" rtl="0"/>
            <a:r>
              <a:rPr lang="en-US" altLang="en-US" dirty="0">
                <a:latin typeface="Times New Roman" panose="02020603050405020304" pitchFamily="18" charset="0"/>
                <a:cs typeface="Times New Roman" panose="02020603050405020304" pitchFamily="18" charset="0"/>
              </a:rPr>
              <a:t>In hospitals and other institutions, the forms are somewhat different and are referred to as </a:t>
            </a:r>
            <a:r>
              <a:rPr lang="en-US" altLang="en-US" dirty="0">
                <a:solidFill>
                  <a:srgbClr val="FF0000"/>
                </a:solidFill>
                <a:latin typeface="Times New Roman" panose="02020603050405020304" pitchFamily="18" charset="0"/>
                <a:cs typeface="Times New Roman" panose="02020603050405020304" pitchFamily="18" charset="0"/>
              </a:rPr>
              <a:t>medication orders.</a:t>
            </a:r>
          </a:p>
          <a:p>
            <a:pPr algn="justLow" rtl="0"/>
            <a:endParaRPr lang="en-US" altLang="en-US" dirty="0">
              <a:latin typeface="Times New Roman" panose="02020603050405020304" pitchFamily="18" charset="0"/>
              <a:cs typeface="Times New Roman" panose="02020603050405020304" pitchFamily="18" charset="0"/>
            </a:endParaRPr>
          </a:p>
          <a:p>
            <a:pPr algn="justLow" rtl="0"/>
            <a:r>
              <a:rPr lang="en-US" altLang="en-US" dirty="0">
                <a:latin typeface="Times New Roman" panose="02020603050405020304" pitchFamily="18" charset="0"/>
                <a:cs typeface="Times New Roman" panose="02020603050405020304" pitchFamily="18" charset="0"/>
              </a:rPr>
              <a:t>The orders shown in this example are typed; typically, these instructions are written by the physician in ink.</a:t>
            </a:r>
            <a:endParaRPr lang="en-GB" dirty="0">
              <a:latin typeface="Times New Roman" panose="02020603050405020304" pitchFamily="18" charset="0"/>
              <a:cs typeface="Times New Roman" panose="02020603050405020304" pitchFamily="18" charset="0"/>
            </a:endParaRPr>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472" t="1890" r="9385" b="5871"/>
          <a:stretch/>
        </p:blipFill>
        <p:spPr>
          <a:xfrm>
            <a:off x="4355976" y="1066800"/>
            <a:ext cx="4774169" cy="5791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itle 2">
            <a:extLst>
              <a:ext uri="{FF2B5EF4-FFF2-40B4-BE49-F238E27FC236}">
                <a16:creationId xmlns="" xmlns:a16="http://schemas.microsoft.com/office/drawing/2014/main" id="{4DFAC042-CABC-4642-89CA-990E83E3DF65}"/>
              </a:ext>
            </a:extLst>
          </p:cNvPr>
          <p:cNvSpPr txBox="1">
            <a:spLocks/>
          </p:cNvSpPr>
          <p:nvPr/>
        </p:nvSpPr>
        <p:spPr>
          <a:xfrm>
            <a:off x="457200" y="182599"/>
            <a:ext cx="8229600" cy="884201"/>
          </a:xfrm>
          <a:prstGeom prst="rect">
            <a:avLst/>
          </a:prstGeom>
        </p:spPr>
        <p:style>
          <a:lnRef idx="1">
            <a:schemeClr val="accent2"/>
          </a:lnRef>
          <a:fillRef idx="2">
            <a:schemeClr val="accent2"/>
          </a:fillRef>
          <a:effectRef idx="1">
            <a:schemeClr val="accent2"/>
          </a:effectRef>
          <a:fontRef idx="minor">
            <a:schemeClr val="dk1"/>
          </a:fontRef>
        </p:style>
        <p:txBody>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dirty="0">
                <a:solidFill>
                  <a:srgbClr val="C00000"/>
                </a:solidFill>
                <a:ea typeface="Calibri"/>
                <a:cs typeface="Arial"/>
              </a:rPr>
              <a:t> Hospital Prescription</a:t>
            </a:r>
            <a:endParaRPr lang="en-GB" dirty="0"/>
          </a:p>
        </p:txBody>
      </p:sp>
    </p:spTree>
    <p:extLst>
      <p:ext uri="{BB962C8B-B14F-4D97-AF65-F5344CB8AC3E}">
        <p14:creationId xmlns:p14="http://schemas.microsoft.com/office/powerpoint/2010/main" val="1740452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268760"/>
            <a:ext cx="4845496" cy="5400600"/>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Low" rtl="0"/>
            <a:r>
              <a:rPr lang="en-US" altLang="en-US" dirty="0">
                <a:latin typeface="Times New Roman" panose="02020603050405020304" pitchFamily="18" charset="0"/>
                <a:cs typeface="Times New Roman" panose="02020603050405020304" pitchFamily="18" charset="0"/>
              </a:rPr>
              <a:t>A prescription or medication order for an infant, child, or an elderly person may also include </a:t>
            </a:r>
            <a:r>
              <a:rPr lang="en-US" altLang="en-US" b="1" dirty="0">
                <a:solidFill>
                  <a:srgbClr val="FF0000"/>
                </a:solidFill>
                <a:latin typeface="Times New Roman" panose="02020603050405020304" pitchFamily="18" charset="0"/>
                <a:cs typeface="Times New Roman" panose="02020603050405020304" pitchFamily="18" charset="0"/>
              </a:rPr>
              <a:t>the age, weight, and/or body surface area (BSA) </a:t>
            </a:r>
            <a:r>
              <a:rPr lang="en-US" altLang="en-US" dirty="0">
                <a:latin typeface="Times New Roman" panose="02020603050405020304" pitchFamily="18" charset="0"/>
                <a:cs typeface="Times New Roman" panose="02020603050405020304" pitchFamily="18" charset="0"/>
              </a:rPr>
              <a:t>of the patient.</a:t>
            </a:r>
          </a:p>
          <a:p>
            <a:pPr marL="0" indent="0" algn="justLow" rtl="0">
              <a:buNone/>
            </a:pPr>
            <a:r>
              <a:rPr lang="en-US" altLang="en-US" dirty="0">
                <a:latin typeface="Times New Roman" panose="02020603050405020304" pitchFamily="18" charset="0"/>
                <a:cs typeface="Times New Roman" panose="02020603050405020304" pitchFamily="18" charset="0"/>
              </a:rPr>
              <a:t> </a:t>
            </a:r>
          </a:p>
          <a:p>
            <a:pPr algn="justLow" rtl="0"/>
            <a:r>
              <a:rPr lang="en-US" altLang="en-US" dirty="0">
                <a:latin typeface="Times New Roman" panose="02020603050405020304" pitchFamily="18" charset="0"/>
                <a:cs typeface="Times New Roman" panose="02020603050405020304" pitchFamily="18" charset="0"/>
              </a:rPr>
              <a:t>This information is sometimes necessary in calculating the appropriate medication dosage.</a:t>
            </a:r>
          </a:p>
          <a:p>
            <a:pPr algn="just"/>
            <a:endParaRPr lang="en-GB" dirty="0"/>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335" r="50000" b="6800"/>
          <a:stretch/>
        </p:blipFill>
        <p:spPr bwMode="auto">
          <a:xfrm>
            <a:off x="4962086" y="1124744"/>
            <a:ext cx="4181914" cy="5733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2">
            <a:extLst>
              <a:ext uri="{FF2B5EF4-FFF2-40B4-BE49-F238E27FC236}">
                <a16:creationId xmlns="" xmlns:a16="http://schemas.microsoft.com/office/drawing/2014/main" id="{08E7BEF2-6B70-4F88-8265-A4E63F838AA6}"/>
              </a:ext>
            </a:extLst>
          </p:cNvPr>
          <p:cNvSpPr txBox="1">
            <a:spLocks/>
          </p:cNvSpPr>
          <p:nvPr/>
        </p:nvSpPr>
        <p:spPr>
          <a:xfrm>
            <a:off x="457200" y="188640"/>
            <a:ext cx="8229600" cy="801960"/>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1" anchor="ctr">
            <a:norm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dirty="0">
                <a:solidFill>
                  <a:srgbClr val="C00000"/>
                </a:solidFill>
                <a:latin typeface="Times New Roman" panose="02020603050405020304" pitchFamily="18" charset="0"/>
                <a:ea typeface="Calibri"/>
                <a:cs typeface="Times New Roman" panose="02020603050405020304" pitchFamily="18" charset="0"/>
              </a:rPr>
              <a:t>Child or Elderly Prescription</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5019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1" y="1484784"/>
            <a:ext cx="4563615" cy="5040560"/>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justLow" rtl="0">
              <a:buNone/>
            </a:pPr>
            <a:endParaRPr lang="en-US" altLang="en-US" dirty="0">
              <a:latin typeface="Times New Roman" panose="02020603050405020304" pitchFamily="18" charset="0"/>
              <a:cs typeface="Times New Roman" panose="02020603050405020304" pitchFamily="18" charset="0"/>
            </a:endParaRPr>
          </a:p>
          <a:p>
            <a:pPr algn="justLow" rtl="0">
              <a:buNone/>
            </a:pPr>
            <a:r>
              <a:rPr lang="en-US" altLang="en-US" dirty="0">
                <a:latin typeface="Times New Roman" panose="02020603050405020304" pitchFamily="18" charset="0"/>
                <a:cs typeface="Times New Roman" panose="02020603050405020304" pitchFamily="18" charset="0"/>
              </a:rPr>
              <a:t>It is important to recognize two broad categories of prescriptions: </a:t>
            </a:r>
          </a:p>
          <a:p>
            <a:pPr marL="457200" indent="-457200" algn="just" rtl="0">
              <a:spcAft>
                <a:spcPts val="0"/>
              </a:spcAft>
              <a:buAutoNum type="arabicParenBoth"/>
            </a:pPr>
            <a:r>
              <a:rPr lang="en-US" altLang="en-US" sz="3100" dirty="0">
                <a:solidFill>
                  <a:srgbClr val="FF0066"/>
                </a:solidFill>
                <a:latin typeface="Times New Roman" panose="02020603050405020304" pitchFamily="18" charset="0"/>
                <a:cs typeface="Times New Roman" panose="02020603050405020304" pitchFamily="18" charset="0"/>
              </a:rPr>
              <a:t>Those</a:t>
            </a:r>
            <a:r>
              <a:rPr lang="en-US" sz="3100" dirty="0">
                <a:solidFill>
                  <a:srgbClr val="FF0066"/>
                </a:solidFill>
                <a:latin typeface="Times New Roman" panose="02020603050405020304" pitchFamily="18" charset="0"/>
                <a:cs typeface="Times New Roman" panose="02020603050405020304" pitchFamily="18" charset="0"/>
              </a:rPr>
              <a:t> written for a single component or prefabricated product and not requiring compounding or admixture by the pharmacist</a:t>
            </a:r>
            <a:r>
              <a:rPr lang="en-US" altLang="en-US" dirty="0">
                <a:solidFill>
                  <a:srgbClr val="FF0066"/>
                </a:solidFill>
                <a:latin typeface="Times New Roman" panose="02020603050405020304" pitchFamily="18" charset="0"/>
                <a:cs typeface="Times New Roman" panose="02020603050405020304" pitchFamily="18" charset="0"/>
              </a:rPr>
              <a:t>:</a:t>
            </a:r>
          </a:p>
          <a:p>
            <a:pPr marL="0" indent="0" algn="just" rtl="0">
              <a:spcAft>
                <a:spcPts val="0"/>
              </a:spcAft>
              <a:buNone/>
            </a:pPr>
            <a:endParaRPr lang="en-US" altLang="en-US" dirty="0">
              <a:solidFill>
                <a:srgbClr val="FF0066"/>
              </a:solidFill>
              <a:latin typeface="Times New Roman" panose="02020603050405020304" pitchFamily="18" charset="0"/>
              <a:cs typeface="Times New Roman" panose="02020603050405020304" pitchFamily="18" charset="0"/>
            </a:endParaRPr>
          </a:p>
          <a:p>
            <a:pPr marL="566928" indent="-457200" algn="justLow" rtl="0"/>
            <a:r>
              <a:rPr lang="en-GB" altLang="en-US" dirty="0">
                <a:solidFill>
                  <a:srgbClr val="FF0066"/>
                </a:solidFill>
                <a:latin typeface="Times New Roman" panose="02020603050405020304" pitchFamily="18" charset="0"/>
                <a:cs typeface="Times New Roman" panose="02020603050405020304" pitchFamily="18" charset="0"/>
              </a:rPr>
              <a:t> </a:t>
            </a:r>
            <a:r>
              <a:rPr lang="en-GB" altLang="en-US" dirty="0">
                <a:solidFill>
                  <a:schemeClr val="tx1"/>
                </a:solidFill>
                <a:latin typeface="Times New Roman" panose="02020603050405020304" pitchFamily="18" charset="0"/>
                <a:cs typeface="Times New Roman" panose="02020603050405020304" pitchFamily="18" charset="0"/>
              </a:rPr>
              <a:t>Such</a:t>
            </a:r>
            <a:r>
              <a:rPr lang="en-GB" altLang="en-US" dirty="0">
                <a:latin typeface="Times New Roman" panose="02020603050405020304" pitchFamily="18" charset="0"/>
                <a:cs typeface="Times New Roman" panose="02020603050405020304" pitchFamily="18" charset="0"/>
              </a:rPr>
              <a:t> prescription may include the chemical, scientific name, or non proprietary (generic) name of the substance or the manufacturer’s brand or trademark name </a:t>
            </a:r>
            <a:endParaRPr lang="en-US" altLang="en-US" dirty="0">
              <a:latin typeface="Times New Roman" panose="02020603050405020304" pitchFamily="18" charset="0"/>
              <a:cs typeface="Times New Roman" panose="02020603050405020304" pitchFamily="18" charset="0"/>
            </a:endParaRPr>
          </a:p>
          <a:p>
            <a:pPr>
              <a:buNone/>
            </a:pPr>
            <a:r>
              <a:rPr lang="en-US" altLang="en-US" dirty="0">
                <a:solidFill>
                  <a:srgbClr val="FF0066"/>
                </a:solidFill>
              </a:rPr>
              <a:t> </a:t>
            </a:r>
            <a:endParaRPr lang="en-GB" dirty="0"/>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47646"/>
          <a:stretch/>
        </p:blipFill>
        <p:spPr bwMode="auto">
          <a:xfrm>
            <a:off x="4716016" y="1117548"/>
            <a:ext cx="4427984" cy="5740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2">
            <a:extLst>
              <a:ext uri="{FF2B5EF4-FFF2-40B4-BE49-F238E27FC236}">
                <a16:creationId xmlns="" xmlns:a16="http://schemas.microsoft.com/office/drawing/2014/main" id="{4709BBFA-1DC5-4532-A0EF-1F90EB208ED2}"/>
              </a:ext>
            </a:extLst>
          </p:cNvPr>
          <p:cNvSpPr txBox="1">
            <a:spLocks/>
          </p:cNvSpPr>
          <p:nvPr/>
        </p:nvSpPr>
        <p:spPr>
          <a:xfrm>
            <a:off x="457200" y="188640"/>
            <a:ext cx="8229600" cy="801960"/>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1" anchor="ctr">
            <a:norm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dirty="0">
                <a:solidFill>
                  <a:srgbClr val="C00000"/>
                </a:solidFill>
                <a:latin typeface="Times New Roman" panose="02020603050405020304" pitchFamily="18" charset="0"/>
                <a:ea typeface="Calibri"/>
                <a:cs typeface="Times New Roman" panose="02020603050405020304" pitchFamily="18" charset="0"/>
              </a:rPr>
              <a:t>Types of Prescriptions</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84325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2110</TotalTime>
  <Words>1242</Words>
  <Application>Microsoft Office PowerPoint</Application>
  <PresentationFormat>عرض على الشاشة (3:4)‏</PresentationFormat>
  <Paragraphs>123</Paragraphs>
  <Slides>17</Slides>
  <Notes>1</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Office Theme</vt:lpstr>
      <vt:lpstr>عرض تقديمي في PowerPoint</vt:lpstr>
      <vt:lpstr>عرض تقديمي في PowerPoint</vt:lpstr>
      <vt:lpstr>Prescription</vt:lpstr>
      <vt:lpstr>Prescription</vt:lpstr>
      <vt:lpstr>Components of a Typical Prescription</vt:lpstr>
      <vt:lpstr>عرض تقديمي في PowerPoint</vt:lpstr>
      <vt:lpstr>عرض تقديمي في PowerPoint</vt:lpstr>
      <vt:lpstr>عرض تقديمي في PowerPoint</vt:lpstr>
      <vt:lpstr>عرض تقديمي في PowerPoint</vt:lpstr>
      <vt:lpstr>عرض تقديمي في PowerPoint</vt:lpstr>
      <vt:lpstr>Units of Prescription Ingredients</vt:lpstr>
      <vt:lpstr>Examples of prescriptions written in SI metric units:</vt:lpstr>
      <vt:lpstr> Prescriptions &amp; Medication Order Accuracy </vt:lpstr>
      <vt:lpstr>عرض تقديمي في PowerPoint</vt:lpstr>
      <vt:lpstr> E-Prescriptions </vt:lpstr>
      <vt:lpstr>       To be continued  with Abbreviations and Symbols </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57</cp:revision>
  <dcterms:created xsi:type="dcterms:W3CDTF">2021-01-31T08:51:52Z</dcterms:created>
  <dcterms:modified xsi:type="dcterms:W3CDTF">2024-03-20T11:55:48Z</dcterms:modified>
</cp:coreProperties>
</file>