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323" r:id="rId3"/>
    <p:sldId id="343" r:id="rId4"/>
    <p:sldId id="349" r:id="rId5"/>
    <p:sldId id="352" r:id="rId6"/>
    <p:sldId id="257" r:id="rId7"/>
    <p:sldId id="344" r:id="rId8"/>
    <p:sldId id="345" r:id="rId9"/>
    <p:sldId id="347" r:id="rId10"/>
    <p:sldId id="353" r:id="rId11"/>
    <p:sldId id="350" r:id="rId12"/>
    <p:sldId id="354" r:id="rId13"/>
    <p:sldId id="355" r:id="rId14"/>
    <p:sldId id="356" r:id="rId15"/>
    <p:sldId id="357" r:id="rId16"/>
    <p:sldId id="358" r:id="rId17"/>
    <p:sldId id="359" r:id="rId18"/>
    <p:sldId id="360" r:id="rId19"/>
    <p:sldId id="361" r:id="rId20"/>
    <p:sldId id="362" r:id="rId21"/>
    <p:sldId id="363" r:id="rId22"/>
    <p:sldId id="364" r:id="rId23"/>
    <p:sldId id="365" r:id="rId24"/>
    <p:sldId id="366" r:id="rId25"/>
    <p:sldId id="367" r:id="rId26"/>
    <p:sldId id="368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21" autoAdjust="0"/>
    <p:restoredTop sz="94434" autoAdjust="0"/>
  </p:normalViewPr>
  <p:slideViewPr>
    <p:cSldViewPr>
      <p:cViewPr>
        <p:scale>
          <a:sx n="81" d="100"/>
          <a:sy n="81" d="100"/>
        </p:scale>
        <p:origin x="-1068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45291-2208-4DD4-B4B0-DCB3567000E6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32E66-F246-4D29-A85C-904F660C7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95031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859F0-37A3-462E-93D5-1A0719D00163}" type="datetimeFigureOut">
              <a:rPr lang="en-US" smtClean="0"/>
              <a:t>2/25/2024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2750E-9A4F-4E7F-8F0E-F37227384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3798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-1" fmla="*/ 0 w 7955280"/>
              <a:gd name="connsiteY0-2" fmla="*/ 495300 h 495300"/>
              <a:gd name="connsiteX1-3" fmla="*/ 169546 w 7955280"/>
              <a:gd name="connsiteY1-4" fmla="*/ 0 h 495300"/>
              <a:gd name="connsiteX2-5" fmla="*/ 3966210 w 7955280"/>
              <a:gd name="connsiteY2-6" fmla="*/ 95250 h 495300"/>
              <a:gd name="connsiteX3-7" fmla="*/ 7785734 w 7955280"/>
              <a:gd name="connsiteY3-8" fmla="*/ 0 h 495300"/>
              <a:gd name="connsiteX4-9" fmla="*/ 7955280 w 7955280"/>
              <a:gd name="connsiteY4-10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FD5639AF-491C-4723-8F14-F6978A1C2810}" type="datetime1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222D0-E8C8-45BC-A16C-CAC3C9496E32}" type="datetime1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A4EC-D85B-4C7F-BD66-21FC5F468822}" type="datetime1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D703-CBC3-46BA-BE10-C58BA2D45B28}" type="datetime1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9C18-1CAC-4707-918A-CF07FEB00D54}" type="datetime1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168CE-4682-410F-8D5B-243200511464}" type="datetime1">
              <a:rPr lang="en-US" smtClean="0"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DF28-031A-4E0C-AFC7-477AA493654A}" type="datetime1">
              <a:rPr lang="en-US" smtClean="0"/>
              <a:t>2/25/2024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21732-FBF7-49F8-B3E4-A3DA8A720142}" type="datetime1">
              <a:rPr lang="en-US" smtClean="0"/>
              <a:t>2/25/2024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3F4A-8621-4520-8C71-641E7AD4EAE0}" type="datetime1">
              <a:rPr lang="en-US" smtClean="0"/>
              <a:t>2/25/2024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-1" fmla="*/ 0 w 7955280"/>
              <a:gd name="connsiteY0-2" fmla="*/ 495300 h 495300"/>
              <a:gd name="connsiteX1-3" fmla="*/ 169546 w 7955280"/>
              <a:gd name="connsiteY1-4" fmla="*/ 0 h 495300"/>
              <a:gd name="connsiteX2-5" fmla="*/ 3966210 w 7955280"/>
              <a:gd name="connsiteY2-6" fmla="*/ 95250 h 495300"/>
              <a:gd name="connsiteX3-7" fmla="*/ 7785734 w 7955280"/>
              <a:gd name="connsiteY3-8" fmla="*/ 0 h 495300"/>
              <a:gd name="connsiteX4-9" fmla="*/ 7955280 w 7955280"/>
              <a:gd name="connsiteY4-10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F0C2BF3D-FE6B-49FA-AC22-7007609849CE}" type="datetime1">
              <a:rPr lang="en-US" smtClean="0"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-1" fmla="*/ 0 w 7955280"/>
              <a:gd name="connsiteY0-2" fmla="*/ 495300 h 495300"/>
              <a:gd name="connsiteX1-3" fmla="*/ 169546 w 7955280"/>
              <a:gd name="connsiteY1-4" fmla="*/ 0 h 495300"/>
              <a:gd name="connsiteX2-5" fmla="*/ 3966210 w 7955280"/>
              <a:gd name="connsiteY2-6" fmla="*/ 95250 h 495300"/>
              <a:gd name="connsiteX3-7" fmla="*/ 7785734 w 7955280"/>
              <a:gd name="connsiteY3-8" fmla="*/ 0 h 495300"/>
              <a:gd name="connsiteX4-9" fmla="*/ 7955280 w 7955280"/>
              <a:gd name="connsiteY4-10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87A7E677-DE25-4C83-B6A1-3E527C7DE3FB}" type="datetime1">
              <a:rPr lang="en-US" smtClean="0"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-1" fmla="*/ 0 w 7955280"/>
              <a:gd name="connsiteY0-2" fmla="*/ 495300 h 495300"/>
              <a:gd name="connsiteX1-3" fmla="*/ 169546 w 7955280"/>
              <a:gd name="connsiteY1-4" fmla="*/ 0 h 495300"/>
              <a:gd name="connsiteX2-5" fmla="*/ 3966210 w 7955280"/>
              <a:gd name="connsiteY2-6" fmla="*/ 95250 h 495300"/>
              <a:gd name="connsiteX3-7" fmla="*/ 7785734 w 7955280"/>
              <a:gd name="connsiteY3-8" fmla="*/ 0 h 495300"/>
              <a:gd name="connsiteX4-9" fmla="*/ 7955280 w 7955280"/>
              <a:gd name="connsiteY4-10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anose="03070502040507070304" pitchFamily="66" charset="0"/>
              </a:defRPr>
            </a:lvl1pPr>
          </a:lstStyle>
          <a:p>
            <a:fld id="{60197924-E6EF-456B-9650-C43AC8E5BDBB}" type="datetime1">
              <a:rPr lang="en-US" smtClean="0"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anose="03070502040507070304" pitchFamily="66" charset="0"/>
              </a:defRPr>
            </a:lvl1pPr>
          </a:lstStyle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anose="03070502040507070304" pitchFamily="66" charset="0"/>
              </a:defRPr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anose="03060802040406070304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346" y="1221175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Digital Electronic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430443"/>
            <a:ext cx="9144000" cy="2362200"/>
          </a:xfrm>
        </p:spPr>
        <p:txBody>
          <a:bodyPr>
            <a:noAutofit/>
          </a:bodyPr>
          <a:lstStyle/>
          <a:p>
            <a:endParaRPr lang="en-US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semester </a:t>
            </a:r>
          </a:p>
          <a:p>
            <a:pPr rtl="1"/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522" y="603766"/>
            <a:ext cx="6965245" cy="539234"/>
          </a:xfrm>
        </p:spPr>
        <p:txBody>
          <a:bodyPr>
            <a:noAutofit/>
          </a:bodyPr>
          <a:lstStyle/>
          <a:p>
            <a:pPr algn="l">
              <a:lnSpc>
                <a:spcPct val="170000"/>
              </a:lnSpc>
            </a:pP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/>
            </a:r>
            <a:b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en-US" sz="24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Exercise 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2.9:</a:t>
            </a:r>
            <a:b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endParaRPr lang="en-US" sz="24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7467600" cy="5105400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Let 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us consider the following digital circuit: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20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20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20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20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	Give the expression of the output X.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	Draw the truth table of the circuit.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10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828800"/>
            <a:ext cx="5807336" cy="20193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1967"/>
            <a:ext cx="6965245" cy="539234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Exercise 2.10: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11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222" y="1141201"/>
            <a:ext cx="7718778" cy="510719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Let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us consider following gate circuit: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       </a:t>
            </a: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</a:t>
            </a:r>
            <a:endParaRPr lang="en-US" sz="2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	Determine the expression of the output.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	Deduce the truth table.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c.	Conclude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Remark 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2.5: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From the exercise above the following property can be deduced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sz="2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sz="28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800" y="1524000"/>
            <a:ext cx="3868204" cy="224959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383" y="5706414"/>
            <a:ext cx="2501462" cy="53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1" y="660387"/>
            <a:ext cx="6965245" cy="706418"/>
          </a:xfrm>
        </p:spPr>
        <p:txBody>
          <a:bodyPr>
            <a:normAutofit fontScale="90000"/>
          </a:bodyPr>
          <a:lstStyle/>
          <a:p>
            <a:pPr algn="just"/>
            <a:r>
              <a:rPr lang="en-US" dirty="0" smtClean="0"/>
              <a:t>1.1 Introduction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845" y="1524001"/>
            <a:ext cx="7467599" cy="4800599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Boolean algebra 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was created by the English mathematician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George Boole 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(1815-1864).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The Boolean algebra codifies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rules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of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relationship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between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mathematical quantities 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to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one of two possible values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true or false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 or 0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All arithmetic operations 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performed with Boolean quantities have but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one of two possible outcomes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either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 or 0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There are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three basic Boolean arithmetic operations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1. </a:t>
            </a:r>
            <a:r>
              <a:rPr lang="en-US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Boolean addition 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which is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equivalent 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to the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OR logic function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as well as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parallel switch contacts.</a:t>
            </a:r>
            <a:endParaRPr lang="en-US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 </a:t>
            </a:r>
            <a:r>
              <a:rPr lang="en-US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Boolean multiplication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which is equivalent to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AND function 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as well as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series switch contacts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3. </a:t>
            </a:r>
            <a:r>
              <a:rPr lang="en-US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Boolean complementation 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which is equivalent to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NOT logic function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endParaRPr lang="en-GB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466150"/>
          </a:xfrm>
        </p:spPr>
        <p:txBody>
          <a:bodyPr>
            <a:normAutofit/>
          </a:bodyPr>
          <a:lstStyle/>
          <a:p>
            <a:pPr lvl="1" rtl="0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3.2 Boolean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Arithmetic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1" y="1524000"/>
            <a:ext cx="7467599" cy="441960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section presents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basic relationship concerning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three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basic Boolean arithmetic operations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3.2.1 Boolean addition: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Boolean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 is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equivalent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logic function. Therefore,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following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+ 0 = 0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+ 1 = 1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+ 0 = 1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+ 1 =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905000" y="583975"/>
            <a:ext cx="4724400" cy="265168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1853904" y="3352800"/>
            <a:ext cx="4826592" cy="29335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066800"/>
            <a:ext cx="7309825" cy="5181600"/>
          </a:xfrm>
        </p:spPr>
        <p:txBody>
          <a:bodyPr>
            <a:normAutofit/>
          </a:bodyPr>
          <a:lstStyle/>
          <a:p>
            <a:pPr marL="365760" lvl="1" indent="0" algn="just"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Remark 3.1:</a:t>
            </a:r>
          </a:p>
          <a:p>
            <a:pPr marL="365760" lvl="1" indent="0" algn="just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a difference between Boolean addition and binary addition; for binary addition we have the following relationships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65760" lvl="1" indent="0" algn="just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lvl="1" indent="0" algn="just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+ 0 = 0</a:t>
            </a:r>
          </a:p>
          <a:p>
            <a:pPr marL="365760" lvl="1" indent="0" algn="just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+ 1 = 1</a:t>
            </a:r>
          </a:p>
          <a:p>
            <a:pPr marL="365760" lvl="1" indent="0" algn="just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+ 0 = 1</a:t>
            </a:r>
          </a:p>
          <a:p>
            <a:pPr marL="365760" lvl="1" indent="0" algn="just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+ 1 = 10 (1 + 1 = 0 + report of 1).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4714" y="521732"/>
            <a:ext cx="6965245" cy="858818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3.2.2 Boolean </a:t>
            </a:r>
            <a:r>
              <a:rPr lang="en-US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Multiplication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380550"/>
            <a:ext cx="7620000" cy="494405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equivalent to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logic function: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0 =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1 = 0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x 0 = 0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x 1 =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3124199" y="2060955"/>
            <a:ext cx="4596137" cy="41133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816" y="509525"/>
            <a:ext cx="6965245" cy="858818"/>
          </a:xfrm>
        </p:spPr>
        <p:txBody>
          <a:bodyPr>
            <a:normAutofit/>
          </a:bodyPr>
          <a:lstStyle/>
          <a:p>
            <a:pPr lvl="2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3.2.3 Boolean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Complementation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368343"/>
            <a:ext cx="7620000" cy="4956257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equivalent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logic function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32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3.3 </a:t>
            </a:r>
            <a:r>
              <a:rPr lang="en-US" sz="3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Boolean algebraic identities: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identity is 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statement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that is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true for all possible values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its variables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There are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groups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Boolean algebraic identities: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additive identities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multiplicative identities.</a:t>
            </a:r>
            <a:endParaRPr lang="en-GB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2590800" y="1905000"/>
            <a:ext cx="3810000" cy="15433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1109" y="521732"/>
            <a:ext cx="6965245" cy="708495"/>
          </a:xfrm>
        </p:spPr>
        <p:txBody>
          <a:bodyPr>
            <a:normAutofit/>
          </a:bodyPr>
          <a:lstStyle/>
          <a:p>
            <a:pPr lvl="2" algn="just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3.3.1 Additive identities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30227"/>
            <a:ext cx="7620000" cy="509437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is a Boolean variable, then the following statements are always true.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+ 0 = A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+ 1 = 1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A = A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/A = 1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GB" sz="2000" dirty="0" smtClean="0"/>
          </a:p>
          <a:p>
            <a:pPr marL="0" indent="0" algn="just">
              <a:buNone/>
            </a:pP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3265394" y="1676400"/>
            <a:ext cx="3596470" cy="20934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3265393" y="3915658"/>
            <a:ext cx="3592607" cy="22631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68" y="270956"/>
            <a:ext cx="6965245" cy="1087418"/>
          </a:xfrm>
        </p:spPr>
        <p:txBody>
          <a:bodyPr>
            <a:noAutofit/>
          </a:bodyPr>
          <a:lstStyle/>
          <a:p>
            <a:pPr algn="l"/>
            <a:r>
              <a:rPr lang="en-GB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3.3.2 Multiplicative identities: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58374"/>
            <a:ext cx="7415605" cy="481382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being a Boolean variable, the following statements are always true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x A = 0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x A = A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A = A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x/A = 0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3200400" y="1865106"/>
            <a:ext cx="4191000" cy="44181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68" y="2438400"/>
            <a:ext cx="6965245" cy="21336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Lecture 6</a:t>
            </a:r>
            <a:r>
              <a:rPr lang="ar-SA" altLang="en-US" b="1" dirty="0" smtClean="0"/>
              <a:t> </a:t>
            </a:r>
            <a:r>
              <a:rPr lang="en-US" altLang="en-US" b="1" dirty="0" smtClean="0"/>
              <a:t> and 7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68" y="762000"/>
            <a:ext cx="6965245" cy="596374"/>
          </a:xfrm>
        </p:spPr>
        <p:txBody>
          <a:bodyPr>
            <a:noAutofit/>
          </a:bodyPr>
          <a:lstStyle/>
          <a:p>
            <a:pPr algn="l"/>
            <a:r>
              <a:rPr lang="en-GB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Remark 3.2: 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Double complementation</a:t>
            </a:r>
            <a:b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58374"/>
            <a:ext cx="7415605" cy="481382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Complementing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variable twice results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original Boolean value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3.4 </a:t>
            </a:r>
            <a:r>
              <a:rPr lang="en-US" b="1" dirty="0">
                <a:solidFill>
                  <a:srgbClr val="00B0F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Boolean algebraic properties: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Let us consider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three Boolean Variables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A, B and C.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following properties are true.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20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2417855"/>
            <a:ext cx="4943475" cy="876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68" y="762000"/>
            <a:ext cx="6965245" cy="596374"/>
          </a:xfrm>
        </p:spPr>
        <p:txBody>
          <a:bodyPr>
            <a:noAutofit/>
          </a:bodyPr>
          <a:lstStyle/>
          <a:p>
            <a:pPr algn="l"/>
            <a:r>
              <a:rPr lang="en-GB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3.4 Boolean algebraic properties: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4000"/>
            <a:ext cx="7415605" cy="46482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 consider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three Boolean Variables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A, B and C.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following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properties are true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Commutative 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property:</a:t>
            </a:r>
          </a:p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Addition: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A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B = B + A</a:t>
            </a:r>
          </a:p>
          <a:p>
            <a:pPr>
              <a:buFontTx/>
              <a:buChar char="-"/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Multiplication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A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B = B x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  <a:p>
            <a:pPr>
              <a:buFontTx/>
              <a:buChar char="-"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Associative 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property:</a:t>
            </a:r>
          </a:p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Addition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            A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(B + C) = (A + B) + C</a:t>
            </a:r>
          </a:p>
          <a:p>
            <a:pPr>
              <a:buFontTx/>
              <a:buChar char="-"/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Multiplication:  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A(B.C) = (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A.B)C</a:t>
            </a:r>
          </a:p>
          <a:p>
            <a:pPr>
              <a:buFontTx/>
              <a:buChar char="-"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Distributive 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property:</a:t>
            </a:r>
          </a:p>
          <a:p>
            <a:pPr marL="0" indent="0">
              <a:buNone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A(B + C) = A.B + A.C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68" y="762000"/>
            <a:ext cx="6965245" cy="596374"/>
          </a:xfrm>
        </p:spPr>
        <p:txBody>
          <a:bodyPr>
            <a:noAutofit/>
          </a:bodyPr>
          <a:lstStyle/>
          <a:p>
            <a:pPr algn="l"/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3.5 Boolean rules for simplification: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58374"/>
            <a:ext cx="7415605" cy="481382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several rules for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Boolean algebra intended to be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used in reducing complex Boolean expressions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their simplest forms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simplification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Boolean expressions of logic circuits brings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have many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advantages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Higher operating speed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(less delay time from input signal transition to output signal transition).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 power consumption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(few IC used).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Less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Greater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reliability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68" y="762000"/>
            <a:ext cx="6965245" cy="596374"/>
          </a:xfrm>
        </p:spPr>
        <p:txBody>
          <a:bodyPr>
            <a:noAutofit/>
          </a:bodyPr>
          <a:lstStyle/>
          <a:p>
            <a:pPr algn="l"/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3.5 Boolean rules for simplification: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58374"/>
            <a:ext cx="7415605" cy="481382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3.5.1 Rule 1: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AB = A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+ AB = A (1 + 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=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(1)</a:t>
            </a:r>
          </a:p>
          <a:p>
            <a:pPr marL="0" indent="0">
              <a:buNone/>
            </a:pP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= A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23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893" y="3815670"/>
            <a:ext cx="7696307" cy="22044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68" y="762000"/>
            <a:ext cx="6965245" cy="596374"/>
          </a:xfrm>
        </p:spPr>
        <p:txBody>
          <a:bodyPr>
            <a:noAutofit/>
          </a:bodyPr>
          <a:lstStyle/>
          <a:p>
            <a:pPr algn="l"/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3.5 Boolean rules for simplification: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58374"/>
            <a:ext cx="7415605" cy="481382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3.5.3 Rule 3: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24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37" y="2224840"/>
            <a:ext cx="6962775" cy="2190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9693" y="604285"/>
            <a:ext cx="6965245" cy="596374"/>
          </a:xfrm>
        </p:spPr>
        <p:txBody>
          <a:bodyPr>
            <a:noAutofit/>
          </a:bodyPr>
          <a:lstStyle/>
          <a:p>
            <a:pPr algn="l"/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3.6 Circuit simplification example: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00659"/>
            <a:ext cx="7415605" cy="497154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consider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following logic circuit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25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2400299" y="1647769"/>
            <a:ext cx="4291405" cy="21440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866" y="3936449"/>
            <a:ext cx="7132897" cy="22630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9693" y="604285"/>
            <a:ext cx="6965245" cy="596374"/>
          </a:xfrm>
        </p:spPr>
        <p:txBody>
          <a:bodyPr>
            <a:noAutofit/>
          </a:bodyPr>
          <a:lstStyle/>
          <a:p>
            <a:pPr algn="l"/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3.6 Circuit simplification example: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00659"/>
            <a:ext cx="7415605" cy="497154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26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2414587"/>
            <a:ext cx="7429500" cy="2028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522" y="603766"/>
            <a:ext cx="6965245" cy="539234"/>
          </a:xfrm>
        </p:spPr>
        <p:txBody>
          <a:bodyPr>
            <a:noAutofit/>
          </a:bodyPr>
          <a:lstStyle/>
          <a:p>
            <a:pPr algn="l">
              <a:lnSpc>
                <a:spcPct val="170000"/>
              </a:lnSpc>
            </a:pP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2.4.4	The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NOR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gate: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7467600" cy="5105400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NOR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gate is an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OR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gate with its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output inverted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Truth 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table</a:t>
            </a:r>
            <a:r>
              <a:rPr lang="en-US" sz="2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20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20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20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Symbol: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20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NOR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gate can also be manufactured with more than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two inputs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3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7" name="Picture 10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1828800"/>
            <a:ext cx="3373671" cy="2157412"/>
          </a:xfrm>
          <a:prstGeom prst="rect">
            <a:avLst/>
          </a:prstGeom>
        </p:spPr>
      </p:pic>
      <p:pic>
        <p:nvPicPr>
          <p:cNvPr id="1028" name="Picture 10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9637" y="4292083"/>
            <a:ext cx="3173070" cy="9657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1967"/>
            <a:ext cx="6965245" cy="539234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2.4.5	The exclusive-OR gate: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4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222" y="1141201"/>
            <a:ext cx="7718778" cy="510719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exclusive-OR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gate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outputs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high level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only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If 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inputs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are at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different logic levels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either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0 and 1 or 1 and 0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Conversely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its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output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is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low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If 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inputs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are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at the same logic levels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exclusive-OR gate 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is sometimes called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XOR gate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Truth 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table: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3257404"/>
            <a:ext cx="3886200" cy="29937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522" y="603766"/>
            <a:ext cx="6965245" cy="539234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Remark 2.3</a:t>
            </a:r>
            <a:r>
              <a:rPr lang="en-US" sz="24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endParaRPr lang="en-US" sz="24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7467600" cy="4419600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negative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AND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gate and 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negative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OR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gate. </a:t>
            </a:r>
            <a:endParaRPr lang="en-US" sz="20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Let 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us consider the following digital circuit</a:t>
            </a:r>
            <a:r>
              <a:rPr lang="en-US" sz="2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20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20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20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a.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	Draw the truth table of this circuit.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b.	Show that this circuit is equivalent to a NOR gate.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20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20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20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20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5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10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8093" y="2438400"/>
            <a:ext cx="4087813" cy="1428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522" y="603766"/>
            <a:ext cx="6965245" cy="706418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Digital </a:t>
            </a:r>
            <a: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signals and gates:</a:t>
            </a:r>
            <a:br>
              <a:rPr lang="en-US" sz="24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962" y="1066800"/>
            <a:ext cx="7562038" cy="5169971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expression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of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output X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can be written as follow</a:t>
            </a:r>
            <a:r>
              <a:rPr lang="en-US" sz="18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</a:t>
            </a:r>
            <a:endParaRPr lang="en-US" sz="1800" b="1" dirty="0" smtClean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Therefore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truth table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of the </a:t>
            </a:r>
            <a:r>
              <a:rPr lang="en-US" sz="18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circuit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can be easily deduced</a:t>
            </a:r>
            <a:r>
              <a:rPr lang="en-US" sz="18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18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18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18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We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can notice that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truth table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of this circuit is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identical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to that of a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NOR gate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endParaRPr lang="en-US" sz="18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gate described in this exercise is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called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negative AND gate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and its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symbol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is given as follow:</a:t>
            </a:r>
            <a:endParaRPr lang="en-US" sz="18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18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6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0728" y="2131384"/>
            <a:ext cx="2895600" cy="16420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8528" y="5383427"/>
            <a:ext cx="2540850" cy="6757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8767" y="1254605"/>
            <a:ext cx="1143000" cy="2989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7696200" cy="5562600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Let us consider the following gate circuit</a:t>
            </a:r>
            <a:r>
              <a:rPr lang="en-US" sz="18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Draw</a:t>
            </a:r>
            <a:r>
              <a:rPr lang="en-US" sz="18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truth table of the circuit.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Show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that the circuit is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equivalent </a:t>
            </a: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to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NAND gate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18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expression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of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output X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can be written as follow: </a:t>
            </a:r>
            <a:endParaRPr lang="en-US" sz="18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Therefore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truth table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of the circuit can be easily deduced: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18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7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1447800"/>
            <a:ext cx="3099188" cy="1371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4419600"/>
            <a:ext cx="2861388" cy="1828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2913" y="3543300"/>
            <a:ext cx="1361574" cy="266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962" y="914400"/>
            <a:ext cx="7409638" cy="5322371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We can notice that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truth table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of this circuit is identical to that of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 NAND gate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18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18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18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18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circuit described in this exercise is called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negative OR gate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18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Its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symbol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is </a:t>
            </a:r>
            <a:r>
              <a:rPr lang="en-US" sz="18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given </a:t>
            </a:r>
            <a:r>
              <a:rPr lang="en-US" sz="18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as follow</a:t>
            </a:r>
            <a:r>
              <a:rPr lang="en-US" sz="18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18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8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5114679"/>
            <a:ext cx="2734677" cy="11049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5620" y="1702852"/>
            <a:ext cx="3698321" cy="23854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9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222" y="1066801"/>
            <a:ext cx="7718778" cy="51816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previous remark 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leads us to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two important theorems 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of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Boolean algebra 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(the Boolean algebra will be studied in detail in the next chapter</a:t>
            </a: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Those theorems are called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De Morgan’s theorems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Where A and B are two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Boolean variables </a:t>
            </a:r>
            <a:endParaRPr lang="en-US" dirty="0" smtClean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Boolean variable is that which can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only take values 0 and 1</a:t>
            </a:r>
            <a:r>
              <a:rPr lang="en-US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).</a:t>
            </a:r>
            <a:endParaRPr lang="en-GB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5311" y="3048001"/>
            <a:ext cx="2159726" cy="121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>
            <a:fillRect/>
          </a:stretch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</TotalTime>
  <Words>1031</Words>
  <Application>Microsoft Office PowerPoint</Application>
  <PresentationFormat>عرض على الشاشة (3:4)‏</PresentationFormat>
  <Paragraphs>213</Paragraphs>
  <Slides>26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26</vt:i4>
      </vt:variant>
    </vt:vector>
  </HeadingPairs>
  <TitlesOfParts>
    <vt:vector size="27" baseType="lpstr">
      <vt:lpstr>Pushpin</vt:lpstr>
      <vt:lpstr>Digital Electronic </vt:lpstr>
      <vt:lpstr>  Lecture 6  and 7   </vt:lpstr>
      <vt:lpstr>2.4.4 The NOR gate:</vt:lpstr>
      <vt:lpstr>2.4.5 The exclusive-OR gate:</vt:lpstr>
      <vt:lpstr>Remark 2.3:</vt:lpstr>
      <vt:lpstr>Digital signals and gates: </vt:lpstr>
      <vt:lpstr>عرض تقديمي في PowerPoint</vt:lpstr>
      <vt:lpstr>عرض تقديمي في PowerPoint</vt:lpstr>
      <vt:lpstr>عرض تقديمي في PowerPoint</vt:lpstr>
      <vt:lpstr> Exercise 2.9: </vt:lpstr>
      <vt:lpstr>Exercise 2.10:</vt:lpstr>
      <vt:lpstr>1.1 Introduction </vt:lpstr>
      <vt:lpstr>3.2 Boolean Arithmetic:</vt:lpstr>
      <vt:lpstr>عرض تقديمي في PowerPoint</vt:lpstr>
      <vt:lpstr>عرض تقديمي في PowerPoint</vt:lpstr>
      <vt:lpstr>3.2.2 Boolean Multiplication:</vt:lpstr>
      <vt:lpstr>3.2.3 Boolean Complementation:</vt:lpstr>
      <vt:lpstr>3.3.1 Additive identities</vt:lpstr>
      <vt:lpstr>3.3.2 Multiplicative identities:</vt:lpstr>
      <vt:lpstr>Remark 3.2: Double complementation </vt:lpstr>
      <vt:lpstr>3.4 Boolean algebraic properties:</vt:lpstr>
      <vt:lpstr>3.5 Boolean rules for simplification:</vt:lpstr>
      <vt:lpstr>3.5 Boolean rules for simplification:</vt:lpstr>
      <vt:lpstr>3.5 Boolean rules for simplification:</vt:lpstr>
      <vt:lpstr>3.6 Circuit simplification example:</vt:lpstr>
      <vt:lpstr>3.6 Circuit simplification example: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الميكانيك الاحصائي</dc:title>
  <dc:creator>EDJ</dc:creator>
  <cp:lastModifiedBy>DR.Ahmed Saker 2O11</cp:lastModifiedBy>
  <cp:revision>182</cp:revision>
  <dcterms:created xsi:type="dcterms:W3CDTF">2018-02-25T19:08:00Z</dcterms:created>
  <dcterms:modified xsi:type="dcterms:W3CDTF">2024-02-25T15:50:49Z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CF5B93B56A394FE49932F8C2FC9838B4</vt:lpwstr>
  </property>
  <property fmtid="{D5CDD505-2E9C-101B-9397-08002B2CF9AE}" pid="3" name="KSOProductBuildVer">
    <vt:lpwstr>1033-11.2.0.11516</vt:lpwstr>
  </property>
</Properties>
</file>