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323" r:id="rId3"/>
    <p:sldId id="343" r:id="rId4"/>
    <p:sldId id="357" r:id="rId5"/>
    <p:sldId id="257" r:id="rId6"/>
    <p:sldId id="344" r:id="rId7"/>
    <p:sldId id="345" r:id="rId8"/>
    <p:sldId id="346" r:id="rId9"/>
    <p:sldId id="347" r:id="rId10"/>
    <p:sldId id="348" r:id="rId11"/>
    <p:sldId id="349" r:id="rId12"/>
    <p:sldId id="350" r:id="rId13"/>
    <p:sldId id="351" r:id="rId14"/>
    <p:sldId id="352" r:id="rId15"/>
    <p:sldId id="354" r:id="rId16"/>
    <p:sldId id="329" r:id="rId17"/>
    <p:sldId id="353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434" autoAdjust="0"/>
  </p:normalViewPr>
  <p:slideViewPr>
    <p:cSldViewPr>
      <p:cViewPr>
        <p:scale>
          <a:sx n="81" d="100"/>
          <a:sy n="81" d="100"/>
        </p:scale>
        <p:origin x="-1056" y="2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445291-2208-4DD4-B4B0-DCB3567000E6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/>
              <a:t>Pysics department, University of Babylon, 2018.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B32E66-F246-4D29-A85C-904F660C7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5859F0-37A3-462E-93D5-1A0719D00163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/>
              <a:t>Pysics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C2750E-9A4F-4E7F-8F0E-F37227384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86277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-1" fmla="*/ 0 w 7955280"/>
              <a:gd name="connsiteY0-2" fmla="*/ 495300 h 495300"/>
              <a:gd name="connsiteX1-3" fmla="*/ 169546 w 7955280"/>
              <a:gd name="connsiteY1-4" fmla="*/ 0 h 495300"/>
              <a:gd name="connsiteX2-5" fmla="*/ 3966210 w 7955280"/>
              <a:gd name="connsiteY2-6" fmla="*/ 95250 h 495300"/>
              <a:gd name="connsiteX3-7" fmla="*/ 7785734 w 7955280"/>
              <a:gd name="connsiteY3-8" fmla="*/ 0 h 495300"/>
              <a:gd name="connsiteX4-9" fmla="*/ 7955280 w 7955280"/>
              <a:gd name="connsiteY4-10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FD5639AF-491C-4723-8F14-F6978A1C2810}" type="datetime1">
              <a:rPr lang="en-US" smtClean="0"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222D0-E8C8-45BC-A16C-CAC3C9496E32}" type="datetime1">
              <a:rPr lang="en-US" smtClean="0"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4A4EC-D85B-4C7F-BD66-21FC5F468822}" type="datetime1">
              <a:rPr lang="en-US" smtClean="0"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5D703-CBC3-46BA-BE10-C58BA2D45B28}" type="datetime1">
              <a:rPr lang="en-US" smtClean="0"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89C18-1CAC-4707-918A-CF07FEB00D54}" type="datetime1">
              <a:rPr lang="en-US" smtClean="0"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168CE-4682-410F-8D5B-243200511464}" type="datetime1">
              <a:rPr lang="en-US" smtClean="0"/>
              <a:t>2/25/2024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CDF28-031A-4E0C-AFC7-477AA493654A}" type="datetime1">
              <a:rPr lang="en-US" smtClean="0"/>
              <a:t>2/25/2024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21732-FBF7-49F8-B3E4-A3DA8A720142}" type="datetime1">
              <a:rPr lang="en-US" smtClean="0"/>
              <a:t>2/25/2024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33F4A-8621-4520-8C71-641E7AD4EAE0}" type="datetime1">
              <a:rPr lang="en-US" smtClean="0"/>
              <a:t>2/25/2024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-1" fmla="*/ 0 w 7955280"/>
              <a:gd name="connsiteY0-2" fmla="*/ 495300 h 495300"/>
              <a:gd name="connsiteX1-3" fmla="*/ 169546 w 7955280"/>
              <a:gd name="connsiteY1-4" fmla="*/ 0 h 495300"/>
              <a:gd name="connsiteX2-5" fmla="*/ 3966210 w 7955280"/>
              <a:gd name="connsiteY2-6" fmla="*/ 95250 h 495300"/>
              <a:gd name="connsiteX3-7" fmla="*/ 7785734 w 7955280"/>
              <a:gd name="connsiteY3-8" fmla="*/ 0 h 495300"/>
              <a:gd name="connsiteX4-9" fmla="*/ 7955280 w 7955280"/>
              <a:gd name="connsiteY4-10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F0C2BF3D-FE6B-49FA-AC22-7007609849CE}" type="datetime1">
              <a:rPr lang="en-US" smtClean="0"/>
              <a:t>2/25/2024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-1" fmla="*/ 0 w 7955280"/>
              <a:gd name="connsiteY0-2" fmla="*/ 495300 h 495300"/>
              <a:gd name="connsiteX1-3" fmla="*/ 169546 w 7955280"/>
              <a:gd name="connsiteY1-4" fmla="*/ 0 h 495300"/>
              <a:gd name="connsiteX2-5" fmla="*/ 3966210 w 7955280"/>
              <a:gd name="connsiteY2-6" fmla="*/ 95250 h 495300"/>
              <a:gd name="connsiteX3-7" fmla="*/ 7785734 w 7955280"/>
              <a:gd name="connsiteY3-8" fmla="*/ 0 h 495300"/>
              <a:gd name="connsiteX4-9" fmla="*/ 7955280 w 7955280"/>
              <a:gd name="connsiteY4-10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87A7E677-DE25-4C83-B6A1-3E527C7DE3FB}" type="datetime1">
              <a:rPr lang="en-US" smtClean="0"/>
              <a:t>2/25/2024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-1" fmla="*/ 0 w 7955280"/>
              <a:gd name="connsiteY0-2" fmla="*/ 495300 h 495300"/>
              <a:gd name="connsiteX1-3" fmla="*/ 169546 w 7955280"/>
              <a:gd name="connsiteY1-4" fmla="*/ 0 h 495300"/>
              <a:gd name="connsiteX2-5" fmla="*/ 3966210 w 7955280"/>
              <a:gd name="connsiteY2-6" fmla="*/ 95250 h 495300"/>
              <a:gd name="connsiteX3-7" fmla="*/ 7785734 w 7955280"/>
              <a:gd name="connsiteY3-8" fmla="*/ 0 h 495300"/>
              <a:gd name="connsiteX4-9" fmla="*/ 7955280 w 7955280"/>
              <a:gd name="connsiteY4-10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anose="03070502040507070304" pitchFamily="66" charset="0"/>
              </a:defRPr>
            </a:lvl1pPr>
          </a:lstStyle>
          <a:p>
            <a:fld id="{60197924-E6EF-456B-9650-C43AC8E5BDBB}" type="datetime1">
              <a:rPr lang="en-US" smtClean="0"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anose="03070502040507070304" pitchFamily="66" charset="0"/>
              </a:defRPr>
            </a:lvl1pPr>
          </a:lstStyle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anose="03070502040507070304" pitchFamily="66" charset="0"/>
              </a:defRPr>
            </a:lvl1pPr>
          </a:lstStyle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anose="03060802040406070304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anose="03060802040406070304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anose="03060802040406070304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anose="03060802040406070304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anose="03060802040406070304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anose="03060802040406070304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anose="03060802040406070304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anose="03060802040406070304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anose="03060802040406070304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2346" y="1221175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/>
              <a:t>Digital Electronic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430443"/>
            <a:ext cx="9144000" cy="2362200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nd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semester </a:t>
            </a:r>
          </a:p>
          <a:p>
            <a:pPr rtl="1"/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/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6480707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>
                <a:solidFill>
                  <a:schemeClr val="tx1"/>
                </a:solidFill>
              </a:rPr>
              <a:t>10</a:t>
            </a:fld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524000"/>
            <a:ext cx="7457053" cy="3733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601967"/>
            <a:ext cx="6965245" cy="539234"/>
          </a:xfrm>
        </p:spPr>
        <p:txBody>
          <a:bodyPr>
            <a:noAutofit/>
          </a:bodyPr>
          <a:lstStyle/>
          <a:p>
            <a:pPr algn="just">
              <a:lnSpc>
                <a:spcPct val="170000"/>
              </a:lnSpc>
            </a:pP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2.4 Multiple input gates: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6480707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>
                <a:solidFill>
                  <a:schemeClr val="tx1"/>
                </a:solidFill>
              </a:rPr>
              <a:t>11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3222" y="1141201"/>
            <a:ext cx="7718778" cy="5107199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With a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single input 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gate such as the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inverter or buffer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there can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only be two possible input states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 either 1 or 0. 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With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multiple input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gates,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many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possibilities are available for input states. 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number of possible input states is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equal to two to the power of the number of inputs. 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So, if a gate has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 inputs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therefore there are      possible input combinations.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9792" r="1042" b="16667"/>
          <a:stretch>
            <a:fillRect/>
          </a:stretch>
        </p:blipFill>
        <p:spPr>
          <a:xfrm>
            <a:off x="3314163" y="4343400"/>
            <a:ext cx="365761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601967"/>
            <a:ext cx="6965245" cy="539234"/>
          </a:xfrm>
        </p:spPr>
        <p:txBody>
          <a:bodyPr>
            <a:noAutofit/>
          </a:bodyPr>
          <a:lstStyle/>
          <a:p>
            <a:pPr algn="just">
              <a:lnSpc>
                <a:spcPct val="170000"/>
              </a:lnSpc>
            </a:pP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2.4.1 The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AND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gate: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6480707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>
                <a:solidFill>
                  <a:schemeClr val="tx1"/>
                </a:solidFill>
              </a:rPr>
              <a:t>12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3222" y="1141201"/>
            <a:ext cx="7718778" cy="5107199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output of the AND gate is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high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if and only if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all inputs are high.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If any input 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is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low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the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output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is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guaranteed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to be in a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low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state as well.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en-US" sz="28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Truth table: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Let us draw the truth table of a two inputs AND gate</a:t>
            </a:r>
            <a:endParaRPr lang="en-GB" sz="28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601967"/>
            <a:ext cx="6965245" cy="539234"/>
          </a:xfrm>
        </p:spPr>
        <p:txBody>
          <a:bodyPr>
            <a:noAutofit/>
          </a:bodyPr>
          <a:lstStyle/>
          <a:p>
            <a:pPr algn="just">
              <a:lnSpc>
                <a:spcPct val="170000"/>
              </a:lnSpc>
            </a:pP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2.4.1 The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AND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gate Truth table: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6480707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>
                <a:solidFill>
                  <a:schemeClr val="tx1"/>
                </a:solidFill>
              </a:rPr>
              <a:t>13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3222" y="1219200"/>
            <a:ext cx="7718778" cy="5029200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Let us draw the truth table of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 two inputs AND 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gate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output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is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high only when 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all the two inputs are high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  <a:endParaRPr lang="en-GB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6269" y="1783724"/>
            <a:ext cx="3325761" cy="2514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4318" y="4800600"/>
            <a:ext cx="2969664" cy="132397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601967"/>
            <a:ext cx="6965245" cy="539234"/>
          </a:xfrm>
        </p:spPr>
        <p:txBody>
          <a:bodyPr>
            <a:noAutofit/>
          </a:bodyPr>
          <a:lstStyle/>
          <a:p>
            <a:pPr algn="just">
              <a:lnSpc>
                <a:spcPct val="170000"/>
              </a:lnSpc>
            </a:pP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Exercises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6480707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>
                <a:solidFill>
                  <a:schemeClr val="tx1"/>
                </a:solidFill>
              </a:rPr>
              <a:t>14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3222" y="1219200"/>
            <a:ext cx="7718778" cy="5029200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3523" r="14401" b="3511"/>
          <a:stretch>
            <a:fillRect/>
          </a:stretch>
        </p:blipFill>
        <p:spPr>
          <a:xfrm>
            <a:off x="979406" y="1381469"/>
            <a:ext cx="7086409" cy="4252913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3810000" y="4876800"/>
            <a:ext cx="1524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4473222" y="4876800"/>
            <a:ext cx="479778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818488" y="4876800"/>
            <a:ext cx="353712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601967"/>
            <a:ext cx="6965245" cy="539234"/>
          </a:xfrm>
        </p:spPr>
        <p:txBody>
          <a:bodyPr>
            <a:noAutofit/>
          </a:bodyPr>
          <a:lstStyle/>
          <a:p>
            <a:pPr algn="just">
              <a:lnSpc>
                <a:spcPct val="170000"/>
              </a:lnSpc>
            </a:pP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Exercises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6480707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>
                <a:solidFill>
                  <a:schemeClr val="tx1"/>
                </a:solidFill>
              </a:rPr>
              <a:t>15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3222" y="1219200"/>
            <a:ext cx="7718778" cy="5029200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3523" r="14401" b="3511"/>
          <a:stretch>
            <a:fillRect/>
          </a:stretch>
        </p:blipFill>
        <p:spPr>
          <a:xfrm>
            <a:off x="990599" y="1462087"/>
            <a:ext cx="7086409" cy="425291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16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608286" y="1257002"/>
            <a:ext cx="7773713" cy="1050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9410" marR="68580" indent="-285750" algn="just">
              <a:lnSpc>
                <a:spcPct val="150000"/>
              </a:lnSpc>
              <a:spcBef>
                <a:spcPts val="695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The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output</a:t>
            </a:r>
            <a:r>
              <a:rPr lang="en-US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of the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OR</a:t>
            </a:r>
            <a:r>
              <a:rPr lang="en-US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gate is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high</a:t>
            </a:r>
            <a:r>
              <a:rPr lang="en-US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if 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any</a:t>
            </a:r>
            <a:r>
              <a:rPr lang="en-US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of the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inputs </a:t>
            </a:r>
            <a:r>
              <a:rPr lang="en-US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is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high</a:t>
            </a:r>
            <a:r>
              <a:rPr lang="en-US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 </a:t>
            </a:r>
          </a:p>
          <a:p>
            <a:pPr marL="359410" marR="68580" indent="-285750" algn="just">
              <a:lnSpc>
                <a:spcPct val="150000"/>
              </a:lnSpc>
              <a:spcBef>
                <a:spcPts val="695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The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output</a:t>
            </a:r>
            <a:r>
              <a:rPr lang="en-US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of an OR gate goes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low</a:t>
            </a:r>
            <a:r>
              <a:rPr lang="en-US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if and only if all inputs are low.</a:t>
            </a:r>
            <a:endParaRPr lang="en-GB" sz="20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66800" y="795337"/>
            <a:ext cx="6705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2.4.3 The OR gate: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3583" y="2307098"/>
            <a:ext cx="5170723" cy="386717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6480707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>
                <a:solidFill>
                  <a:schemeClr val="tx1"/>
                </a:solidFill>
              </a:rPr>
              <a:t>17</a:t>
            </a:fld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762000"/>
            <a:ext cx="7500142" cy="43434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821805" y="4241442"/>
            <a:ext cx="5334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572172" y="4241442"/>
            <a:ext cx="1295228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997222" y="4241442"/>
            <a:ext cx="784578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968" y="2438400"/>
            <a:ext cx="6965245" cy="21336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Chapter Two</a:t>
            </a:r>
            <a:br>
              <a:rPr lang="en-US" b="1" dirty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Lecture 5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2</a:t>
            </a:fld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6522" y="603766"/>
            <a:ext cx="6965245" cy="706418"/>
          </a:xfrm>
        </p:spPr>
        <p:txBody>
          <a:bodyPr>
            <a:no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Logic Gates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7595" y="1301598"/>
            <a:ext cx="7299278" cy="4946802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This chapter is devoted to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practically apply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the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concept of binary digits to circuits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Logic gates are “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elementary bricks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”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used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in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construction of digital circuits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 logic gate is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 special type of circuit designed 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to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accept (inputs) and generate (outputs) voltages signals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corresponding to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binary digits (1 and 0)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6480707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>
                <a:solidFill>
                  <a:schemeClr val="tx1"/>
                </a:solidFill>
              </a:rPr>
              <a:t>3</a:t>
            </a:fld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667000"/>
            <a:ext cx="6965245" cy="706418"/>
          </a:xfrm>
        </p:spPr>
        <p:txBody>
          <a:bodyPr>
            <a:no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Logic Gates</a:t>
            </a:r>
            <a:endParaRPr lang="en-US" sz="40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6480707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>
                <a:solidFill>
                  <a:schemeClr val="tx1"/>
                </a:solidFill>
              </a:rPr>
              <a:t>4</a:t>
            </a:fld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6522" y="603766"/>
            <a:ext cx="6965245" cy="706418"/>
          </a:xfrm>
        </p:spPr>
        <p:txBody>
          <a:bodyPr>
            <a:no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Digital signals and gates:</a:t>
            </a:r>
            <a:b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9962" y="1143000"/>
            <a:ext cx="4742637" cy="5093771"/>
          </a:xfrm>
        </p:spPr>
        <p:txBody>
          <a:bodyPr>
            <a:noAutofit/>
          </a:bodyPr>
          <a:lstStyle/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16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Let us consider the following circuit:</a:t>
            </a: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16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When the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switch</a:t>
            </a:r>
            <a:r>
              <a:rPr lang="en-US" sz="16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is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connected</a:t>
            </a:r>
            <a:r>
              <a:rPr lang="en-US" sz="16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to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ground (0V), </a:t>
            </a:r>
            <a:r>
              <a:rPr lang="en-US" sz="16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light emitting diode (LED) does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not</a:t>
            </a:r>
            <a:r>
              <a:rPr lang="en-US" sz="16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shine. </a:t>
            </a: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16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If we were using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this circuit to represent binary digits</a:t>
            </a:r>
            <a:r>
              <a:rPr lang="en-US" sz="16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that means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input signal is a binary “0” </a:t>
            </a:r>
            <a:r>
              <a:rPr lang="en-US" sz="16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and the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output</a:t>
            </a:r>
            <a:r>
              <a:rPr lang="en-US" sz="16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is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 binary “0”</a:t>
            </a:r>
            <a:r>
              <a:rPr lang="en-US" sz="16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or that the output is at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low logic level.</a:t>
            </a:r>
            <a:r>
              <a:rPr lang="en-US" sz="16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16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Moving the switch to the other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position (</a:t>
            </a:r>
            <a:r>
              <a:rPr lang="en-US" sz="1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Vcc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), </a:t>
            </a:r>
            <a:r>
              <a:rPr lang="en-US" sz="16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Means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 binary “1”</a:t>
            </a:r>
            <a:r>
              <a:rPr lang="en-US" sz="16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is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input </a:t>
            </a:r>
            <a:r>
              <a:rPr lang="en-US" sz="16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and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receive</a:t>
            </a:r>
            <a:r>
              <a:rPr lang="en-US" sz="16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a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binary “1” at the output. </a:t>
            </a:r>
            <a:r>
              <a:rPr lang="en-US" sz="16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output</a:t>
            </a:r>
            <a:r>
              <a:rPr lang="en-US" sz="16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is also said to be at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high logic level</a:t>
            </a:r>
            <a:r>
              <a:rPr lang="en-US" sz="16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6480707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>
                <a:solidFill>
                  <a:schemeClr val="tx1"/>
                </a:solidFill>
              </a:rPr>
              <a:t>5</a:t>
            </a:fld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051" name="Picture 205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2600" y="1310184"/>
            <a:ext cx="2773251" cy="424658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6522" y="603766"/>
            <a:ext cx="6965245" cy="706418"/>
          </a:xfrm>
        </p:spPr>
        <p:txBody>
          <a:bodyPr>
            <a:no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Digital signals and gates:</a:t>
            </a:r>
            <a:b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9962" y="1143000"/>
            <a:ext cx="7409638" cy="5093771"/>
          </a:xfrm>
        </p:spPr>
        <p:txBody>
          <a:bodyPr>
            <a:noAutofit/>
          </a:bodyPr>
          <a:lstStyle/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This gate shown by this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simple circuit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is a “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buffer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” or “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yes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” gate, because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logic state 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of its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input is identical to that of its output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endParaRPr lang="en-US" sz="1800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Many types of gates are used in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digital electronics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single 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input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gates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like the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buffer 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and the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NOT 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gates;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multiple 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inputs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gates like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AND, NAND, OR, NOR 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and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XOR 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gates. </a:t>
            </a: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endParaRPr lang="en-US" sz="1800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aim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of this chapter is to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study the functioning of each of those logic gates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and also how they can be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combined to design a simple logic function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6480707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>
                <a:solidFill>
                  <a:schemeClr val="tx1"/>
                </a:solidFill>
              </a:rPr>
              <a:t>6</a:t>
            </a:fld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6522" y="603766"/>
            <a:ext cx="6965245" cy="539234"/>
          </a:xfrm>
        </p:spPr>
        <p:txBody>
          <a:bodyPr>
            <a:noAutofit/>
          </a:bodyPr>
          <a:lstStyle/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2.3 The NOT gate: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9962" y="1143000"/>
            <a:ext cx="7409638" cy="5093771"/>
          </a:xfrm>
        </p:spPr>
        <p:txBody>
          <a:bodyPr>
            <a:noAutofit/>
          </a:bodyPr>
          <a:lstStyle/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NOT gate or Inverter 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is a logic gate which functions in such a way that the logic state of the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output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is exactly the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opposite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of that of the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input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Remark 2.1: </a:t>
            </a:r>
            <a:r>
              <a:rPr lang="en-US" sz="18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truth table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 truth table is a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standard way of representing the Inputs/outputs relationships of a digital circuit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listing all the possible input logic level combinations with their respective output logic levels.</a:t>
            </a: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NOT gate truth table: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6480707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>
                <a:solidFill>
                  <a:schemeClr val="tx1"/>
                </a:solidFill>
              </a:rPr>
              <a:t>7</a:t>
            </a:fld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838200"/>
            <a:ext cx="6965245" cy="539234"/>
          </a:xfrm>
        </p:spPr>
        <p:txBody>
          <a:bodyPr>
            <a:noAutofit/>
          </a:bodyPr>
          <a:lstStyle/>
          <a:p>
            <a:pPr algn="just">
              <a:lnSpc>
                <a:spcPct val="170000"/>
              </a:lnSpc>
            </a:pP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NOT gate truth table: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266" b="-2266"/>
          <a:stretch>
            <a:fillRect/>
          </a:stretch>
        </p:blipFill>
        <p:spPr>
          <a:xfrm>
            <a:off x="1219200" y="1676400"/>
            <a:ext cx="6907001" cy="37338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6480707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>
                <a:solidFill>
                  <a:schemeClr val="tx1"/>
                </a:solidFill>
              </a:rPr>
              <a:t>8</a:t>
            </a:fld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601967"/>
            <a:ext cx="6965245" cy="539234"/>
          </a:xfrm>
        </p:spPr>
        <p:txBody>
          <a:bodyPr>
            <a:noAutofit/>
          </a:bodyPr>
          <a:lstStyle/>
          <a:p>
            <a:pPr algn="just">
              <a:lnSpc>
                <a:spcPct val="170000"/>
              </a:lnSpc>
            </a:pP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Remark 2.2: the buffer gate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6480707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>
                <a:solidFill>
                  <a:schemeClr val="tx1"/>
                </a:solidFill>
              </a:rPr>
              <a:t>9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3222" y="1141201"/>
            <a:ext cx="7718778" cy="5107199"/>
          </a:xfrm>
        </p:spPr>
        <p:txBody>
          <a:bodyPr>
            <a:normAutofit fontScale="925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If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two inverter gates 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were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connected together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the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output of one fed into the input of another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two inversion functions 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would “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cancel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”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each other 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out so that there would be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no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inversion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from input to final output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buffer is a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special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logic gate manufactured to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perform the same function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 inverters connected together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Buffer gates serve to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amplify signals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taking a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weak signal source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that is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 capable of providing much current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boosting the current capacity of the signal so as to be able to drive a load. 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GB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1982" y="2667000"/>
            <a:ext cx="4391025" cy="1181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shpin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>
            <a:fillRect/>
          </a:stretch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22</TotalTime>
  <Words>712</Words>
  <Application>Microsoft Office PowerPoint</Application>
  <PresentationFormat>عرض على الشاشة (3:4)‏</PresentationFormat>
  <Paragraphs>86</Paragraphs>
  <Slides>17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17</vt:i4>
      </vt:variant>
    </vt:vector>
  </HeadingPairs>
  <TitlesOfParts>
    <vt:vector size="18" baseType="lpstr">
      <vt:lpstr>Pushpin</vt:lpstr>
      <vt:lpstr>Digital Electronic </vt:lpstr>
      <vt:lpstr>  Chapter Two  Lecture 5  </vt:lpstr>
      <vt:lpstr>Logic Gates</vt:lpstr>
      <vt:lpstr>Logic Gates</vt:lpstr>
      <vt:lpstr>Digital signals and gates: </vt:lpstr>
      <vt:lpstr>Digital signals and gates: </vt:lpstr>
      <vt:lpstr>2.3 The NOT gate:</vt:lpstr>
      <vt:lpstr>The NOT gate truth table:</vt:lpstr>
      <vt:lpstr>Remark 2.2: the buffer gate</vt:lpstr>
      <vt:lpstr>عرض تقديمي في PowerPoint</vt:lpstr>
      <vt:lpstr>2.4 Multiple input gates:</vt:lpstr>
      <vt:lpstr>2.4.1 The AND gate:</vt:lpstr>
      <vt:lpstr>2.4.1 The AND gate Truth table:</vt:lpstr>
      <vt:lpstr>Exercises</vt:lpstr>
      <vt:lpstr>Exercises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الميكانيك الاحصائي</dc:title>
  <dc:creator>EDJ</dc:creator>
  <cp:lastModifiedBy>DR.Ahmed Saker 2O11</cp:lastModifiedBy>
  <cp:revision>169</cp:revision>
  <dcterms:created xsi:type="dcterms:W3CDTF">2018-02-25T19:08:00Z</dcterms:created>
  <dcterms:modified xsi:type="dcterms:W3CDTF">2024-02-25T15:51:10Z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61760042ABAD422F94B9DAC816FF70C0</vt:lpwstr>
  </property>
  <property fmtid="{D5CDD505-2E9C-101B-9397-08002B2CF9AE}" pid="3" name="KSOProductBuildVer">
    <vt:lpwstr>1033-11.2.0.11516</vt:lpwstr>
  </property>
</Properties>
</file>