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20"/>
  </p:notesMasterIdLst>
  <p:handoutMasterIdLst>
    <p:handoutMasterId r:id="rId21"/>
  </p:handoutMasterIdLst>
  <p:sldIdLst>
    <p:sldId id="256" r:id="rId2"/>
    <p:sldId id="323" r:id="rId3"/>
    <p:sldId id="257" r:id="rId4"/>
    <p:sldId id="258" r:id="rId5"/>
    <p:sldId id="259" r:id="rId6"/>
    <p:sldId id="261" r:id="rId7"/>
    <p:sldId id="328" r:id="rId8"/>
    <p:sldId id="329" r:id="rId9"/>
    <p:sldId id="327" r:id="rId10"/>
    <p:sldId id="324" r:id="rId11"/>
    <p:sldId id="325" r:id="rId12"/>
    <p:sldId id="326" r:id="rId13"/>
    <p:sldId id="330" r:id="rId14"/>
    <p:sldId id="334" r:id="rId15"/>
    <p:sldId id="331" r:id="rId16"/>
    <p:sldId id="332" r:id="rId17"/>
    <p:sldId id="333" r:id="rId18"/>
    <p:sldId id="26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74" autoAdjust="0"/>
    <p:restoredTop sz="94434" autoAdjust="0"/>
  </p:normalViewPr>
  <p:slideViewPr>
    <p:cSldViewPr>
      <p:cViewPr>
        <p:scale>
          <a:sx n="81" d="100"/>
          <a:sy n="81" d="100"/>
        </p:scale>
        <p:origin x="-1074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45291-2208-4DD4-B4B0-DCB3567000E6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32E66-F246-4D29-A85C-904F660C7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64414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859F0-37A3-462E-93D5-1A0719D00163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2750E-9A4F-4E7F-8F0E-F37227384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91092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D5639AF-491C-4723-8F14-F6978A1C2810}" type="datetime1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222D0-E8C8-45BC-A16C-CAC3C9496E32}" type="datetime1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A4EC-D85B-4C7F-BD66-21FC5F468822}" type="datetime1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D703-CBC3-46BA-BE10-C58BA2D45B28}" type="datetime1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9C18-1CAC-4707-918A-CF07FEB00D54}" type="datetime1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168CE-4682-410F-8D5B-243200511464}" type="datetime1">
              <a:rPr lang="en-US" smtClean="0"/>
              <a:t>2/13/2024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DF28-031A-4E0C-AFC7-477AA493654A}" type="datetime1">
              <a:rPr lang="en-US" smtClean="0"/>
              <a:t>2/13/2024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21732-FBF7-49F8-B3E4-A3DA8A720142}" type="datetime1">
              <a:rPr lang="en-US" smtClean="0"/>
              <a:t>2/13/2024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3F4A-8621-4520-8C71-641E7AD4EAE0}" type="datetime1">
              <a:rPr lang="en-US" smtClean="0"/>
              <a:t>2/13/2024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0C2BF3D-FE6B-49FA-AC22-7007609849CE}" type="datetime1">
              <a:rPr lang="en-US" smtClean="0"/>
              <a:t>2/13/2024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87A7E677-DE25-4C83-B6A1-3E527C7DE3FB}" type="datetime1">
              <a:rPr lang="en-US" smtClean="0"/>
              <a:t>2/13/2024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0197924-E6EF-456B-9650-C43AC8E5BDBB}" type="datetime1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mgZf4VMhHc" TargetMode="External"/><Relationship Id="rId2" Type="http://schemas.openxmlformats.org/officeDocument/2006/relationships/hyperlink" Target="https://www.youtube.com/watch?v=OezK_zTyvAQ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346" y="1221175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/>
              <a:t>Digital Electronic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430443"/>
            <a:ext cx="9144000" cy="2362200"/>
          </a:xfrm>
        </p:spPr>
        <p:txBody>
          <a:bodyPr>
            <a:noAutofit/>
          </a:bodyPr>
          <a:lstStyle/>
          <a:p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semester </a:t>
            </a:r>
          </a:p>
          <a:p>
            <a:pPr rtl="1"/>
            <a:endParaRPr lang="ar-IQ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556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858818"/>
          </a:xfrm>
        </p:spPr>
        <p:txBody>
          <a:bodyPr>
            <a:normAutofit/>
          </a:bodyPr>
          <a:lstStyle/>
          <a:p>
            <a:pPr lvl="2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 1.4: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544618"/>
            <a:ext cx="6965245" cy="417038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bits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can represent 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 binary numbers (from 0 to 15),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 higher number is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0" y="4741337"/>
            <a:ext cx="2910840" cy="685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2318286"/>
            <a:ext cx="1422753" cy="827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384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6517" y="533400"/>
            <a:ext cx="6965245" cy="1066800"/>
          </a:xfrm>
        </p:spPr>
        <p:txBody>
          <a:bodyPr>
            <a:normAutofit/>
          </a:bodyPr>
          <a:lstStyle/>
          <a:p>
            <a:pPr lvl="2"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Remark 1.2:  </a:t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Conversion from binary to decimal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94295"/>
            <a:ext cx="7620000" cy="49303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convert a number written in a binary numeration system to its equivalent in decimal,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just have to calculate the products of the bits with their respective weights, as in example 1.3 above.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binary numbers with “binary point” (the equivalent of the decimal point for decimal numbers), the conversion is done as follows.</a:t>
            </a:r>
          </a:p>
          <a:p>
            <a:endParaRPr lang="en-GB" sz="2000" dirty="0"/>
          </a:p>
          <a:p>
            <a:pPr marL="0" indent="0" algn="just">
              <a:buNone/>
            </a:pP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926" y="4241246"/>
            <a:ext cx="4924425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7221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12</a:t>
            </a:fld>
            <a:endParaRPr lang="en-US"/>
          </a:p>
        </p:txBody>
      </p:sp>
      <p:pic>
        <p:nvPicPr>
          <p:cNvPr id="3078" name="Picture 6" descr="Image result for convert decimal to binar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1" y="1524000"/>
            <a:ext cx="4016188" cy="348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475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568409"/>
            <a:ext cx="6965245" cy="551996"/>
          </a:xfrm>
        </p:spPr>
        <p:txBody>
          <a:bodyPr>
            <a:noAutofit/>
          </a:bodyPr>
          <a:lstStyle/>
          <a:p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1.3.4 Octal numeration system: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619" y="1245411"/>
            <a:ext cx="7464181" cy="492886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octal numeration system is a place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weighted system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base of eight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Valid ciphers include the symbols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“0”,”1”,”2”,”3”,”4”,”5”,”6”, and ”7”.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convert from binary to octal numeration system,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just have to divide the number into groups of binary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numbers having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bits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each.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each group of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bits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replaced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its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equivalent in octal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422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14</a:t>
            </a:fld>
            <a:endParaRPr lang="en-US"/>
          </a:p>
        </p:txBody>
      </p:sp>
      <p:pic>
        <p:nvPicPr>
          <p:cNvPr id="7170" name="Picture 2" descr="Image result for How To Do Binary to octal Number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93"/>
          <a:stretch/>
        </p:blipFill>
        <p:spPr bwMode="auto">
          <a:xfrm>
            <a:off x="762000" y="838200"/>
            <a:ext cx="7620000" cy="497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42228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1087418"/>
          </a:xfrm>
        </p:spPr>
        <p:txBody>
          <a:bodyPr>
            <a:noAutofit/>
          </a:bodyPr>
          <a:lstStyle/>
          <a:p>
            <a:r>
              <a:rPr lang="en-GB" sz="3600" b="1" dirty="0"/>
              <a:t>Example 1.5: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619" y="1767732"/>
            <a:ext cx="7415605" cy="4191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Let’s convert the following binary numbers in octal: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= 10110101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= 11010111.01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1289" y="3944211"/>
            <a:ext cx="675322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6536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1087418"/>
          </a:xfrm>
        </p:spPr>
        <p:txBody>
          <a:bodyPr>
            <a:noAutofit/>
          </a:bodyPr>
          <a:lstStyle/>
          <a:p>
            <a:r>
              <a:rPr lang="en-GB" sz="3600" b="1" dirty="0"/>
              <a:t>Example 1.5: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619" y="1767732"/>
            <a:ext cx="7415605" cy="4191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bits are grouped from the right to the left.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zero has been added to the two firs bits to form a group of 3 bits. That zero is called an implied zero.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082" y="3872547"/>
            <a:ext cx="6896100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09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1087418"/>
          </a:xfrm>
        </p:spPr>
        <p:txBody>
          <a:bodyPr>
            <a:noAutofit/>
          </a:bodyPr>
          <a:lstStyle/>
          <a:p>
            <a:r>
              <a:rPr lang="en-GB" sz="3600" b="1" dirty="0"/>
              <a:t>Example 1.5: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619" y="1767732"/>
            <a:ext cx="7415605" cy="41910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bits are grouped from the right to the left.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zero has been added to the two firs bits to form a group of 3 bits. That zero is called an implied zero.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implied zeros have been added to the number to form groups of 3 bits.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17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371" y="3308762"/>
            <a:ext cx="6896100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261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1087418"/>
          </a:xfrm>
        </p:spPr>
        <p:txBody>
          <a:bodyPr>
            <a:noAutofit/>
          </a:bodyPr>
          <a:lstStyle/>
          <a:p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Exercise 1.2: 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619" y="1767732"/>
            <a:ext cx="7415605" cy="41910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Convert the following binary numbers to decimal numbers: om to the Octal number.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= 10110.01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= 11110111.1011 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= 111.111	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= 10110101101.111101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Watch the videos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https://www.youtube.com/watch?v=OezK_zTyvAQ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https://www.youtube.com/watch?v=bmgZf4VMhHc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1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68" y="2438400"/>
            <a:ext cx="6965245" cy="2133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Chapter One</a:t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Lecture 2</a:t>
            </a:r>
            <a:r>
              <a:rPr lang="en-US" dirty="0"/>
              <a:t/>
            </a:r>
            <a:br>
              <a:rPr lang="en-US" dirty="0"/>
            </a:br>
            <a:r>
              <a:rPr lang="ar-IQ" dirty="0"/>
              <a:t/>
            </a:r>
            <a:br>
              <a:rPr lang="ar-IQ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56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207533"/>
            <a:ext cx="6965245" cy="706418"/>
          </a:xfrm>
        </p:spPr>
        <p:txBody>
          <a:bodyPr>
            <a:noAutofit/>
          </a:bodyPr>
          <a:lstStyle/>
          <a:p>
            <a:r>
              <a:rPr lang="en-US" sz="2400" b="1" dirty="0"/>
              <a:t>Binary versus decimal numeration system: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6522" y="2905908"/>
            <a:ext cx="7117645" cy="129540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Let us count from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0 to 15 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using binary and decimal systems of numeration</a:t>
            </a:r>
          </a:p>
          <a:p>
            <a:endParaRPr lang="en-GB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3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832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777627"/>
              </p:ext>
            </p:extLst>
          </p:nvPr>
        </p:nvGraphicFramePr>
        <p:xfrm>
          <a:off x="2514600" y="609600"/>
          <a:ext cx="4572000" cy="557495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85661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4358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162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9579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5979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22656">
                <a:tc gridSpan="4">
                  <a:txBody>
                    <a:bodyPr/>
                    <a:lstStyle/>
                    <a:p>
                      <a:pPr marL="742315" marR="74231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Binary</a:t>
                      </a:r>
                      <a:endParaRPr lang="en-GB" sz="16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780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Decimal</a:t>
                      </a:r>
                      <a:endParaRPr lang="en-GB" sz="16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6148">
                <a:tc>
                  <a:txBody>
                    <a:bodyPr/>
                    <a:lstStyle/>
                    <a:p>
                      <a:pPr marL="52705" marR="53340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endParaRPr lang="en-US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2705" marR="53340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en-US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(MSB)</a:t>
                      </a:r>
                      <a:endParaRPr lang="en-GB" sz="16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endParaRPr lang="en-US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GB" sz="16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endParaRPr lang="en-US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GB" sz="16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3340" marR="52070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endParaRPr lang="en-US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3340" marR="52070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(LSB)</a:t>
                      </a:r>
                      <a:endParaRPr lang="en-GB" sz="16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8919">
                <a:tc>
                  <a:txBody>
                    <a:bodyPr/>
                    <a:lstStyle/>
                    <a:p>
                      <a:pPr marR="190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0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0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0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0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0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08919">
                <a:tc>
                  <a:txBody>
                    <a:bodyPr/>
                    <a:lstStyle/>
                    <a:p>
                      <a:pPr marR="190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en-GB" sz="11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1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08919">
                <a:tc>
                  <a:txBody>
                    <a:bodyPr/>
                    <a:lstStyle/>
                    <a:p>
                      <a:pPr marR="190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0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en-GB" sz="11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0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2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08919">
                <a:tc>
                  <a:txBody>
                    <a:bodyPr/>
                    <a:lstStyle/>
                    <a:p>
                      <a:pPr marR="190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en-GB" sz="11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en-GB" sz="11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3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08919">
                <a:tc>
                  <a:txBody>
                    <a:bodyPr/>
                    <a:lstStyle/>
                    <a:p>
                      <a:pPr marR="190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en-GB" sz="11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0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4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08919">
                <a:tc>
                  <a:txBody>
                    <a:bodyPr/>
                    <a:lstStyle/>
                    <a:p>
                      <a:pPr marR="190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0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5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08919">
                <a:tc>
                  <a:txBody>
                    <a:bodyPr/>
                    <a:lstStyle/>
                    <a:p>
                      <a:pPr marR="190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0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6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08919">
                <a:tc>
                  <a:txBody>
                    <a:bodyPr/>
                    <a:lstStyle/>
                    <a:p>
                      <a:pPr marR="190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0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7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08919"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8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08919"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9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08919"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56235" marR="356870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10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88887"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56235" marR="356870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11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08919"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56235" marR="356870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12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317157"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56235" marR="356870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13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28599"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56235" marR="356870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14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24481"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56235" marR="356870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15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990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840277"/>
            <a:ext cx="7696200" cy="5334000"/>
          </a:xfrm>
        </p:spPr>
        <p:txBody>
          <a:bodyPr>
            <a:normAutofit fontScale="925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representation of a quantity in the </a:t>
            </a:r>
            <a:r>
              <a:rPr lang="en-GB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binary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numeration system 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takes more ciphers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 in the </a:t>
            </a:r>
            <a:r>
              <a:rPr lang="en-GB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decimal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system.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can therefore ask ourselves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the binary system is preferred to the decimal system in computer sciences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reason is that in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electronics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it is easier to materialize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quantities “0” and “1”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(by two different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voltages, for example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than to materialize 10 different quantities “0”,”1”,”2”,”3”,”4”,”5”,”6”,”7”,”8”, and ”9” (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10 different voltages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fact,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digital circuits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0 and 1 are materialized by specific ranges of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voltages or current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this will be discussed later.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010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6</a:t>
            </a:fld>
            <a:endParaRPr lang="en-US"/>
          </a:p>
        </p:txBody>
      </p:sp>
      <p:pic>
        <p:nvPicPr>
          <p:cNvPr id="4102" name="Picture 6" descr="http://i0.wp.com/i.imgur.com/zmIJpo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066800"/>
            <a:ext cx="7029450" cy="455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157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827352"/>
              </p:ext>
            </p:extLst>
          </p:nvPr>
        </p:nvGraphicFramePr>
        <p:xfrm>
          <a:off x="1859925" y="1447800"/>
          <a:ext cx="3418266" cy="365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32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919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Dividers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Remainder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2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2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430472" y="762360"/>
            <a:ext cx="46219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Find the binary equivalent of number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</a:p>
        </p:txBody>
      </p:sp>
      <p:sp>
        <p:nvSpPr>
          <p:cNvPr id="9" name="TextBox 8"/>
          <p:cNvSpPr txBox="1"/>
          <p:nvPr/>
        </p:nvSpPr>
        <p:spPr>
          <a:xfrm rot="16200000">
            <a:off x="4872143" y="2880823"/>
            <a:ext cx="1783739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Remainder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6386050" y="1447800"/>
            <a:ext cx="41139" cy="36576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207848" y="4373020"/>
            <a:ext cx="964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MSD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46298" y="1433848"/>
            <a:ext cx="964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LSD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117885" y="5269468"/>
            <a:ext cx="61570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Therefor, the binary equivalent of number 35 =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100011</a:t>
            </a:r>
          </a:p>
          <a:p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53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8</a:t>
            </a:fld>
            <a:endParaRPr lang="en-US"/>
          </a:p>
        </p:txBody>
      </p:sp>
      <p:pic>
        <p:nvPicPr>
          <p:cNvPr id="4098" name="Picture 2" descr="Image result for convert decimal to bina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624" y="685799"/>
            <a:ext cx="6765496" cy="5488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482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858818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Remark 1.1: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52600"/>
            <a:ext cx="7696200" cy="4572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bits,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can represent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 binary numbers.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higher H number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given using the following formula.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  <a:p>
            <a:pPr>
              <a:buFont typeface="Wingdings" panose="05000000000000000000" pitchFamily="2" charset="2"/>
              <a:buChar char="Ø"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0" y="4038600"/>
            <a:ext cx="2133600" cy="80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3421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3812</TotalTime>
  <Words>643</Words>
  <Application>Microsoft Office PowerPoint</Application>
  <PresentationFormat>عرض على الشاشة (3:4)‏</PresentationFormat>
  <Paragraphs>201</Paragraphs>
  <Slides>18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19" baseType="lpstr">
      <vt:lpstr>Pushpin</vt:lpstr>
      <vt:lpstr>Digital Electronic </vt:lpstr>
      <vt:lpstr>  Chapter One  Lecture 2  </vt:lpstr>
      <vt:lpstr>Binary versus decimal numeration system: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Remark 1.1:</vt:lpstr>
      <vt:lpstr>Example 1.4:</vt:lpstr>
      <vt:lpstr>Remark 1.2:   Conversion from binary to decimal</vt:lpstr>
      <vt:lpstr>عرض تقديمي في PowerPoint</vt:lpstr>
      <vt:lpstr>1.3.4 Octal numeration system: </vt:lpstr>
      <vt:lpstr>عرض تقديمي في PowerPoint</vt:lpstr>
      <vt:lpstr>Example 1.5: </vt:lpstr>
      <vt:lpstr>Example 1.5: </vt:lpstr>
      <vt:lpstr>Example 1.5: </vt:lpstr>
      <vt:lpstr>Exercise 1.2: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الميكانيك الاحصائي</dc:title>
  <dc:creator>EDJ</dc:creator>
  <cp:lastModifiedBy>DR.Ahmed Saker 2O11</cp:lastModifiedBy>
  <cp:revision>147</cp:revision>
  <dcterms:created xsi:type="dcterms:W3CDTF">2018-02-25T19:08:07Z</dcterms:created>
  <dcterms:modified xsi:type="dcterms:W3CDTF">2024-02-13T21:07:42Z</dcterms:modified>
</cp:coreProperties>
</file>