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9"/>
  </p:notesMasterIdLst>
  <p:sldIdLst>
    <p:sldId id="363" r:id="rId2"/>
    <p:sldId id="321" r:id="rId3"/>
    <p:sldId id="343" r:id="rId4"/>
    <p:sldId id="344" r:id="rId5"/>
    <p:sldId id="259" r:id="rId6"/>
    <p:sldId id="290" r:id="rId7"/>
    <p:sldId id="340" r:id="rId8"/>
    <p:sldId id="315" r:id="rId9"/>
    <p:sldId id="341" r:id="rId10"/>
    <p:sldId id="316" r:id="rId11"/>
    <p:sldId id="342" r:id="rId12"/>
    <p:sldId id="317" r:id="rId13"/>
    <p:sldId id="327" r:id="rId14"/>
    <p:sldId id="291" r:id="rId15"/>
    <p:sldId id="345" r:id="rId16"/>
    <p:sldId id="346" r:id="rId17"/>
    <p:sldId id="30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5" d="100"/>
          <a:sy n="45" d="100"/>
        </p:scale>
        <p:origin x="-1876" y="-4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FDCC7-8C43-42CA-B828-BFEBA0F3AA8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3A7FC-169F-40F9-9A5C-45D883359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/>
              <a:t>Electrolyte = k , mg, PO, SO ()inside of cell</a:t>
            </a:r>
          </a:p>
          <a:p>
            <a:pPr algn="l"/>
            <a:r>
              <a:rPr lang="en-US" dirty="0"/>
              <a:t>Na, Cl, Hco3 (out side of cell)</a:t>
            </a:r>
          </a:p>
          <a:p>
            <a:pPr algn="l"/>
            <a:r>
              <a:rPr lang="en-US" dirty="0"/>
              <a:t>Normal fluid intake = 2.400-2.700</a:t>
            </a:r>
          </a:p>
          <a:p>
            <a:pPr algn="l"/>
            <a:r>
              <a:rPr lang="en-US" dirty="0"/>
              <a:t>Normal fluid output= 2.300-2.600</a:t>
            </a:r>
            <a:endParaRPr lang="ar-IQ" dirty="0"/>
          </a:p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BAE9D-01C7-4B28-9ED1-9177E8C4A2DC}" type="slidenum">
              <a:rPr lang="ar-IQ" smtClean="0">
                <a:solidFill>
                  <a:prstClr val="black"/>
                </a:solidFill>
              </a:rPr>
              <a:pPr/>
              <a:t>1</a:t>
            </a:fld>
            <a:endParaRPr lang="ar-IQ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1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Lathery = same skin color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3A7FC-169F-40F9-9A5C-45D88335970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89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79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3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4609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452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8638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25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35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64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89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6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5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85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4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04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4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47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489F7-3E41-4662-A851-136267427637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FB4874B-BE28-476C-A663-0BA60868C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8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1760" y="0"/>
            <a:ext cx="4733754" cy="414908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 </a:t>
            </a:r>
            <a:r>
              <a:rPr lang="ar-BH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Ulcer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509120"/>
            <a:ext cx="4984423" cy="1656184"/>
          </a:xfrm>
        </p:spPr>
        <p:txBody>
          <a:bodyPr>
            <a:normAutofit fontScale="92500" lnSpcReduction="10000"/>
          </a:bodyPr>
          <a:lstStyle/>
          <a:p>
            <a:pPr algn="ctr" rtl="0"/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</a:t>
            </a:r>
          </a:p>
          <a:p>
            <a:pPr algn="ctr" rtl="0"/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Ali Ahmed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Dr: </a:t>
            </a:r>
            <a:r>
              <a:rPr lang="en-US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Hayder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Mohammed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Rania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ELmohsen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Elnour</a:t>
            </a:r>
            <a:endParaRPr lang="en-US" sz="2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/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6FB0C1F9-AC4C-410C-8C69-6784FA604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35" y="345387"/>
            <a:ext cx="1918355" cy="156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العلاقات المحلية لكلية المستقبل الجامعة">
            <a:extLst>
              <a:ext uri="{FF2B5EF4-FFF2-40B4-BE49-F238E27FC236}">
                <a16:creationId xmlns="" xmlns:a16="http://schemas.microsoft.com/office/drawing/2014/main" id="{94529578-2FBC-40C7-ACDB-6FBF600B2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15" y="345387"/>
            <a:ext cx="1918355" cy="183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278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>
            <a:normAutofit/>
          </a:bodyPr>
          <a:lstStyle/>
          <a:p>
            <a:pPr marL="0" indent="0" algn="justLow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 III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Full-thickness tissue loss.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Subcutaneous fat may be visible.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Slough may be present.</a:t>
            </a:r>
          </a:p>
          <a:p>
            <a:pPr marL="0" indent="0" algn="justLow">
              <a:buNone/>
            </a:pPr>
            <a:endParaRPr lang="ar-IQ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C7059FD-707D-4035-BFEC-7E6C60D19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533" y="3429000"/>
            <a:ext cx="4962525" cy="34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41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0E20B6-4B84-48D3-AAD9-1E685D6A3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A22B8B8-226D-4618-9FEE-445621EAA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FD13FDE-6813-45ED-AA96-73CF3D7CF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491506"/>
            <a:ext cx="6120680" cy="574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153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B3C213D-358D-41AD-A0B2-3635719DEBA2}"/>
              </a:ext>
            </a:extLst>
          </p:cNvPr>
          <p:cNvSpPr/>
          <p:nvPr/>
        </p:nvSpPr>
        <p:spPr>
          <a:xfrm>
            <a:off x="251520" y="188640"/>
            <a:ext cx="8784976" cy="3985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Stage IV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Full-thickness tissue loss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Exposed bone, tendon, or muscle.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Slough present on some parts of the wound.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Exposed bone/tendon is visible or directly palpable.</a:t>
            </a:r>
          </a:p>
          <a:p>
            <a:pPr marL="514350" indent="-514350" algn="justLow">
              <a:lnSpc>
                <a:spcPct val="150000"/>
              </a:lnSpc>
              <a:buFont typeface="+mj-lt"/>
              <a:buAutoNum type="arabicPeriod"/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4D22110-ABE9-4B4F-9DA5-1C1A24799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525" y="3501008"/>
            <a:ext cx="3800475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88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D2204E89-431B-4C71-9E28-C5588950EB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0"/>
            <a:ext cx="4591284" cy="69946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741E77D-FF54-4970-AB4B-2260418FB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384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44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686800" cy="648072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Nursing management 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Minimize direct pressure on the ulcer. 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Schedule reposition the client at least every 2 hours.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 devices to minimize pressure areas.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solutions such as isotonic saline to clean or irrigate wounds.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gauze squares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avoid using cotton because shed fibers onto the wound surface.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Improvement nutritional status for patient.</a:t>
            </a:r>
          </a:p>
        </p:txBody>
      </p:sp>
    </p:spTree>
    <p:extLst>
      <p:ext uri="{BB962C8B-B14F-4D97-AF65-F5344CB8AC3E}">
        <p14:creationId xmlns:p14="http://schemas.microsoft.com/office/powerpoint/2010/main" val="2565424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F3B11A-767B-4B1F-B9E5-78C15F43D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556CD32-B6AE-40AC-AF88-382DDF3C2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1" y="15874"/>
            <a:ext cx="4572000" cy="68421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B4FBE3-5E16-4F8A-9634-92EF9DC20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9062"/>
            <a:ext cx="4572000" cy="697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38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C988A8-6121-494F-AFB1-89FAA4754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D3A4765-4FB8-4CEF-A184-9AF738B2A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364DDE9-DA85-4778-9A29-37D94392F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0"/>
            <a:ext cx="7632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23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72" y="2467429"/>
            <a:ext cx="3767655" cy="2311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63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6000" b="1" dirty="0" smtClean="0">
                <a:solidFill>
                  <a:schemeClr val="tx1"/>
                </a:solidFill>
                <a:latin typeface="Times New Roman"/>
                <a:ea typeface="Times New Roman"/>
                <a:cs typeface="Arial"/>
              </a:rPr>
              <a:t>Pressure </a:t>
            </a:r>
            <a:r>
              <a:rPr lang="en-US" sz="6000" b="1" dirty="0">
                <a:solidFill>
                  <a:schemeClr val="tx1"/>
                </a:solidFill>
                <a:latin typeface="Times New Roman"/>
                <a:ea typeface="Times New Roman"/>
                <a:cs typeface="Arial"/>
              </a:rPr>
              <a:t>Ulcers </a:t>
            </a:r>
          </a:p>
          <a:p>
            <a:pPr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 ulcers consist of injury to the skin and/or underlying tissue, usually over a bony prominence, as a result of force alone or in combination with movement.</a:t>
            </a:r>
          </a:p>
          <a:p>
            <a:pPr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 ulcers were previously called decubitus ulcers, pressure sores, or bedsores.</a:t>
            </a:r>
          </a:p>
        </p:txBody>
      </p:sp>
    </p:spTree>
    <p:extLst>
      <p:ext uri="{BB962C8B-B14F-4D97-AF65-F5344CB8AC3E}">
        <p14:creationId xmlns:p14="http://schemas.microsoft.com/office/powerpoint/2010/main" val="2793904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F8A286-4B81-4471-B33C-25069EF08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76"/>
            <a:ext cx="6589199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Assessing Common Pressure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4E88A8-5AD2-4BC6-B6E2-0EE45ED35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0768"/>
            <a:ext cx="8066857" cy="4896544"/>
          </a:xfrm>
        </p:spPr>
        <p:txBody>
          <a:bodyPr>
            <a:normAutofit/>
          </a:bodyPr>
          <a:lstStyle/>
          <a:p>
            <a:pPr>
              <a:buAutoNum type="alphaU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supine position</a:t>
            </a:r>
          </a:p>
          <a:p>
            <a:pPr>
              <a:buAutoNum type="alphaU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lateral position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AB22653-A5BA-4CE5-8899-E452F87C6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903" y="918034"/>
            <a:ext cx="6943725" cy="2828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5EA257E-3C69-45EF-A888-67B09C71B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078" y="3933056"/>
            <a:ext cx="6943725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2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F8A286-4B81-4471-B33C-25069EF08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76"/>
            <a:ext cx="6589199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Assessing Common Pressure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4E88A8-5AD2-4BC6-B6E2-0EE45ED35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0768"/>
            <a:ext cx="8066857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Prone position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lphaUcPeriod"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Semi-fowler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position 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7B35010-53AA-4480-AC27-5E4415C3F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764704"/>
            <a:ext cx="6804248" cy="28083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CA84441-22D7-4A65-983F-3487888E2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3" y="3717032"/>
            <a:ext cx="6804248" cy="311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56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336704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4400" b="1" i="1" dirty="0">
                <a:solidFill>
                  <a:schemeClr val="tx1"/>
                </a:solidFill>
                <a:latin typeface="Times New Roman"/>
                <a:ea typeface="Times New Roman"/>
                <a:cs typeface="Arial"/>
              </a:rPr>
              <a:t>Risk Factors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Friction.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Immobility.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Inadequate nutrition.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Fecal and urinary incontinence.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Decreased mental status 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Diminished sensation 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Excessive body heat 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Advanced age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/>
                <a:cs typeface="Arial"/>
              </a:rPr>
              <a:t>Chronic medical conditions</a:t>
            </a:r>
          </a:p>
          <a:p>
            <a:pPr marL="742950" indent="-74295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2800" dirty="0">
              <a:solidFill>
                <a:schemeClr val="tx1"/>
              </a:solidFill>
              <a:latin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6408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924712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Stages of pressure ulcer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7444" y="1041344"/>
            <a:ext cx="8049499" cy="487524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Stage 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Redness of a localized area.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Intact skin.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Area may be painful, firm, soft, and warmer</a:t>
            </a:r>
            <a:endParaRPr lang="en-US" sz="2800" dirty="0">
              <a:solidFill>
                <a:schemeClr val="tx1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DCA476E-911A-447A-93FD-B4BEEFBFA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842" y="4077073"/>
            <a:ext cx="5010150" cy="277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1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C14AE9-EBFD-4C97-BF2E-01F9CB80A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1C38F3E-8D47-4F57-A9DA-FC5554441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7E151D-117C-40F4-B123-18129AE45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2"/>
            <a:ext cx="9144000" cy="712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40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8640"/>
            <a:ext cx="8676456" cy="6189320"/>
          </a:xfrm>
        </p:spPr>
        <p:txBody>
          <a:bodyPr/>
          <a:lstStyle/>
          <a:p>
            <a:pPr marL="0" indent="0" algn="justLow">
              <a:buNone/>
            </a:pP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 II</a:t>
            </a:r>
          </a:p>
          <a:p>
            <a:pPr marL="514350" indent="-514350" algn="justLow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Partial thickness loss of dermis.</a:t>
            </a:r>
          </a:p>
          <a:p>
            <a:pPr marL="514350" indent="-514350" algn="justLow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shallow open ulcer.</a:t>
            </a:r>
          </a:p>
          <a:p>
            <a:pPr marL="514350" indent="-514350" algn="justLow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Red-pink wound</a:t>
            </a:r>
          </a:p>
          <a:p>
            <a:pPr marL="514350" indent="-514350" algn="justLow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present as an intact or open serum-filled blister</a:t>
            </a:r>
          </a:p>
          <a:p>
            <a:pPr marL="514350" indent="-514350" algn="justLow">
              <a:buFont typeface="+mj-lt"/>
              <a:buAutoNum type="arabicPeriod"/>
            </a:pP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41FEB4A-E548-437B-B7D2-4990CC299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6069" y="3140968"/>
            <a:ext cx="5038725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88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2B5547-B55F-4616-8A83-C696BE723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AF76D5-4E6B-4ACE-AC20-11E818F31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77DD8DB-140E-4F0E-A156-A6E96302A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146"/>
            <a:ext cx="9144000" cy="688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8738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2903</TotalTime>
  <Words>313</Words>
  <Application>Microsoft Office PowerPoint</Application>
  <PresentationFormat>عرض على الشاشة (3:4)‏</PresentationFormat>
  <Paragraphs>70</Paragraphs>
  <Slides>17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Wisp</vt:lpstr>
      <vt:lpstr>Lecture 11   Subject Pressure Ulcer  Theoretical </vt:lpstr>
      <vt:lpstr>عرض تقديمي في PowerPoint</vt:lpstr>
      <vt:lpstr>Assessing Common Pressure Sites</vt:lpstr>
      <vt:lpstr>Assessing Common Pressure Sites</vt:lpstr>
      <vt:lpstr>عرض تقديمي في PowerPoint</vt:lpstr>
      <vt:lpstr>Stages of pressure ulcer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Management of Burn</dc:title>
  <dc:creator>البنفسج للحاسبات</dc:creator>
  <cp:lastModifiedBy>Maher</cp:lastModifiedBy>
  <cp:revision>165</cp:revision>
  <dcterms:created xsi:type="dcterms:W3CDTF">2015-10-22T19:52:01Z</dcterms:created>
  <dcterms:modified xsi:type="dcterms:W3CDTF">2024-02-27T23:01:24Z</dcterms:modified>
</cp:coreProperties>
</file>