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7" r:id="rId1"/>
  </p:sldMasterIdLst>
  <p:notesMasterIdLst>
    <p:notesMasterId r:id="rId29"/>
  </p:notesMasterIdLst>
  <p:sldIdLst>
    <p:sldId id="363" r:id="rId2"/>
    <p:sldId id="265" r:id="rId3"/>
    <p:sldId id="334" r:id="rId4"/>
    <p:sldId id="340" r:id="rId5"/>
    <p:sldId id="277" r:id="rId6"/>
    <p:sldId id="335" r:id="rId7"/>
    <p:sldId id="336" r:id="rId8"/>
    <p:sldId id="337" r:id="rId9"/>
    <p:sldId id="361" r:id="rId10"/>
    <p:sldId id="339" r:id="rId11"/>
    <p:sldId id="341" r:id="rId12"/>
    <p:sldId id="342" r:id="rId13"/>
    <p:sldId id="343" r:id="rId14"/>
    <p:sldId id="344" r:id="rId15"/>
    <p:sldId id="345" r:id="rId16"/>
    <p:sldId id="358" r:id="rId17"/>
    <p:sldId id="346" r:id="rId18"/>
    <p:sldId id="362" r:id="rId19"/>
    <p:sldId id="347" r:id="rId20"/>
    <p:sldId id="348" r:id="rId21"/>
    <p:sldId id="349" r:id="rId22"/>
    <p:sldId id="350" r:id="rId23"/>
    <p:sldId id="351" r:id="rId24"/>
    <p:sldId id="352" r:id="rId25"/>
    <p:sldId id="316" r:id="rId26"/>
    <p:sldId id="353" r:id="rId27"/>
    <p:sldId id="354" r:id="rId2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IQ"/>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DF449BE9-DA58-4CAF-B18F-A0E3D5EA8B9A}" type="datetimeFigureOut">
              <a:rPr lang="ar-IQ" smtClean="0"/>
              <a:t>16/08/1445</a:t>
            </a:fld>
            <a:endParaRPr lang="ar-IQ"/>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IQ"/>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IQ"/>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DF3AA07E-75A0-4B1D-B7E4-D4CFA5CC7D17}" type="slidenum">
              <a:rPr lang="ar-IQ" smtClean="0"/>
              <a:t>‹#›</a:t>
            </a:fld>
            <a:endParaRPr lang="ar-IQ"/>
          </a:p>
        </p:txBody>
      </p:sp>
    </p:spTree>
    <p:extLst>
      <p:ext uri="{BB962C8B-B14F-4D97-AF65-F5344CB8AC3E}">
        <p14:creationId xmlns:p14="http://schemas.microsoft.com/office/powerpoint/2010/main" val="102725075"/>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IQ" dirty="0"/>
          </a:p>
        </p:txBody>
      </p:sp>
      <p:sp>
        <p:nvSpPr>
          <p:cNvPr id="4" name="عنصر نائب لرقم الشريحة 3"/>
          <p:cNvSpPr>
            <a:spLocks noGrp="1"/>
          </p:cNvSpPr>
          <p:nvPr>
            <p:ph type="sldNum" sz="quarter" idx="10"/>
          </p:nvPr>
        </p:nvSpPr>
        <p:spPr/>
        <p:txBody>
          <a:bodyPr/>
          <a:lstStyle/>
          <a:p>
            <a:fld id="{97EBAE9D-01C7-4B28-9ED1-9177E8C4A2DC}" type="slidenum">
              <a:rPr lang="ar-IQ" smtClean="0">
                <a:solidFill>
                  <a:prstClr val="black"/>
                </a:solidFill>
              </a:rPr>
              <a:pPr/>
              <a:t>1</a:t>
            </a:fld>
            <a:endParaRPr lang="ar-IQ">
              <a:solidFill>
                <a:prstClr val="black"/>
              </a:solidFill>
            </a:endParaRPr>
          </a:p>
        </p:txBody>
      </p:sp>
    </p:spTree>
    <p:extLst>
      <p:ext uri="{BB962C8B-B14F-4D97-AF65-F5344CB8AC3E}">
        <p14:creationId xmlns:p14="http://schemas.microsoft.com/office/powerpoint/2010/main" val="32467115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en-US" sz="1200" b="0" i="0" u="none" strike="noStrike" kern="1200" baseline="0" dirty="0">
                <a:solidFill>
                  <a:schemeClr val="tx1"/>
                </a:solidFill>
                <a:latin typeface="+mn-lt"/>
                <a:ea typeface="+mn-ea"/>
                <a:cs typeface="+mn-cs"/>
              </a:rPr>
              <a:t>Subcutaneous injection sites need to be rotated in an orderly fashion to minimize tissue damage, aid absorption, and avoid discomfort. This is especially important for clients who must receive repeated injections, such as those with diabetes. Rotate the injection sites weekly to prevent lipoatrophy and </a:t>
            </a:r>
            <a:r>
              <a:rPr lang="en-US" sz="1200" b="0" i="0" u="none" strike="noStrike" kern="1200" baseline="0" dirty="0" err="1">
                <a:solidFill>
                  <a:schemeClr val="tx1"/>
                </a:solidFill>
                <a:latin typeface="+mn-lt"/>
                <a:ea typeface="+mn-ea"/>
                <a:cs typeface="+mn-cs"/>
              </a:rPr>
              <a:t>lipohypertrophy</a:t>
            </a:r>
            <a:endParaRPr lang="en-US" dirty="0"/>
          </a:p>
        </p:txBody>
      </p:sp>
      <p:sp>
        <p:nvSpPr>
          <p:cNvPr id="4" name="Slide Number Placeholder 3"/>
          <p:cNvSpPr>
            <a:spLocks noGrp="1"/>
          </p:cNvSpPr>
          <p:nvPr>
            <p:ph type="sldNum" sz="quarter" idx="5"/>
          </p:nvPr>
        </p:nvSpPr>
        <p:spPr/>
        <p:txBody>
          <a:bodyPr/>
          <a:lstStyle/>
          <a:p>
            <a:fld id="{DF3AA07E-75A0-4B1D-B7E4-D4CFA5CC7D17}" type="slidenum">
              <a:rPr lang="ar-IQ" smtClean="0"/>
              <a:t>10</a:t>
            </a:fld>
            <a:endParaRPr lang="ar-IQ"/>
          </a:p>
        </p:txBody>
      </p:sp>
    </p:spTree>
    <p:extLst>
      <p:ext uri="{BB962C8B-B14F-4D97-AF65-F5344CB8AC3E}">
        <p14:creationId xmlns:p14="http://schemas.microsoft.com/office/powerpoint/2010/main" val="9364596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en-US" sz="1200" b="0" i="0" u="none" strike="noStrike" kern="1200" baseline="0" dirty="0">
                <a:solidFill>
                  <a:schemeClr val="tx1"/>
                </a:solidFill>
                <a:latin typeface="+mn-lt"/>
                <a:ea typeface="+mn-ea"/>
                <a:cs typeface="+mn-cs"/>
              </a:rPr>
              <a:t>These areas are convenient and normally have good blood circulation.</a:t>
            </a:r>
            <a:endParaRPr lang="en-US" dirty="0"/>
          </a:p>
        </p:txBody>
      </p:sp>
      <p:sp>
        <p:nvSpPr>
          <p:cNvPr id="4" name="Slide Number Placeholder 3"/>
          <p:cNvSpPr>
            <a:spLocks noGrp="1"/>
          </p:cNvSpPr>
          <p:nvPr>
            <p:ph type="sldNum" sz="quarter" idx="5"/>
          </p:nvPr>
        </p:nvSpPr>
        <p:spPr/>
        <p:txBody>
          <a:bodyPr/>
          <a:lstStyle/>
          <a:p>
            <a:fld id="{DF3AA07E-75A0-4B1D-B7E4-D4CFA5CC7D17}" type="slidenum">
              <a:rPr lang="ar-IQ" smtClean="0"/>
              <a:t>11</a:t>
            </a:fld>
            <a:endParaRPr lang="ar-IQ"/>
          </a:p>
        </p:txBody>
      </p:sp>
    </p:spTree>
    <p:extLst>
      <p:ext uri="{BB962C8B-B14F-4D97-AF65-F5344CB8AC3E}">
        <p14:creationId xmlns:p14="http://schemas.microsoft.com/office/powerpoint/2010/main" val="35829006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gn="l" rtl="0">
              <a:buFont typeface="Wingdings" panose="05000000000000000000" pitchFamily="2" charset="2"/>
              <a:buChar char="v"/>
            </a:pPr>
            <a:r>
              <a:rPr lang="en-US" sz="1200" b="0" i="0" u="none" strike="noStrike" kern="1200" baseline="0" dirty="0">
                <a:solidFill>
                  <a:schemeClr val="tx1"/>
                </a:solidFill>
                <a:latin typeface="+mn-lt"/>
                <a:ea typeface="+mn-ea"/>
                <a:cs typeface="+mn-cs"/>
              </a:rPr>
              <a:t>Historically, the </a:t>
            </a:r>
            <a:r>
              <a:rPr lang="en-US" sz="1200" b="0" i="0" u="none" strike="noStrike" kern="1200" baseline="0" dirty="0" err="1">
                <a:solidFill>
                  <a:schemeClr val="tx1"/>
                </a:solidFill>
                <a:latin typeface="+mn-lt"/>
                <a:ea typeface="+mn-ea"/>
                <a:cs typeface="+mn-cs"/>
              </a:rPr>
              <a:t>dorsogluteal</a:t>
            </a:r>
            <a:r>
              <a:rPr lang="en-US" sz="1200" b="0" i="0" u="none" strike="noStrike" kern="1200" baseline="0" dirty="0">
                <a:solidFill>
                  <a:schemeClr val="tx1"/>
                </a:solidFill>
                <a:latin typeface="+mn-lt"/>
                <a:ea typeface="+mn-ea"/>
                <a:cs typeface="+mn-cs"/>
              </a:rPr>
              <a:t> site was primarily used for intramuscular injections.</a:t>
            </a:r>
          </a:p>
          <a:p>
            <a:pPr marL="171450" indent="-171450" algn="l" rtl="0">
              <a:buFont typeface="Arial" panose="020B0604020202020204" pitchFamily="34" charset="0"/>
              <a:buChar char="•"/>
            </a:pPr>
            <a:r>
              <a:rPr lang="en-US" sz="1200" b="0" i="0" u="none" strike="noStrike" kern="1200" baseline="0" dirty="0">
                <a:solidFill>
                  <a:schemeClr val="tx1"/>
                </a:solidFill>
                <a:latin typeface="+mn-lt"/>
                <a:ea typeface="+mn-ea"/>
                <a:cs typeface="+mn-cs"/>
              </a:rPr>
              <a:t>As a result, complications (e.g., numbness, pain, paralysis) occurred if the nurse injected a medication near or into the sciatic nerve.</a:t>
            </a:r>
          </a:p>
          <a:p>
            <a:pPr marL="171450" indent="-171450" algn="l" rtl="0">
              <a:buFont typeface="Wingdings" panose="05000000000000000000" pitchFamily="2" charset="2"/>
              <a:buChar char="v"/>
            </a:pPr>
            <a:endParaRPr lang="en-US" dirty="0"/>
          </a:p>
        </p:txBody>
      </p:sp>
      <p:sp>
        <p:nvSpPr>
          <p:cNvPr id="4" name="Slide Number Placeholder 3"/>
          <p:cNvSpPr>
            <a:spLocks noGrp="1"/>
          </p:cNvSpPr>
          <p:nvPr>
            <p:ph type="sldNum" sz="quarter" idx="5"/>
          </p:nvPr>
        </p:nvSpPr>
        <p:spPr/>
        <p:txBody>
          <a:bodyPr/>
          <a:lstStyle/>
          <a:p>
            <a:fld id="{DF3AA07E-75A0-4B1D-B7E4-D4CFA5CC7D17}" type="slidenum">
              <a:rPr lang="ar-IQ" smtClean="0"/>
              <a:t>16</a:t>
            </a:fld>
            <a:endParaRPr lang="ar-IQ"/>
          </a:p>
        </p:txBody>
      </p:sp>
    </p:spTree>
    <p:extLst>
      <p:ext uri="{BB962C8B-B14F-4D97-AF65-F5344CB8AC3E}">
        <p14:creationId xmlns:p14="http://schemas.microsoft.com/office/powerpoint/2010/main" val="5836348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en-US" sz="1200" b="0" i="0" u="none" strike="noStrike" kern="1200" baseline="0" dirty="0">
                <a:solidFill>
                  <a:schemeClr val="tx1"/>
                </a:solidFill>
                <a:latin typeface="+mn-lt"/>
                <a:ea typeface="+mn-ea"/>
                <a:cs typeface="+mn-cs"/>
              </a:rPr>
              <a:t>It is recommended as the site of choice for intramuscular</a:t>
            </a:r>
          </a:p>
          <a:p>
            <a:pPr algn="l" rtl="0"/>
            <a:r>
              <a:rPr lang="en-US" sz="1200" b="0" i="0" u="none" strike="noStrike" kern="1200" baseline="0" dirty="0">
                <a:solidFill>
                  <a:schemeClr val="tx1"/>
                </a:solidFill>
                <a:latin typeface="+mn-lt"/>
                <a:ea typeface="+mn-ea"/>
                <a:cs typeface="+mn-cs"/>
              </a:rPr>
              <a:t>injections for infants and young children because it is the</a:t>
            </a:r>
          </a:p>
          <a:p>
            <a:pPr algn="l" rtl="0"/>
            <a:r>
              <a:rPr lang="en-US" sz="1200" b="0" i="0" u="none" strike="noStrike" kern="1200" baseline="0" dirty="0">
                <a:solidFill>
                  <a:schemeClr val="tx1"/>
                </a:solidFill>
                <a:latin typeface="+mn-lt"/>
                <a:ea typeface="+mn-ea"/>
                <a:cs typeface="+mn-cs"/>
              </a:rPr>
              <a:t>largest muscle mass </a:t>
            </a:r>
          </a:p>
          <a:p>
            <a:pPr algn="l" rtl="0"/>
            <a:r>
              <a:rPr lang="en-US" sz="1200" b="0" i="0" u="none" strike="noStrike" kern="1200" baseline="0" dirty="0">
                <a:solidFill>
                  <a:schemeClr val="tx1"/>
                </a:solidFill>
                <a:latin typeface="+mn-lt"/>
                <a:ea typeface="+mn-ea"/>
                <a:cs typeface="+mn-cs"/>
              </a:rPr>
              <a:t>The middle third of the muscle is suggested as the site. In the adult, the landmark is established by dividing the area between the greater trochanter of the femur and the lateral femoral condyle into thirds </a:t>
            </a:r>
            <a:r>
              <a:rPr lang="en-US" sz="1200" b="0" i="0" u="none" strike="noStrike" kern="1200" baseline="0">
                <a:solidFill>
                  <a:schemeClr val="tx1"/>
                </a:solidFill>
                <a:latin typeface="+mn-lt"/>
                <a:ea typeface="+mn-ea"/>
                <a:cs typeface="+mn-cs"/>
              </a:rPr>
              <a:t>and selecting the </a:t>
            </a:r>
            <a:r>
              <a:rPr lang="en-US" sz="1200" b="0" i="0" u="none" strike="noStrike" kern="1200" baseline="0" dirty="0">
                <a:solidFill>
                  <a:schemeClr val="tx1"/>
                </a:solidFill>
                <a:latin typeface="+mn-lt"/>
                <a:ea typeface="+mn-ea"/>
                <a:cs typeface="+mn-cs"/>
              </a:rPr>
              <a:t>middle third</a:t>
            </a:r>
            <a:endParaRPr lang="en-US" dirty="0"/>
          </a:p>
        </p:txBody>
      </p:sp>
      <p:sp>
        <p:nvSpPr>
          <p:cNvPr id="4" name="Slide Number Placeholder 3"/>
          <p:cNvSpPr>
            <a:spLocks noGrp="1"/>
          </p:cNvSpPr>
          <p:nvPr>
            <p:ph type="sldNum" sz="quarter" idx="5"/>
          </p:nvPr>
        </p:nvSpPr>
        <p:spPr/>
        <p:txBody>
          <a:bodyPr/>
          <a:lstStyle/>
          <a:p>
            <a:fld id="{DF3AA07E-75A0-4B1D-B7E4-D4CFA5CC7D17}" type="slidenum">
              <a:rPr lang="ar-IQ" smtClean="0"/>
              <a:t>17</a:t>
            </a:fld>
            <a:endParaRPr lang="ar-IQ"/>
          </a:p>
        </p:txBody>
      </p:sp>
    </p:spTree>
    <p:extLst>
      <p:ext uri="{BB962C8B-B14F-4D97-AF65-F5344CB8AC3E}">
        <p14:creationId xmlns:p14="http://schemas.microsoft.com/office/powerpoint/2010/main" val="37806400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en-US" sz="1200" b="0" i="0" u="none" strike="noStrike" kern="1200" baseline="0" dirty="0">
                <a:solidFill>
                  <a:schemeClr val="tx1"/>
                </a:solidFill>
                <a:latin typeface="+mn-lt"/>
                <a:ea typeface="+mn-ea"/>
                <a:cs typeface="+mn-cs"/>
              </a:rPr>
              <a:t>It is not used often for intramuscular injections because it is a relatively small muscle and is very close to the radial nerve and radial artery. It is sometimes considered for use in adults because of rapid absorption from the deltoid area, but no more than 1 mL of solution can be administered.</a:t>
            </a:r>
            <a:endParaRPr lang="en-US" dirty="0"/>
          </a:p>
        </p:txBody>
      </p:sp>
      <p:sp>
        <p:nvSpPr>
          <p:cNvPr id="4" name="Slide Number Placeholder 3"/>
          <p:cNvSpPr>
            <a:spLocks noGrp="1"/>
          </p:cNvSpPr>
          <p:nvPr>
            <p:ph type="sldNum" sz="quarter" idx="5"/>
          </p:nvPr>
        </p:nvSpPr>
        <p:spPr/>
        <p:txBody>
          <a:bodyPr/>
          <a:lstStyle/>
          <a:p>
            <a:fld id="{DF3AA07E-75A0-4B1D-B7E4-D4CFA5CC7D17}" type="slidenum">
              <a:rPr lang="ar-IQ" smtClean="0"/>
              <a:t>21</a:t>
            </a:fld>
            <a:endParaRPr lang="ar-IQ"/>
          </a:p>
        </p:txBody>
      </p:sp>
    </p:spTree>
    <p:extLst>
      <p:ext uri="{BB962C8B-B14F-4D97-AF65-F5344CB8AC3E}">
        <p14:creationId xmlns:p14="http://schemas.microsoft.com/office/powerpoint/2010/main" val="15121306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B8ABB09-4A1D-463E-8065-109CC2B7EFAA}" type="datetimeFigureOut">
              <a:rPr lang="ar-SA" smtClean="0"/>
              <a:t>16/08/1445</a:t>
            </a:fld>
            <a:endParaRPr lang="ar-SA"/>
          </a:p>
        </p:txBody>
      </p:sp>
      <p:sp>
        <p:nvSpPr>
          <p:cNvPr id="5" name="Footer Placeholder 4"/>
          <p:cNvSpPr>
            <a:spLocks noGrp="1"/>
          </p:cNvSpPr>
          <p:nvPr>
            <p:ph type="ftr" sz="quarter" idx="11"/>
          </p:nvPr>
        </p:nvSpPr>
        <p:spPr/>
        <p:txBody>
          <a:bodyPr/>
          <a:lstStyle/>
          <a:p>
            <a:endParaRPr lang="ar-SA"/>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2656418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B8ABB09-4A1D-463E-8065-109CC2B7EFAA}" type="datetimeFigureOut">
              <a:rPr lang="ar-SA" smtClean="0"/>
              <a:t>16/08/1445</a:t>
            </a:fld>
            <a:endParaRPr lang="ar-SA"/>
          </a:p>
        </p:txBody>
      </p:sp>
      <p:sp>
        <p:nvSpPr>
          <p:cNvPr id="5" name="Footer Placeholder 4"/>
          <p:cNvSpPr>
            <a:spLocks noGrp="1"/>
          </p:cNvSpPr>
          <p:nvPr>
            <p:ph type="ftr" sz="quarter" idx="11"/>
          </p:nvPr>
        </p:nvSpPr>
        <p:spPr/>
        <p:txBody>
          <a:bodyPr/>
          <a:lstStyle/>
          <a:p>
            <a:endParaRPr lang="ar-SA"/>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5666373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B8ABB09-4A1D-463E-8065-109CC2B7EFAA}" type="datetimeFigureOut">
              <a:rPr lang="ar-SA" smtClean="0"/>
              <a:t>16/08/1445</a:t>
            </a:fld>
            <a:endParaRPr lang="ar-SA"/>
          </a:p>
        </p:txBody>
      </p:sp>
      <p:sp>
        <p:nvSpPr>
          <p:cNvPr id="5" name="Footer Placeholder 4"/>
          <p:cNvSpPr>
            <a:spLocks noGrp="1"/>
          </p:cNvSpPr>
          <p:nvPr>
            <p:ph type="ftr" sz="quarter" idx="11"/>
          </p:nvPr>
        </p:nvSpPr>
        <p:spPr/>
        <p:txBody>
          <a:bodyPr/>
          <a:lstStyle/>
          <a:p>
            <a:endParaRPr lang="ar-SA"/>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0B34F065-1154-456A-91E3-76DE8E75E17B}" type="slidenum">
              <a:rPr lang="ar-SA" smtClean="0"/>
              <a:t>‹#›</a:t>
            </a:fld>
            <a:endParaRPr lang="ar-SA"/>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2888716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1B8ABB09-4A1D-463E-8065-109CC2B7EFAA}" type="datetimeFigureOut">
              <a:rPr lang="ar-SA" smtClean="0"/>
              <a:t>16/08/1445</a:t>
            </a:fld>
            <a:endParaRPr lang="ar-SA"/>
          </a:p>
        </p:txBody>
      </p:sp>
      <p:sp>
        <p:nvSpPr>
          <p:cNvPr id="6" name="Footer Placeholder 5"/>
          <p:cNvSpPr>
            <a:spLocks noGrp="1"/>
          </p:cNvSpPr>
          <p:nvPr>
            <p:ph type="ftr" sz="quarter" idx="11"/>
          </p:nvPr>
        </p:nvSpPr>
        <p:spPr/>
        <p:txBody>
          <a:bodyPr/>
          <a:lstStyle/>
          <a:p>
            <a:endParaRPr lang="ar-SA"/>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16022052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Quote Name Card">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1B8ABB09-4A1D-463E-8065-109CC2B7EFAA}" type="datetimeFigureOut">
              <a:rPr lang="ar-SA" smtClean="0"/>
              <a:t>16/08/1445</a:t>
            </a:fld>
            <a:endParaRPr lang="ar-SA"/>
          </a:p>
        </p:txBody>
      </p:sp>
      <p:sp>
        <p:nvSpPr>
          <p:cNvPr id="6" name="Footer Placeholder 5"/>
          <p:cNvSpPr>
            <a:spLocks noGrp="1"/>
          </p:cNvSpPr>
          <p:nvPr>
            <p:ph type="ftr" sz="quarter" idx="11"/>
          </p:nvPr>
        </p:nvSpPr>
        <p:spPr/>
        <p:txBody>
          <a:bodyPr/>
          <a:lstStyle/>
          <a:p>
            <a:endParaRPr lang="ar-SA"/>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0B34F065-1154-456A-91E3-76DE8E75E17B}" type="slidenum">
              <a:rPr lang="ar-SA" smtClean="0"/>
              <a:t>‹#›</a:t>
            </a:fld>
            <a:endParaRPr lang="ar-SA"/>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9371175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1B8ABB09-4A1D-463E-8065-109CC2B7EFAA}" type="datetimeFigureOut">
              <a:rPr lang="ar-SA" smtClean="0"/>
              <a:t>16/08/1445</a:t>
            </a:fld>
            <a:endParaRPr lang="ar-SA"/>
          </a:p>
        </p:txBody>
      </p:sp>
      <p:sp>
        <p:nvSpPr>
          <p:cNvPr id="6" name="Footer Placeholder 5"/>
          <p:cNvSpPr>
            <a:spLocks noGrp="1"/>
          </p:cNvSpPr>
          <p:nvPr>
            <p:ph type="ftr" sz="quarter" idx="11"/>
          </p:nvPr>
        </p:nvSpPr>
        <p:spPr/>
        <p:txBody>
          <a:bodyPr/>
          <a:lstStyle/>
          <a:p>
            <a:endParaRPr lang="ar-SA"/>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39044237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B8ABB09-4A1D-463E-8065-109CC2B7EFAA}" type="datetimeFigureOut">
              <a:rPr lang="ar-SA" smtClean="0"/>
              <a:t>16/08/1445</a:t>
            </a:fld>
            <a:endParaRPr lang="ar-SA"/>
          </a:p>
        </p:txBody>
      </p:sp>
      <p:sp>
        <p:nvSpPr>
          <p:cNvPr id="5" name="Footer Placeholder 4"/>
          <p:cNvSpPr>
            <a:spLocks noGrp="1"/>
          </p:cNvSpPr>
          <p:nvPr>
            <p:ph type="ftr" sz="quarter" idx="11"/>
          </p:nvPr>
        </p:nvSpPr>
        <p:spPr/>
        <p:txBody>
          <a:bodyPr/>
          <a:lstStyle/>
          <a:p>
            <a:endParaRPr lang="ar-SA"/>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37565175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B8ABB09-4A1D-463E-8065-109CC2B7EFAA}" type="datetimeFigureOut">
              <a:rPr lang="ar-SA" smtClean="0"/>
              <a:t>16/08/1445</a:t>
            </a:fld>
            <a:endParaRPr lang="ar-SA"/>
          </a:p>
        </p:txBody>
      </p:sp>
      <p:sp>
        <p:nvSpPr>
          <p:cNvPr id="5" name="Footer Placeholder 4"/>
          <p:cNvSpPr>
            <a:spLocks noGrp="1"/>
          </p:cNvSpPr>
          <p:nvPr>
            <p:ph type="ftr" sz="quarter" idx="11"/>
          </p:nvPr>
        </p:nvSpPr>
        <p:spPr/>
        <p:txBody>
          <a:bodyPr/>
          <a:lstStyle/>
          <a:p>
            <a:endParaRPr lang="ar-SA"/>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23201873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B8ABB09-4A1D-463E-8065-109CC2B7EFAA}" type="datetimeFigureOut">
              <a:rPr lang="ar-SA" smtClean="0"/>
              <a:t>16/08/1445</a:t>
            </a:fld>
            <a:endParaRPr lang="ar-SA"/>
          </a:p>
        </p:txBody>
      </p:sp>
      <p:sp>
        <p:nvSpPr>
          <p:cNvPr id="5" name="Footer Placeholder 4"/>
          <p:cNvSpPr>
            <a:spLocks noGrp="1"/>
          </p:cNvSpPr>
          <p:nvPr>
            <p:ph type="ftr" sz="quarter" idx="11"/>
          </p:nvPr>
        </p:nvSpPr>
        <p:spPr/>
        <p:txBody>
          <a:bodyPr/>
          <a:lstStyle/>
          <a:p>
            <a:endParaRPr lang="ar-SA"/>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5959114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B8ABB09-4A1D-463E-8065-109CC2B7EFAA}" type="datetimeFigureOut">
              <a:rPr lang="ar-SA" smtClean="0"/>
              <a:t>16/08/1445</a:t>
            </a:fld>
            <a:endParaRPr lang="ar-SA"/>
          </a:p>
        </p:txBody>
      </p:sp>
      <p:sp>
        <p:nvSpPr>
          <p:cNvPr id="5" name="Footer Placeholder 4"/>
          <p:cNvSpPr>
            <a:spLocks noGrp="1"/>
          </p:cNvSpPr>
          <p:nvPr>
            <p:ph type="ftr" sz="quarter" idx="11"/>
          </p:nvPr>
        </p:nvSpPr>
        <p:spPr/>
        <p:txBody>
          <a:bodyPr/>
          <a:lstStyle/>
          <a:p>
            <a:endParaRPr lang="ar-SA"/>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1618264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B8ABB09-4A1D-463E-8065-109CC2B7EFAA}" type="datetimeFigureOut">
              <a:rPr lang="ar-SA" smtClean="0"/>
              <a:t>16/08/1445</a:t>
            </a:fld>
            <a:endParaRPr lang="ar-SA"/>
          </a:p>
        </p:txBody>
      </p:sp>
      <p:sp>
        <p:nvSpPr>
          <p:cNvPr id="6" name="Footer Placeholder 5"/>
          <p:cNvSpPr>
            <a:spLocks noGrp="1"/>
          </p:cNvSpPr>
          <p:nvPr>
            <p:ph type="ftr" sz="quarter" idx="11"/>
          </p:nvPr>
        </p:nvSpPr>
        <p:spPr/>
        <p:txBody>
          <a:bodyPr/>
          <a:lstStyle/>
          <a:p>
            <a:endParaRPr lang="ar-SA"/>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20635809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B8ABB09-4A1D-463E-8065-109CC2B7EFAA}" type="datetimeFigureOut">
              <a:rPr lang="ar-SA" smtClean="0"/>
              <a:t>16/08/1445</a:t>
            </a:fld>
            <a:endParaRPr lang="ar-SA"/>
          </a:p>
        </p:txBody>
      </p:sp>
      <p:sp>
        <p:nvSpPr>
          <p:cNvPr id="8" name="Footer Placeholder 7"/>
          <p:cNvSpPr>
            <a:spLocks noGrp="1"/>
          </p:cNvSpPr>
          <p:nvPr>
            <p:ph type="ftr" sz="quarter" idx="11"/>
          </p:nvPr>
        </p:nvSpPr>
        <p:spPr/>
        <p:txBody>
          <a:bodyPr/>
          <a:lstStyle/>
          <a:p>
            <a:endParaRPr lang="ar-SA"/>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36367397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B8ABB09-4A1D-463E-8065-109CC2B7EFAA}" type="datetimeFigureOut">
              <a:rPr lang="ar-SA" smtClean="0"/>
              <a:t>16/08/1445</a:t>
            </a:fld>
            <a:endParaRPr lang="ar-SA"/>
          </a:p>
        </p:txBody>
      </p:sp>
      <p:sp>
        <p:nvSpPr>
          <p:cNvPr id="4" name="Footer Placeholder 3"/>
          <p:cNvSpPr>
            <a:spLocks noGrp="1"/>
          </p:cNvSpPr>
          <p:nvPr>
            <p:ph type="ftr" sz="quarter" idx="11"/>
          </p:nvPr>
        </p:nvSpPr>
        <p:spPr/>
        <p:txBody>
          <a:bodyPr/>
          <a:lstStyle/>
          <a:p>
            <a:endParaRPr lang="ar-SA"/>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6972498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BB09-4A1D-463E-8065-109CC2B7EFAA}" type="datetimeFigureOut">
              <a:rPr lang="ar-SA" smtClean="0"/>
              <a:t>16/08/1445</a:t>
            </a:fld>
            <a:endParaRPr lang="ar-SA"/>
          </a:p>
        </p:txBody>
      </p:sp>
      <p:sp>
        <p:nvSpPr>
          <p:cNvPr id="3" name="Footer Placeholder 2"/>
          <p:cNvSpPr>
            <a:spLocks noGrp="1"/>
          </p:cNvSpPr>
          <p:nvPr>
            <p:ph type="ftr" sz="quarter" idx="11"/>
          </p:nvPr>
        </p:nvSpPr>
        <p:spPr/>
        <p:txBody>
          <a:bodyPr/>
          <a:lstStyle/>
          <a:p>
            <a:endParaRPr lang="ar-SA"/>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25820253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B8ABB09-4A1D-463E-8065-109CC2B7EFAA}" type="datetimeFigureOut">
              <a:rPr lang="ar-SA" smtClean="0"/>
              <a:t>16/08/1445</a:t>
            </a:fld>
            <a:endParaRPr lang="ar-SA"/>
          </a:p>
        </p:txBody>
      </p:sp>
      <p:sp>
        <p:nvSpPr>
          <p:cNvPr id="6" name="Footer Placeholder 5"/>
          <p:cNvSpPr>
            <a:spLocks noGrp="1"/>
          </p:cNvSpPr>
          <p:nvPr>
            <p:ph type="ftr" sz="quarter" idx="11"/>
          </p:nvPr>
        </p:nvSpPr>
        <p:spPr/>
        <p:txBody>
          <a:bodyPr/>
          <a:lstStyle/>
          <a:p>
            <a:endParaRPr lang="ar-SA"/>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34986890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B8ABB09-4A1D-463E-8065-109CC2B7EFAA}" type="datetimeFigureOut">
              <a:rPr lang="ar-SA" smtClean="0"/>
              <a:t>16/08/1445</a:t>
            </a:fld>
            <a:endParaRPr lang="ar-SA"/>
          </a:p>
        </p:txBody>
      </p:sp>
      <p:sp>
        <p:nvSpPr>
          <p:cNvPr id="6" name="Footer Placeholder 5"/>
          <p:cNvSpPr>
            <a:spLocks noGrp="1"/>
          </p:cNvSpPr>
          <p:nvPr>
            <p:ph type="ftr" sz="quarter" idx="11"/>
          </p:nvPr>
        </p:nvSpPr>
        <p:spPr/>
        <p:txBody>
          <a:bodyPr/>
          <a:lstStyle/>
          <a:p>
            <a:endParaRPr lang="ar-SA"/>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39519567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749"/>
            <a:ext cx="1952272" cy="6852504"/>
            <a:chOff x="6627813" y="196102"/>
            <a:chExt cx="1952625" cy="5677649"/>
          </a:xfrm>
        </p:grpSpPr>
        <p:sp>
          <p:nvSpPr>
            <p:cNvPr id="50" name="Freeform 27"/>
            <p:cNvSpPr/>
            <p:nvPr/>
          </p:nvSpPr>
          <p:spPr bwMode="auto">
            <a:xfrm>
              <a:off x="6627813" y="19610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1B8ABB09-4A1D-463E-8065-109CC2B7EFAA}" type="datetimeFigureOut">
              <a:rPr lang="ar-SA" smtClean="0"/>
              <a:t>16/08/1445</a:t>
            </a:fld>
            <a:endParaRPr lang="ar-SA"/>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ar-SA"/>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0B34F065-1154-456A-91E3-76DE8E75E17B}" type="slidenum">
              <a:rPr lang="ar-SA" smtClean="0"/>
              <a:t>‹#›</a:t>
            </a:fld>
            <a:endParaRPr lang="ar-SA"/>
          </a:p>
        </p:txBody>
      </p:sp>
    </p:spTree>
    <p:extLst>
      <p:ext uri="{BB962C8B-B14F-4D97-AF65-F5344CB8AC3E}">
        <p14:creationId xmlns:p14="http://schemas.microsoft.com/office/powerpoint/2010/main" val="3714105550"/>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2459425" y="188640"/>
            <a:ext cx="4733754" cy="4536504"/>
          </a:xfrm>
        </p:spPr>
        <p:txBody>
          <a:bodyPr>
            <a:normAutofit/>
          </a:bodyPr>
          <a:lstStyle/>
          <a:p>
            <a:pPr algn="ctr"/>
            <a:r>
              <a:rPr lang="en-US" sz="3600" b="1" dirty="0">
                <a:latin typeface="Times New Roman" panose="02020603050405020304" pitchFamily="18" charset="0"/>
                <a:cs typeface="Times New Roman" panose="02020603050405020304" pitchFamily="18" charset="0"/>
              </a:rPr>
              <a:t>Lecture </a:t>
            </a:r>
            <a:r>
              <a:rPr lang="ar-BH" sz="3600" b="1" dirty="0" smtClean="0">
                <a:latin typeface="Times New Roman" panose="02020603050405020304" pitchFamily="18" charset="0"/>
                <a:cs typeface="Times New Roman" panose="02020603050405020304" pitchFamily="18" charset="0"/>
              </a:rPr>
              <a:t>9</a:t>
            </a:r>
            <a:r>
              <a:rPr lang="en-US" sz="3600" b="1" dirty="0" smtClean="0">
                <a:latin typeface="Times New Roman" panose="02020603050405020304" pitchFamily="18" charset="0"/>
                <a:cs typeface="Times New Roman" panose="02020603050405020304" pitchFamily="18" charset="0"/>
              </a:rPr>
              <a:t> </a:t>
            </a:r>
            <a:r>
              <a:rPr lang="en-US" sz="3200" b="1" dirty="0">
                <a:latin typeface="Times New Roman" panose="02020603050405020304" pitchFamily="18" charset="0"/>
                <a:cs typeface="Times New Roman" panose="02020603050405020304" pitchFamily="18" charset="0"/>
              </a:rPr>
              <a:t/>
            </a:r>
            <a:br>
              <a:rPr lang="en-US" sz="3200" b="1" dirty="0">
                <a:latin typeface="Times New Roman" panose="02020603050405020304" pitchFamily="18" charset="0"/>
                <a:cs typeface="Times New Roman" panose="02020603050405020304" pitchFamily="18" charset="0"/>
              </a:rPr>
            </a:br>
            <a:r>
              <a:rPr lang="en-US" sz="2400" b="1" dirty="0">
                <a:latin typeface="Times New Roman" panose="02020603050405020304" pitchFamily="18" charset="0"/>
                <a:cs typeface="Times New Roman" panose="02020603050405020304" pitchFamily="18" charset="0"/>
              </a:rPr>
              <a:t>Subject</a:t>
            </a:r>
            <a:r>
              <a:rPr lang="en-US" sz="3200" b="1" dirty="0">
                <a:latin typeface="Times New Roman" panose="02020603050405020304" pitchFamily="18" charset="0"/>
                <a:cs typeface="Times New Roman" panose="02020603050405020304" pitchFamily="18" charset="0"/>
              </a:rPr>
              <a:t/>
            </a:r>
            <a:br>
              <a:rPr lang="en-US" sz="3200" b="1" dirty="0">
                <a:latin typeface="Times New Roman" panose="02020603050405020304" pitchFamily="18" charset="0"/>
                <a:cs typeface="Times New Roman" panose="02020603050405020304" pitchFamily="18" charset="0"/>
              </a:rPr>
            </a:br>
            <a:r>
              <a:rPr lang="en-US" sz="4000" b="1" dirty="0">
                <a:latin typeface="Times New Roman" panose="02020603050405020304" pitchFamily="18" charset="0"/>
                <a:cs typeface="Times New Roman" panose="02020603050405020304" pitchFamily="18" charset="0"/>
              </a:rPr>
              <a:t>Medication Administration</a:t>
            </a:r>
            <a:br>
              <a:rPr lang="en-US" sz="4000" b="1" dirty="0">
                <a:latin typeface="Times New Roman" panose="02020603050405020304" pitchFamily="18" charset="0"/>
                <a:cs typeface="Times New Roman" panose="02020603050405020304" pitchFamily="18" charset="0"/>
              </a:rPr>
            </a:br>
            <a:r>
              <a:rPr lang="en-US" sz="4000" b="1" dirty="0">
                <a:latin typeface="Times New Roman" panose="02020603050405020304" pitchFamily="18" charset="0"/>
                <a:cs typeface="Times New Roman" panose="02020603050405020304" pitchFamily="18" charset="0"/>
              </a:rPr>
              <a:t>Part </a:t>
            </a:r>
            <a:r>
              <a:rPr lang="ar-BH" sz="4000" b="1" dirty="0">
                <a:latin typeface="Times New Roman" panose="02020603050405020304" pitchFamily="18" charset="0"/>
                <a:cs typeface="Times New Roman" panose="02020603050405020304" pitchFamily="18" charset="0"/>
              </a:rPr>
              <a:t>2</a:t>
            </a:r>
            <a:r>
              <a:rPr lang="en-US" sz="4000" b="1" dirty="0">
                <a:latin typeface="Times New Roman" panose="02020603050405020304" pitchFamily="18" charset="0"/>
                <a:cs typeface="Times New Roman" panose="02020603050405020304" pitchFamily="18" charset="0"/>
              </a:rPr>
              <a:t> </a:t>
            </a:r>
            <a:br>
              <a:rPr lang="en-US" sz="4000" b="1" dirty="0">
                <a:latin typeface="Times New Roman" panose="02020603050405020304" pitchFamily="18" charset="0"/>
                <a:cs typeface="Times New Roman" panose="02020603050405020304" pitchFamily="18" charset="0"/>
              </a:rPr>
            </a:br>
            <a:r>
              <a:rPr lang="en-US" sz="3200" b="1" dirty="0">
                <a:latin typeface="Times New Roman" panose="02020603050405020304" pitchFamily="18" charset="0"/>
                <a:cs typeface="Times New Roman" panose="02020603050405020304" pitchFamily="18" charset="0"/>
              </a:rPr>
              <a:t/>
            </a:r>
            <a:br>
              <a:rPr lang="en-US" sz="3200" b="1" dirty="0">
                <a:latin typeface="Times New Roman" panose="02020603050405020304" pitchFamily="18" charset="0"/>
                <a:cs typeface="Times New Roman" panose="02020603050405020304" pitchFamily="18" charset="0"/>
              </a:rPr>
            </a:br>
            <a:r>
              <a:rPr lang="en-US" sz="2400" b="1" dirty="0">
                <a:latin typeface="Times New Roman" panose="02020603050405020304" pitchFamily="18" charset="0"/>
                <a:cs typeface="Times New Roman" panose="02020603050405020304" pitchFamily="18" charset="0"/>
              </a:rPr>
              <a:t>Theoretical</a:t>
            </a:r>
            <a:r>
              <a:rPr lang="en-US" sz="2800" b="1" dirty="0">
                <a:latin typeface="Times New Roman" panose="02020603050405020304" pitchFamily="18" charset="0"/>
                <a:cs typeface="Times New Roman" panose="02020603050405020304" pitchFamily="18" charset="0"/>
              </a:rPr>
              <a:t/>
            </a:r>
            <a:br>
              <a:rPr lang="en-US" sz="2800" b="1" dirty="0">
                <a:latin typeface="Times New Roman" panose="02020603050405020304" pitchFamily="18" charset="0"/>
                <a:cs typeface="Times New Roman" panose="02020603050405020304" pitchFamily="18" charset="0"/>
              </a:rPr>
            </a:br>
            <a:endParaRPr lang="ar-IQ" sz="1100" b="1"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2915816" y="4941168"/>
            <a:ext cx="3760211" cy="1368152"/>
          </a:xfrm>
        </p:spPr>
        <p:txBody>
          <a:bodyPr>
            <a:normAutofit fontScale="92500" lnSpcReduction="20000"/>
          </a:bodyPr>
          <a:lstStyle/>
          <a:p>
            <a:pPr algn="ctr" rtl="0"/>
            <a:r>
              <a:rPr lang="en-US" b="1" dirty="0">
                <a:solidFill>
                  <a:schemeClr val="tx1"/>
                </a:solidFill>
                <a:latin typeface="Times New Roman" panose="02020603050405020304" pitchFamily="18" charset="0"/>
                <a:cs typeface="Times New Roman" panose="02020603050405020304" pitchFamily="18" charset="0"/>
              </a:rPr>
              <a:t>Prepared by</a:t>
            </a:r>
          </a:p>
          <a:p>
            <a:pPr algn="ctr" rtl="0"/>
            <a:r>
              <a:rPr lang="en-US" b="1" dirty="0">
                <a:solidFill>
                  <a:schemeClr val="tx1"/>
                </a:solidFill>
                <a:latin typeface="Times New Roman" panose="02020603050405020304" pitchFamily="18" charset="0"/>
                <a:cs typeface="Times New Roman" panose="02020603050405020304" pitchFamily="18" charset="0"/>
              </a:rPr>
              <a:t>Dr. Ali Ahmed</a:t>
            </a:r>
          </a:p>
          <a:p>
            <a:pPr algn="ctr"/>
            <a:r>
              <a:rPr lang="en-US" b="1" dirty="0">
                <a:solidFill>
                  <a:schemeClr val="tx1"/>
                </a:solidFill>
                <a:latin typeface="Times New Roman" panose="02020603050405020304" pitchFamily="18" charset="0"/>
                <a:cs typeface="Times New Roman" panose="02020603050405020304" pitchFamily="18" charset="0"/>
              </a:rPr>
              <a:t>Dr: </a:t>
            </a:r>
            <a:r>
              <a:rPr lang="en-US" b="1" dirty="0" err="1">
                <a:solidFill>
                  <a:schemeClr val="tx1"/>
                </a:solidFill>
                <a:latin typeface="Times New Roman" panose="02020603050405020304" pitchFamily="18" charset="0"/>
                <a:cs typeface="Times New Roman" panose="02020603050405020304" pitchFamily="18" charset="0"/>
              </a:rPr>
              <a:t>Hayder</a:t>
            </a:r>
            <a:r>
              <a:rPr lang="en-US" b="1" dirty="0">
                <a:solidFill>
                  <a:schemeClr val="tx1"/>
                </a:solidFill>
                <a:latin typeface="Times New Roman" panose="02020603050405020304" pitchFamily="18" charset="0"/>
                <a:cs typeface="Times New Roman" panose="02020603050405020304" pitchFamily="18" charset="0"/>
              </a:rPr>
              <a:t> </a:t>
            </a:r>
            <a:r>
              <a:rPr lang="en-US" b="1" dirty="0" smtClean="0">
                <a:solidFill>
                  <a:schemeClr val="tx1"/>
                </a:solidFill>
                <a:latin typeface="Times New Roman" panose="02020603050405020304" pitchFamily="18" charset="0"/>
                <a:cs typeface="Times New Roman" panose="02020603050405020304" pitchFamily="18" charset="0"/>
              </a:rPr>
              <a:t>Mohammed</a:t>
            </a:r>
          </a:p>
          <a:p>
            <a:pPr algn="ctr"/>
            <a:r>
              <a:rPr lang="en-US" b="1" dirty="0" smtClean="0">
                <a:solidFill>
                  <a:schemeClr val="tx1"/>
                </a:solidFill>
                <a:latin typeface="Times New Roman" panose="02020603050405020304" pitchFamily="18" charset="0"/>
                <a:cs typeface="Times New Roman" panose="02020603050405020304" pitchFamily="18" charset="0"/>
              </a:rPr>
              <a:t>Dr. Rania </a:t>
            </a:r>
            <a:r>
              <a:rPr lang="en-US" b="1" dirty="0" err="1" smtClean="0">
                <a:solidFill>
                  <a:schemeClr val="tx1"/>
                </a:solidFill>
                <a:latin typeface="Times New Roman" panose="02020603050405020304" pitchFamily="18" charset="0"/>
                <a:cs typeface="Times New Roman" panose="02020603050405020304" pitchFamily="18" charset="0"/>
              </a:rPr>
              <a:t>Abd</a:t>
            </a:r>
            <a:r>
              <a:rPr lang="en-US" b="1" dirty="0" smtClean="0">
                <a:solidFill>
                  <a:schemeClr val="tx1"/>
                </a:solidFill>
                <a:latin typeface="Times New Roman" panose="02020603050405020304" pitchFamily="18" charset="0"/>
                <a:cs typeface="Times New Roman" panose="02020603050405020304" pitchFamily="18" charset="0"/>
              </a:rPr>
              <a:t> </a:t>
            </a:r>
            <a:r>
              <a:rPr lang="en-US" b="1" dirty="0" err="1" smtClean="0">
                <a:solidFill>
                  <a:schemeClr val="tx1"/>
                </a:solidFill>
                <a:latin typeface="Times New Roman" panose="02020603050405020304" pitchFamily="18" charset="0"/>
                <a:cs typeface="Times New Roman" panose="02020603050405020304" pitchFamily="18" charset="0"/>
              </a:rPr>
              <a:t>Elmohsen</a:t>
            </a:r>
            <a:r>
              <a:rPr lang="en-US" b="1" dirty="0" smtClean="0">
                <a:solidFill>
                  <a:schemeClr val="tx1"/>
                </a:solidFill>
                <a:latin typeface="Times New Roman" panose="02020603050405020304" pitchFamily="18" charset="0"/>
                <a:cs typeface="Times New Roman" panose="02020603050405020304" pitchFamily="18" charset="0"/>
              </a:rPr>
              <a:t> Abo </a:t>
            </a:r>
            <a:r>
              <a:rPr lang="en-US" b="1" dirty="0" err="1" smtClean="0">
                <a:solidFill>
                  <a:schemeClr val="tx1"/>
                </a:solidFill>
                <a:latin typeface="Times New Roman" panose="02020603050405020304" pitchFamily="18" charset="0"/>
                <a:cs typeface="Times New Roman" panose="02020603050405020304" pitchFamily="18" charset="0"/>
              </a:rPr>
              <a:t>Elnour</a:t>
            </a:r>
            <a:r>
              <a:rPr lang="en-US" b="1" dirty="0" smtClean="0">
                <a:solidFill>
                  <a:schemeClr val="tx1"/>
                </a:solidFill>
                <a:latin typeface="Times New Roman" panose="02020603050405020304" pitchFamily="18" charset="0"/>
                <a:cs typeface="Times New Roman" panose="02020603050405020304" pitchFamily="18" charset="0"/>
              </a:rPr>
              <a:t> </a:t>
            </a:r>
            <a:endParaRPr lang="en-US" b="1" dirty="0">
              <a:solidFill>
                <a:schemeClr val="tx1"/>
              </a:solidFill>
              <a:latin typeface="Times New Roman" panose="02020603050405020304" pitchFamily="18" charset="0"/>
              <a:cs typeface="Times New Roman" panose="02020603050405020304" pitchFamily="18" charset="0"/>
            </a:endParaRPr>
          </a:p>
          <a:p>
            <a:pPr algn="ctr" rtl="0"/>
            <a:endParaRPr lang="en-US" b="1" dirty="0">
              <a:solidFill>
                <a:schemeClr val="tx1"/>
              </a:solidFill>
              <a:latin typeface="Times New Roman" panose="02020603050405020304" pitchFamily="18" charset="0"/>
              <a:cs typeface="Times New Roman" panose="02020603050405020304" pitchFamily="18" charset="0"/>
            </a:endParaRPr>
          </a:p>
        </p:txBody>
      </p:sp>
      <p:pic>
        <p:nvPicPr>
          <p:cNvPr id="6" name="Picture 4">
            <a:extLst>
              <a:ext uri="{FF2B5EF4-FFF2-40B4-BE49-F238E27FC236}">
                <a16:creationId xmlns:a16="http://schemas.microsoft.com/office/drawing/2014/main" xmlns="" id="{6FB0C1F9-AC4C-410C-8C69-6784FA604D5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64135" y="345387"/>
            <a:ext cx="1918355" cy="156913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0" descr="العلاقات المحلية لكلية المستقبل الجامعة">
            <a:extLst>
              <a:ext uri="{FF2B5EF4-FFF2-40B4-BE49-F238E27FC236}">
                <a16:creationId xmlns:a16="http://schemas.microsoft.com/office/drawing/2014/main" xmlns="" id="{94529578-2FBC-40C7-ACDB-6FBF600B27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4815" y="345387"/>
            <a:ext cx="1918355" cy="18369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32788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CCE7042-2E27-476F-A2A1-546472713ADB}"/>
              </a:ext>
            </a:extLst>
          </p:cNvPr>
          <p:cNvSpPr>
            <a:spLocks noGrp="1"/>
          </p:cNvSpPr>
          <p:nvPr>
            <p:ph type="title"/>
          </p:nvPr>
        </p:nvSpPr>
        <p:spPr>
          <a:xfrm>
            <a:off x="107504" y="188640"/>
            <a:ext cx="7560840" cy="1280890"/>
          </a:xfrm>
        </p:spPr>
        <p:txBody>
          <a:bodyPr/>
          <a:lstStyle/>
          <a:p>
            <a:r>
              <a:rPr lang="en-US" b="1" dirty="0">
                <a:solidFill>
                  <a:srgbClr val="C00000"/>
                </a:solidFill>
                <a:latin typeface="Times New Roman" panose="02020603050405020304" pitchFamily="18" charset="0"/>
                <a:cs typeface="Times New Roman" panose="02020603050405020304" pitchFamily="18" charset="0"/>
              </a:rPr>
              <a:t>2- Subcutaneous Injections (SC)</a:t>
            </a:r>
          </a:p>
        </p:txBody>
      </p:sp>
      <p:sp>
        <p:nvSpPr>
          <p:cNvPr id="3" name="Content Placeholder 2">
            <a:extLst>
              <a:ext uri="{FF2B5EF4-FFF2-40B4-BE49-F238E27FC236}">
                <a16:creationId xmlns:a16="http://schemas.microsoft.com/office/drawing/2014/main" xmlns="" id="{30B5E8C0-B792-403D-A821-1C9DE7083569}"/>
              </a:ext>
            </a:extLst>
          </p:cNvPr>
          <p:cNvSpPr>
            <a:spLocks noGrp="1"/>
          </p:cNvSpPr>
          <p:nvPr>
            <p:ph idx="1"/>
          </p:nvPr>
        </p:nvSpPr>
        <p:spPr>
          <a:xfrm>
            <a:off x="1" y="980728"/>
            <a:ext cx="8892479" cy="5400600"/>
          </a:xfrm>
        </p:spPr>
        <p:txBody>
          <a:bodyPr>
            <a:normAutofit/>
          </a:bodyPr>
          <a:lstStyle/>
          <a:p>
            <a:pPr algn="justLow">
              <a:lnSpc>
                <a:spcPct val="150000"/>
              </a:lnSpc>
              <a:buFont typeface="Wingdings" panose="05000000000000000000" pitchFamily="2" charset="2"/>
              <a:buChar char="v"/>
            </a:pPr>
            <a:r>
              <a:rPr lang="en-US" sz="2600" dirty="0">
                <a:solidFill>
                  <a:schemeClr val="tx1"/>
                </a:solidFill>
                <a:latin typeface="Times New Roman" panose="02020603050405020304" pitchFamily="18" charset="0"/>
                <a:cs typeface="Times New Roman" panose="02020603050405020304" pitchFamily="18" charset="0"/>
              </a:rPr>
              <a:t>Many kinds of drugs administered subcutaneously (vaccines, insulin, and heparin).</a:t>
            </a:r>
          </a:p>
          <a:p>
            <a:pPr algn="justLow">
              <a:lnSpc>
                <a:spcPct val="150000"/>
              </a:lnSpc>
              <a:buFont typeface="Wingdings" panose="05000000000000000000" pitchFamily="2" charset="2"/>
              <a:buChar char="v"/>
            </a:pPr>
            <a:r>
              <a:rPr lang="en-US" sz="2600" dirty="0">
                <a:solidFill>
                  <a:schemeClr val="tx1"/>
                </a:solidFill>
                <a:latin typeface="Times New Roman" panose="02020603050405020304" pitchFamily="18" charset="0"/>
                <a:cs typeface="Times New Roman" panose="02020603050405020304" pitchFamily="18" charset="0"/>
              </a:rPr>
              <a:t>Only small doses (0.5 to 1 mL) of medication.</a:t>
            </a:r>
          </a:p>
          <a:p>
            <a:pPr algn="justLow">
              <a:lnSpc>
                <a:spcPct val="150000"/>
              </a:lnSpc>
              <a:buFont typeface="Wingdings" panose="05000000000000000000" pitchFamily="2" charset="2"/>
              <a:buChar char="v"/>
            </a:pPr>
            <a:r>
              <a:rPr lang="en-US" sz="2800" dirty="0">
                <a:solidFill>
                  <a:schemeClr val="tx1"/>
                </a:solidFill>
                <a:latin typeface="Times New Roman" panose="02020603050405020304" pitchFamily="18" charset="0"/>
                <a:cs typeface="Times New Roman" panose="02020603050405020304" pitchFamily="18" charset="0"/>
              </a:rPr>
              <a:t>The angle of injection is </a:t>
            </a:r>
            <a:r>
              <a:rPr lang="en-US" sz="2600" dirty="0">
                <a:solidFill>
                  <a:schemeClr val="tx1"/>
                </a:solidFill>
                <a:latin typeface="Times New Roman" panose="02020603050405020304" pitchFamily="18" charset="0"/>
                <a:cs typeface="Times New Roman" panose="02020603050405020304" pitchFamily="18" charset="0"/>
              </a:rPr>
              <a:t>45° and in some area and cases 90 °</a:t>
            </a:r>
            <a:endParaRPr lang="en-US" sz="2400" dirty="0">
              <a:solidFill>
                <a:schemeClr val="tx1"/>
              </a:solidFill>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xmlns="" id="{5B01244C-9EB2-4F3D-BFD9-DF89E75C6F39}"/>
              </a:ext>
            </a:extLst>
          </p:cNvPr>
          <p:cNvPicPr>
            <a:picLocks noChangeAspect="1"/>
          </p:cNvPicPr>
          <p:nvPr/>
        </p:nvPicPr>
        <p:blipFill>
          <a:blip r:embed="rId3"/>
          <a:stretch>
            <a:fillRect/>
          </a:stretch>
        </p:blipFill>
        <p:spPr>
          <a:xfrm>
            <a:off x="0" y="3698186"/>
            <a:ext cx="9143999" cy="3266138"/>
          </a:xfrm>
          <a:prstGeom prst="rect">
            <a:avLst/>
          </a:prstGeom>
        </p:spPr>
      </p:pic>
    </p:spTree>
    <p:extLst>
      <p:ext uri="{BB962C8B-B14F-4D97-AF65-F5344CB8AC3E}">
        <p14:creationId xmlns:p14="http://schemas.microsoft.com/office/powerpoint/2010/main" val="42705664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xmlns="" id="{67F868EF-9882-4DC3-BA0F-9E3B98DCA1A5}"/>
              </a:ext>
            </a:extLst>
          </p:cNvPr>
          <p:cNvPicPr>
            <a:picLocks noGrp="1" noChangeAspect="1"/>
          </p:cNvPicPr>
          <p:nvPr>
            <p:ph idx="1"/>
          </p:nvPr>
        </p:nvPicPr>
        <p:blipFill>
          <a:blip r:embed="rId3"/>
          <a:stretch>
            <a:fillRect/>
          </a:stretch>
        </p:blipFill>
        <p:spPr>
          <a:xfrm>
            <a:off x="2915816" y="1644382"/>
            <a:ext cx="6102424" cy="5203387"/>
          </a:xfrm>
          <a:prstGeom prst="rect">
            <a:avLst/>
          </a:prstGeom>
        </p:spPr>
      </p:pic>
      <p:sp>
        <p:nvSpPr>
          <p:cNvPr id="5" name="Rectangle 4">
            <a:extLst>
              <a:ext uri="{FF2B5EF4-FFF2-40B4-BE49-F238E27FC236}">
                <a16:creationId xmlns:a16="http://schemas.microsoft.com/office/drawing/2014/main" xmlns="" id="{E093235B-4F9B-4ABB-B459-9C4F9F5DFAB8}"/>
              </a:ext>
            </a:extLst>
          </p:cNvPr>
          <p:cNvSpPr/>
          <p:nvPr/>
        </p:nvSpPr>
        <p:spPr>
          <a:xfrm>
            <a:off x="0" y="28562"/>
            <a:ext cx="8748464" cy="2975110"/>
          </a:xfrm>
          <a:prstGeom prst="rect">
            <a:avLst/>
          </a:prstGeom>
        </p:spPr>
        <p:txBody>
          <a:bodyPr wrap="square">
            <a:spAutoFit/>
          </a:bodyPr>
          <a:lstStyle/>
          <a:p>
            <a:pPr algn="justLow">
              <a:lnSpc>
                <a:spcPct val="150000"/>
              </a:lnSpc>
              <a:buFont typeface="Wingdings" panose="05000000000000000000" pitchFamily="2" charset="2"/>
              <a:buChar char="v"/>
            </a:pPr>
            <a:r>
              <a:rPr lang="en-US" sz="2400" b="1" dirty="0">
                <a:solidFill>
                  <a:srgbClr val="0070C0"/>
                </a:solidFill>
                <a:latin typeface="Times New Roman" panose="02020603050405020304" pitchFamily="18" charset="0"/>
                <a:cs typeface="Times New Roman" panose="02020603050405020304" pitchFamily="18" charset="0"/>
              </a:rPr>
              <a:t>Common sites for injections are:- </a:t>
            </a:r>
          </a:p>
          <a:p>
            <a:pPr marL="796925" indent="-457200" algn="justLow">
              <a:lnSpc>
                <a:spcPct val="150000"/>
              </a:lnSpc>
              <a:buFont typeface="+mj-lt"/>
              <a:buAutoNum type="arabicPeriod"/>
            </a:pPr>
            <a:r>
              <a:rPr lang="en-US" sz="2600" dirty="0">
                <a:latin typeface="Times New Roman" panose="02020603050405020304" pitchFamily="18" charset="0"/>
                <a:cs typeface="Times New Roman" panose="02020603050405020304" pitchFamily="18" charset="0"/>
              </a:rPr>
              <a:t>the outer aspect of the upper arms  (</a:t>
            </a:r>
            <a:r>
              <a:rPr lang="en-US" sz="2600" b="1" dirty="0">
                <a:solidFill>
                  <a:srgbClr val="0070C0"/>
                </a:solidFill>
                <a:latin typeface="Times New Roman" panose="02020603050405020304" pitchFamily="18" charset="0"/>
                <a:cs typeface="Times New Roman" panose="02020603050405020304" pitchFamily="18" charset="0"/>
              </a:rPr>
              <a:t>Common</a:t>
            </a:r>
            <a:r>
              <a:rPr lang="en-US" sz="2600" dirty="0">
                <a:latin typeface="Times New Roman" panose="02020603050405020304" pitchFamily="18" charset="0"/>
                <a:cs typeface="Times New Roman" panose="02020603050405020304" pitchFamily="18" charset="0"/>
              </a:rPr>
              <a:t>) (why??)</a:t>
            </a:r>
          </a:p>
          <a:p>
            <a:pPr marL="796925" indent="-457200" algn="justLow">
              <a:lnSpc>
                <a:spcPct val="150000"/>
              </a:lnSpc>
              <a:buFont typeface="+mj-lt"/>
              <a:buAutoNum type="arabicPeriod"/>
            </a:pPr>
            <a:r>
              <a:rPr lang="en-US" sz="2600" dirty="0">
                <a:latin typeface="Times New Roman" panose="02020603050405020304" pitchFamily="18" charset="0"/>
                <a:cs typeface="Times New Roman" panose="02020603050405020304" pitchFamily="18" charset="0"/>
              </a:rPr>
              <a:t>the anterior aspect of the thighs.(</a:t>
            </a:r>
            <a:r>
              <a:rPr lang="en-US" sz="2600" b="1" dirty="0">
                <a:solidFill>
                  <a:srgbClr val="0070C0"/>
                </a:solidFill>
                <a:latin typeface="Times New Roman" panose="02020603050405020304" pitchFamily="18" charset="0"/>
                <a:cs typeface="Times New Roman" panose="02020603050405020304" pitchFamily="18" charset="0"/>
              </a:rPr>
              <a:t>Common</a:t>
            </a:r>
            <a:r>
              <a:rPr lang="en-US" sz="2600" dirty="0">
                <a:latin typeface="Times New Roman" panose="02020603050405020304" pitchFamily="18" charset="0"/>
                <a:cs typeface="Times New Roman" panose="02020603050405020304" pitchFamily="18" charset="0"/>
              </a:rPr>
              <a:t>)</a:t>
            </a:r>
          </a:p>
          <a:p>
            <a:pPr marL="796925" indent="-457200" algn="justLow">
              <a:lnSpc>
                <a:spcPct val="150000"/>
              </a:lnSpc>
              <a:buFont typeface="+mj-lt"/>
              <a:buAutoNum type="arabicPeriod"/>
            </a:pPr>
            <a:r>
              <a:rPr lang="en-US" sz="2600" dirty="0">
                <a:latin typeface="Times New Roman" panose="02020603050405020304" pitchFamily="18" charset="0"/>
                <a:cs typeface="Times New Roman" panose="02020603050405020304" pitchFamily="18" charset="0"/>
              </a:rPr>
              <a:t>the abdomen</a:t>
            </a:r>
          </a:p>
          <a:p>
            <a:pPr marL="796925" indent="-457200" algn="justLow">
              <a:lnSpc>
                <a:spcPct val="150000"/>
              </a:lnSpc>
              <a:buFont typeface="+mj-lt"/>
              <a:buAutoNum type="arabicPeriod"/>
            </a:pPr>
            <a:r>
              <a:rPr lang="en-US" sz="2600" dirty="0">
                <a:latin typeface="Times New Roman" panose="02020603050405020304" pitchFamily="18" charset="0"/>
                <a:cs typeface="Times New Roman" panose="02020603050405020304" pitchFamily="18" charset="0"/>
              </a:rPr>
              <a:t>the scapular</a:t>
            </a:r>
          </a:p>
        </p:txBody>
      </p:sp>
    </p:spTree>
    <p:extLst>
      <p:ext uri="{BB962C8B-B14F-4D97-AF65-F5344CB8AC3E}">
        <p14:creationId xmlns:p14="http://schemas.microsoft.com/office/powerpoint/2010/main" val="30346435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C227B0-3769-4A43-B9FE-0AE1081E1B91}"/>
              </a:ext>
            </a:extLst>
          </p:cNvPr>
          <p:cNvSpPr>
            <a:spLocks noGrp="1"/>
          </p:cNvSpPr>
          <p:nvPr>
            <p:ph type="title"/>
          </p:nvPr>
        </p:nvSpPr>
        <p:spPr>
          <a:xfrm>
            <a:off x="0" y="0"/>
            <a:ext cx="9144000" cy="1280890"/>
          </a:xfrm>
        </p:spPr>
        <p:txBody>
          <a:bodyPr/>
          <a:lstStyle/>
          <a:p>
            <a:r>
              <a:rPr lang="en-US" dirty="0">
                <a:latin typeface="Times New Roman" panose="02020603050405020304" pitchFamily="18" charset="0"/>
                <a:cs typeface="Times New Roman" panose="02020603050405020304" pitchFamily="18" charset="0"/>
              </a:rPr>
              <a:t>Administering a Subcutaneous Injection</a:t>
            </a:r>
          </a:p>
        </p:txBody>
      </p:sp>
      <p:sp>
        <p:nvSpPr>
          <p:cNvPr id="3" name="Content Placeholder 2">
            <a:extLst>
              <a:ext uri="{FF2B5EF4-FFF2-40B4-BE49-F238E27FC236}">
                <a16:creationId xmlns:a16="http://schemas.microsoft.com/office/drawing/2014/main" xmlns="" id="{FF1ACC0D-F756-4D95-BDF4-881AA241CDCE}"/>
              </a:ext>
            </a:extLst>
          </p:cNvPr>
          <p:cNvSpPr>
            <a:spLocks noGrp="1"/>
          </p:cNvSpPr>
          <p:nvPr>
            <p:ph idx="1"/>
          </p:nvPr>
        </p:nvSpPr>
        <p:spPr>
          <a:xfrm>
            <a:off x="0" y="647817"/>
            <a:ext cx="9143999" cy="6021288"/>
          </a:xfrm>
        </p:spPr>
        <p:txBody>
          <a:bodyPr>
            <a:noAutofit/>
          </a:bodyPr>
          <a:lstStyle/>
          <a:p>
            <a:pPr algn="justLow">
              <a:lnSpc>
                <a:spcPct val="150000"/>
              </a:lnSpc>
              <a:buFont typeface="+mj-lt"/>
              <a:buAutoNum type="arabicPeriod"/>
            </a:pPr>
            <a:r>
              <a:rPr lang="en-US" sz="2600" dirty="0">
                <a:solidFill>
                  <a:schemeClr val="tx1"/>
                </a:solidFill>
                <a:latin typeface="Times New Roman" panose="02020603050405020304" pitchFamily="18" charset="0"/>
                <a:cs typeface="Times New Roman" panose="02020603050405020304" pitchFamily="18" charset="0"/>
              </a:rPr>
              <a:t>Perform hand hygiene and wear clean gloves. </a:t>
            </a:r>
          </a:p>
          <a:p>
            <a:pPr algn="justLow">
              <a:lnSpc>
                <a:spcPct val="150000"/>
              </a:lnSpc>
              <a:buFont typeface="+mj-lt"/>
              <a:buAutoNum type="arabicPeriod"/>
            </a:pPr>
            <a:r>
              <a:rPr lang="en-US" sz="2600" dirty="0">
                <a:solidFill>
                  <a:schemeClr val="tx1"/>
                </a:solidFill>
                <a:latin typeface="Times New Roman" panose="02020603050405020304" pitchFamily="18" charset="0"/>
                <a:cs typeface="Times New Roman" panose="02020603050405020304" pitchFamily="18" charset="0"/>
              </a:rPr>
              <a:t>Provide for client privacy.</a:t>
            </a:r>
          </a:p>
          <a:p>
            <a:pPr algn="justLow">
              <a:lnSpc>
                <a:spcPct val="150000"/>
              </a:lnSpc>
              <a:buFont typeface="+mj-lt"/>
              <a:buAutoNum type="arabicPeriod"/>
            </a:pPr>
            <a:r>
              <a:rPr lang="en-US" sz="2600" dirty="0">
                <a:solidFill>
                  <a:schemeClr val="tx1"/>
                </a:solidFill>
                <a:latin typeface="Times New Roman" panose="02020603050405020304" pitchFamily="18" charset="0"/>
                <a:cs typeface="Times New Roman" panose="02020603050405020304" pitchFamily="18" charset="0"/>
              </a:rPr>
              <a:t>Introduce your self to the client.</a:t>
            </a:r>
          </a:p>
          <a:p>
            <a:pPr algn="justLow">
              <a:lnSpc>
                <a:spcPct val="150000"/>
              </a:lnSpc>
              <a:buFont typeface="+mj-lt"/>
              <a:buAutoNum type="arabicPeriod"/>
            </a:pPr>
            <a:r>
              <a:rPr lang="en-US" sz="2600" dirty="0">
                <a:solidFill>
                  <a:schemeClr val="tx1"/>
                </a:solidFill>
                <a:latin typeface="Times New Roman" panose="02020603050405020304" pitchFamily="18" charset="0"/>
                <a:cs typeface="Times New Roman" panose="02020603050405020304" pitchFamily="18" charset="0"/>
              </a:rPr>
              <a:t>Explain the purpose of the medication.</a:t>
            </a:r>
          </a:p>
          <a:p>
            <a:pPr algn="justLow">
              <a:lnSpc>
                <a:spcPct val="150000"/>
              </a:lnSpc>
              <a:buFont typeface="+mj-lt"/>
              <a:buAutoNum type="arabicPeriod"/>
            </a:pPr>
            <a:r>
              <a:rPr lang="en-US" sz="2600" dirty="0">
                <a:solidFill>
                  <a:schemeClr val="tx1"/>
                </a:solidFill>
                <a:latin typeface="Times New Roman" panose="02020603050405020304" pitchFamily="18" charset="0"/>
                <a:cs typeface="Times New Roman" panose="02020603050405020304" pitchFamily="18" charset="0"/>
              </a:rPr>
              <a:t>Select a site free of tenderness, hardness, swelling, scarring, itching, burning, or localized inflammation.</a:t>
            </a:r>
          </a:p>
          <a:p>
            <a:pPr algn="justLow">
              <a:lnSpc>
                <a:spcPct val="150000"/>
              </a:lnSpc>
              <a:buFont typeface="+mj-lt"/>
              <a:buAutoNum type="arabicPeriod"/>
            </a:pPr>
            <a:r>
              <a:rPr lang="en-US" sz="2600" dirty="0">
                <a:solidFill>
                  <a:schemeClr val="tx1"/>
                </a:solidFill>
                <a:latin typeface="Times New Roman" panose="02020603050405020304" pitchFamily="18" charset="0"/>
                <a:cs typeface="Times New Roman" panose="02020603050405020304" pitchFamily="18" charset="0"/>
              </a:rPr>
              <a:t>Clean the site with an antiseptic swab, start at the center of the site and clean in a widening circle to about 5 cm.</a:t>
            </a:r>
          </a:p>
          <a:p>
            <a:pPr algn="justLow">
              <a:lnSpc>
                <a:spcPct val="150000"/>
              </a:lnSpc>
              <a:buFont typeface="+mj-lt"/>
              <a:buAutoNum type="arabicPeriod"/>
            </a:pPr>
            <a:r>
              <a:rPr lang="en-US" sz="2600" dirty="0">
                <a:solidFill>
                  <a:schemeClr val="tx1"/>
                </a:solidFill>
                <a:latin typeface="Times New Roman" panose="02020603050405020304" pitchFamily="18" charset="0"/>
                <a:cs typeface="Times New Roman" panose="02020603050405020304" pitchFamily="18" charset="0"/>
              </a:rPr>
              <a:t>Prepare the syringe for injection.</a:t>
            </a:r>
          </a:p>
          <a:p>
            <a:pPr>
              <a:buFont typeface="+mj-lt"/>
              <a:buAutoNum type="arabicPeriod"/>
            </a:pPr>
            <a:endParaRPr lang="en-US" sz="26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732745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8019B3C7-DE83-43AC-994A-E3A862B13B55}"/>
              </a:ext>
            </a:extLst>
          </p:cNvPr>
          <p:cNvSpPr>
            <a:spLocks noGrp="1"/>
          </p:cNvSpPr>
          <p:nvPr>
            <p:ph idx="1"/>
          </p:nvPr>
        </p:nvSpPr>
        <p:spPr>
          <a:xfrm>
            <a:off x="0" y="94320"/>
            <a:ext cx="9143999" cy="6669360"/>
          </a:xfrm>
        </p:spPr>
        <p:txBody>
          <a:bodyPr>
            <a:normAutofit/>
          </a:bodyPr>
          <a:lstStyle/>
          <a:p>
            <a:pPr>
              <a:buFont typeface="+mj-lt"/>
              <a:buAutoNum type="arabicPeriod" startAt="8"/>
            </a:pPr>
            <a:r>
              <a:rPr lang="en-US" sz="2600" dirty="0">
                <a:solidFill>
                  <a:schemeClr val="tx1"/>
                </a:solidFill>
                <a:latin typeface="Times New Roman" panose="02020603050405020304" pitchFamily="18" charset="0"/>
                <a:cs typeface="Times New Roman" panose="02020603050405020304" pitchFamily="18" charset="0"/>
              </a:rPr>
              <a:t>Inject the medication at 45° angle insertion or a 90° angle insertion.</a:t>
            </a:r>
          </a:p>
          <a:p>
            <a:pPr>
              <a:buFont typeface="+mj-lt"/>
              <a:buAutoNum type="arabicPeriod" startAt="8"/>
            </a:pPr>
            <a:r>
              <a:rPr lang="en-US" sz="2600" dirty="0">
                <a:solidFill>
                  <a:schemeClr val="tx1"/>
                </a:solidFill>
                <a:latin typeface="Times New Roman" panose="02020603050405020304" pitchFamily="18" charset="0"/>
                <a:cs typeface="Times New Roman" panose="02020603050405020304" pitchFamily="18" charset="0"/>
              </a:rPr>
              <a:t>Remove the needle.</a:t>
            </a:r>
          </a:p>
          <a:p>
            <a:pPr>
              <a:buFont typeface="+mj-lt"/>
              <a:buAutoNum type="arabicPeriod" startAt="8"/>
            </a:pPr>
            <a:r>
              <a:rPr lang="en-US" sz="2600" dirty="0">
                <a:solidFill>
                  <a:schemeClr val="tx1"/>
                </a:solidFill>
                <a:latin typeface="Times New Roman" panose="02020603050405020304" pitchFamily="18" charset="0"/>
                <a:cs typeface="Times New Roman" panose="02020603050405020304" pitchFamily="18" charset="0"/>
              </a:rPr>
              <a:t>If bleeding occurs, apply pressure to the site with dry sterile gauze until it stops.</a:t>
            </a:r>
          </a:p>
          <a:p>
            <a:pPr>
              <a:buFont typeface="+mj-lt"/>
              <a:buAutoNum type="arabicPeriod" startAt="8"/>
            </a:pPr>
            <a:r>
              <a:rPr lang="en-US" sz="2600" dirty="0">
                <a:solidFill>
                  <a:schemeClr val="tx1"/>
                </a:solidFill>
                <a:latin typeface="Times New Roman" panose="02020603050405020304" pitchFamily="18" charset="0"/>
                <a:cs typeface="Times New Roman" panose="02020603050405020304" pitchFamily="18" charset="0"/>
              </a:rPr>
              <a:t>Document the medication given, dosage, time, route, and any assessments.</a:t>
            </a:r>
          </a:p>
        </p:txBody>
      </p:sp>
      <p:pic>
        <p:nvPicPr>
          <p:cNvPr id="4" name="Picture 3">
            <a:extLst>
              <a:ext uri="{FF2B5EF4-FFF2-40B4-BE49-F238E27FC236}">
                <a16:creationId xmlns:a16="http://schemas.microsoft.com/office/drawing/2014/main" xmlns="" id="{116AA040-4D0C-47B6-AEE2-DE7CC4185734}"/>
              </a:ext>
            </a:extLst>
          </p:cNvPr>
          <p:cNvPicPr>
            <a:picLocks noChangeAspect="1"/>
          </p:cNvPicPr>
          <p:nvPr/>
        </p:nvPicPr>
        <p:blipFill>
          <a:blip r:embed="rId2"/>
          <a:stretch>
            <a:fillRect/>
          </a:stretch>
        </p:blipFill>
        <p:spPr>
          <a:xfrm>
            <a:off x="2264806" y="2973268"/>
            <a:ext cx="6879194" cy="3884732"/>
          </a:xfrm>
          <a:prstGeom prst="rect">
            <a:avLst/>
          </a:prstGeom>
        </p:spPr>
      </p:pic>
    </p:spTree>
    <p:extLst>
      <p:ext uri="{BB962C8B-B14F-4D97-AF65-F5344CB8AC3E}">
        <p14:creationId xmlns:p14="http://schemas.microsoft.com/office/powerpoint/2010/main" val="8050560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B00554B-3988-49EC-988B-14C5AB368798}"/>
              </a:ext>
            </a:extLst>
          </p:cNvPr>
          <p:cNvSpPr>
            <a:spLocks noGrp="1"/>
          </p:cNvSpPr>
          <p:nvPr>
            <p:ph type="title"/>
          </p:nvPr>
        </p:nvSpPr>
        <p:spPr>
          <a:xfrm>
            <a:off x="251520" y="116632"/>
            <a:ext cx="7967886" cy="1280890"/>
          </a:xfrm>
        </p:spPr>
        <p:txBody>
          <a:bodyPr/>
          <a:lstStyle/>
          <a:p>
            <a:r>
              <a:rPr lang="en-US" dirty="0">
                <a:solidFill>
                  <a:srgbClr val="C00000"/>
                </a:solidFill>
                <a:latin typeface="Times New Roman" panose="02020603050405020304" pitchFamily="18" charset="0"/>
                <a:cs typeface="Times New Roman" panose="02020603050405020304" pitchFamily="18" charset="0"/>
              </a:rPr>
              <a:t>3- Intramuscular Injections (IM)</a:t>
            </a:r>
          </a:p>
        </p:txBody>
      </p:sp>
      <p:sp>
        <p:nvSpPr>
          <p:cNvPr id="3" name="Content Placeholder 2">
            <a:extLst>
              <a:ext uri="{FF2B5EF4-FFF2-40B4-BE49-F238E27FC236}">
                <a16:creationId xmlns:a16="http://schemas.microsoft.com/office/drawing/2014/main" xmlns="" id="{770966F0-0518-45F6-82F4-76D158D58858}"/>
              </a:ext>
            </a:extLst>
          </p:cNvPr>
          <p:cNvSpPr>
            <a:spLocks noGrp="1"/>
          </p:cNvSpPr>
          <p:nvPr>
            <p:ph idx="1"/>
          </p:nvPr>
        </p:nvSpPr>
        <p:spPr>
          <a:xfrm>
            <a:off x="107504" y="774054"/>
            <a:ext cx="8928992" cy="3777622"/>
          </a:xfrm>
        </p:spPr>
        <p:txBody>
          <a:bodyPr>
            <a:normAutofit/>
          </a:bodyPr>
          <a:lstStyle/>
          <a:p>
            <a:pPr algn="justLow">
              <a:lnSpc>
                <a:spcPct val="150000"/>
              </a:lnSpc>
              <a:buFont typeface="Wingdings" panose="05000000000000000000" pitchFamily="2" charset="2"/>
              <a:buChar char="v"/>
            </a:pPr>
            <a:r>
              <a:rPr lang="en-US" sz="2600" dirty="0">
                <a:solidFill>
                  <a:schemeClr val="tx1"/>
                </a:solidFill>
                <a:latin typeface="Times New Roman" panose="02020603050405020304" pitchFamily="18" charset="0"/>
                <a:cs typeface="Times New Roman" panose="02020603050405020304" pitchFamily="18" charset="0"/>
              </a:rPr>
              <a:t>Injections into muscle tissue, are absorbed more quickly than subcutaneous injections because of the greater blood supply.</a:t>
            </a:r>
          </a:p>
          <a:p>
            <a:pPr algn="justLow">
              <a:lnSpc>
                <a:spcPct val="150000"/>
              </a:lnSpc>
              <a:buFont typeface="Wingdings" panose="05000000000000000000" pitchFamily="2" charset="2"/>
              <a:buChar char="v"/>
            </a:pPr>
            <a:r>
              <a:rPr lang="en-US" sz="2600" dirty="0">
                <a:solidFill>
                  <a:schemeClr val="tx1"/>
                </a:solidFill>
                <a:latin typeface="Times New Roman" panose="02020603050405020304" pitchFamily="18" charset="0"/>
                <a:cs typeface="Times New Roman" panose="02020603050405020304" pitchFamily="18" charset="0"/>
              </a:rPr>
              <a:t>Take a larger volume of fluid (1 – 5 ml).</a:t>
            </a:r>
          </a:p>
          <a:p>
            <a:pPr algn="justLow">
              <a:lnSpc>
                <a:spcPct val="150000"/>
              </a:lnSpc>
              <a:buFont typeface="Wingdings" panose="05000000000000000000" pitchFamily="2" charset="2"/>
              <a:buChar char="v"/>
            </a:pPr>
            <a:r>
              <a:rPr lang="en-US" sz="2800" dirty="0">
                <a:solidFill>
                  <a:schemeClr val="tx1"/>
                </a:solidFill>
                <a:latin typeface="Times New Roman" panose="02020603050405020304" pitchFamily="18" charset="0"/>
                <a:cs typeface="Times New Roman" panose="02020603050405020304" pitchFamily="18" charset="0"/>
              </a:rPr>
              <a:t>The angle of injection is 90 degree.  </a:t>
            </a:r>
          </a:p>
          <a:p>
            <a:pPr algn="justLow">
              <a:lnSpc>
                <a:spcPct val="150000"/>
              </a:lnSpc>
              <a:buFont typeface="Wingdings" panose="05000000000000000000" pitchFamily="2" charset="2"/>
              <a:buChar char="v"/>
            </a:pPr>
            <a:endParaRPr lang="en-US" sz="2600" dirty="0">
              <a:solidFill>
                <a:schemeClr val="tx1"/>
              </a:solidFill>
              <a:latin typeface="Times New Roman" panose="02020603050405020304" pitchFamily="18" charset="0"/>
              <a:cs typeface="Times New Roman" panose="02020603050405020304" pitchFamily="18" charset="0"/>
            </a:endParaRPr>
          </a:p>
          <a:p>
            <a:pPr algn="justLow">
              <a:lnSpc>
                <a:spcPct val="150000"/>
              </a:lnSpc>
              <a:buFont typeface="Wingdings" panose="05000000000000000000" pitchFamily="2" charset="2"/>
              <a:buChar char="v"/>
            </a:pPr>
            <a:endParaRPr lang="en-US" sz="2600" dirty="0">
              <a:solidFill>
                <a:schemeClr val="tx1"/>
              </a:solidFill>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xmlns="" id="{52582F52-1F59-4A88-9DBA-A5361886A98E}"/>
              </a:ext>
            </a:extLst>
          </p:cNvPr>
          <p:cNvPicPr>
            <a:picLocks noChangeAspect="1"/>
          </p:cNvPicPr>
          <p:nvPr/>
        </p:nvPicPr>
        <p:blipFill>
          <a:blip r:embed="rId2"/>
          <a:stretch>
            <a:fillRect/>
          </a:stretch>
        </p:blipFill>
        <p:spPr>
          <a:xfrm>
            <a:off x="845840" y="3519681"/>
            <a:ext cx="7452319" cy="3378833"/>
          </a:xfrm>
          <a:prstGeom prst="rect">
            <a:avLst/>
          </a:prstGeom>
        </p:spPr>
      </p:pic>
    </p:spTree>
    <p:extLst>
      <p:ext uri="{BB962C8B-B14F-4D97-AF65-F5344CB8AC3E}">
        <p14:creationId xmlns:p14="http://schemas.microsoft.com/office/powerpoint/2010/main" val="8579378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6D360ED-1001-4158-89E1-B1AB9D8842EC}"/>
              </a:ext>
            </a:extLst>
          </p:cNvPr>
          <p:cNvSpPr>
            <a:spLocks noGrp="1"/>
          </p:cNvSpPr>
          <p:nvPr>
            <p:ph type="title"/>
          </p:nvPr>
        </p:nvSpPr>
        <p:spPr>
          <a:xfrm>
            <a:off x="26619" y="116632"/>
            <a:ext cx="8507781" cy="1280890"/>
          </a:xfrm>
        </p:spPr>
        <p:txBody>
          <a:bodyPr/>
          <a:lstStyle/>
          <a:p>
            <a:r>
              <a:rPr lang="en-US" dirty="0">
                <a:latin typeface="Times New Roman" panose="02020603050405020304" pitchFamily="18" charset="0"/>
                <a:cs typeface="Times New Roman" panose="02020603050405020304" pitchFamily="18" charset="0"/>
              </a:rPr>
              <a:t>Sites of intramuscular injection</a:t>
            </a:r>
          </a:p>
        </p:txBody>
      </p:sp>
      <p:sp>
        <p:nvSpPr>
          <p:cNvPr id="3" name="Content Placeholder 2">
            <a:extLst>
              <a:ext uri="{FF2B5EF4-FFF2-40B4-BE49-F238E27FC236}">
                <a16:creationId xmlns:a16="http://schemas.microsoft.com/office/drawing/2014/main" xmlns="" id="{46998B27-081B-4562-8A03-C04202057B43}"/>
              </a:ext>
            </a:extLst>
          </p:cNvPr>
          <p:cNvSpPr>
            <a:spLocks noGrp="1"/>
          </p:cNvSpPr>
          <p:nvPr>
            <p:ph idx="1"/>
          </p:nvPr>
        </p:nvSpPr>
        <p:spPr>
          <a:xfrm>
            <a:off x="26619" y="980728"/>
            <a:ext cx="8507781" cy="4930494"/>
          </a:xfrm>
        </p:spPr>
        <p:txBody>
          <a:bodyPr>
            <a:normAutofit/>
          </a:bodyPr>
          <a:lstStyle/>
          <a:p>
            <a:pPr marL="514350" indent="-514350">
              <a:lnSpc>
                <a:spcPct val="200000"/>
              </a:lnSpc>
              <a:buFont typeface="+mj-lt"/>
              <a:buAutoNum type="alphaUcPeriod"/>
            </a:pPr>
            <a:r>
              <a:rPr lang="en-US" sz="2600" dirty="0">
                <a:solidFill>
                  <a:schemeClr val="tx1"/>
                </a:solidFill>
                <a:latin typeface="Times New Roman" panose="02020603050405020304" pitchFamily="18" charset="0"/>
                <a:cs typeface="Times New Roman" panose="02020603050405020304" pitchFamily="18" charset="0"/>
              </a:rPr>
              <a:t>The </a:t>
            </a:r>
            <a:r>
              <a:rPr lang="en-US" sz="2600" dirty="0" err="1">
                <a:solidFill>
                  <a:schemeClr val="tx1"/>
                </a:solidFill>
                <a:latin typeface="Times New Roman" panose="02020603050405020304" pitchFamily="18" charset="0"/>
                <a:cs typeface="Times New Roman" panose="02020603050405020304" pitchFamily="18" charset="0"/>
              </a:rPr>
              <a:t>dorsogluteal</a:t>
            </a:r>
            <a:r>
              <a:rPr lang="en-US" sz="2600" dirty="0">
                <a:solidFill>
                  <a:schemeClr val="tx1"/>
                </a:solidFill>
                <a:latin typeface="Times New Roman" panose="02020603050405020304" pitchFamily="18" charset="0"/>
                <a:cs typeface="Times New Roman" panose="02020603050405020304" pitchFamily="18" charset="0"/>
              </a:rPr>
              <a:t> muscle site.</a:t>
            </a:r>
          </a:p>
          <a:p>
            <a:pPr marL="514350" indent="-514350">
              <a:lnSpc>
                <a:spcPct val="200000"/>
              </a:lnSpc>
              <a:buFont typeface="+mj-lt"/>
              <a:buAutoNum type="alphaUcPeriod"/>
            </a:pPr>
            <a:r>
              <a:rPr lang="en-US" sz="2600" dirty="0">
                <a:solidFill>
                  <a:schemeClr val="tx1"/>
                </a:solidFill>
                <a:latin typeface="Times New Roman" panose="02020603050405020304" pitchFamily="18" charset="0"/>
                <a:cs typeface="Times New Roman" panose="02020603050405020304" pitchFamily="18" charset="0"/>
              </a:rPr>
              <a:t>The ventrogluteal muscle site.</a:t>
            </a:r>
          </a:p>
          <a:p>
            <a:pPr marL="514350" indent="-514350">
              <a:lnSpc>
                <a:spcPct val="200000"/>
              </a:lnSpc>
              <a:buFont typeface="+mj-lt"/>
              <a:buAutoNum type="alphaUcPeriod"/>
            </a:pPr>
            <a:r>
              <a:rPr lang="en-US" sz="2600" dirty="0">
                <a:solidFill>
                  <a:schemeClr val="tx1"/>
                </a:solidFill>
                <a:latin typeface="Times New Roman" panose="02020603050405020304" pitchFamily="18" charset="0"/>
                <a:cs typeface="Times New Roman" panose="02020603050405020304" pitchFamily="18" charset="0"/>
              </a:rPr>
              <a:t>The vastus lateralis muscle site.</a:t>
            </a:r>
          </a:p>
          <a:p>
            <a:pPr marL="514350" indent="-514350">
              <a:lnSpc>
                <a:spcPct val="200000"/>
              </a:lnSpc>
              <a:buFont typeface="+mj-lt"/>
              <a:buAutoNum type="alphaUcPeriod"/>
            </a:pPr>
            <a:r>
              <a:rPr lang="en-US" sz="2600" dirty="0">
                <a:solidFill>
                  <a:schemeClr val="tx1"/>
                </a:solidFill>
                <a:latin typeface="Times New Roman" panose="02020603050405020304" pitchFamily="18" charset="0"/>
                <a:cs typeface="Times New Roman" panose="02020603050405020304" pitchFamily="18" charset="0"/>
              </a:rPr>
              <a:t>The rectus femoris muscle site. </a:t>
            </a:r>
          </a:p>
          <a:p>
            <a:pPr marL="514350" indent="-514350">
              <a:lnSpc>
                <a:spcPct val="200000"/>
              </a:lnSpc>
              <a:buFont typeface="+mj-lt"/>
              <a:buAutoNum type="alphaUcPeriod"/>
            </a:pPr>
            <a:r>
              <a:rPr lang="en-US" sz="2600" dirty="0">
                <a:solidFill>
                  <a:schemeClr val="tx1"/>
                </a:solidFill>
                <a:latin typeface="Times New Roman" panose="02020603050405020304" pitchFamily="18" charset="0"/>
                <a:cs typeface="Times New Roman" panose="02020603050405020304" pitchFamily="18" charset="0"/>
              </a:rPr>
              <a:t>The deltoid muscle site.</a:t>
            </a:r>
          </a:p>
        </p:txBody>
      </p:sp>
    </p:spTree>
    <p:extLst>
      <p:ext uri="{BB962C8B-B14F-4D97-AF65-F5344CB8AC3E}">
        <p14:creationId xmlns:p14="http://schemas.microsoft.com/office/powerpoint/2010/main" val="25116716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B9C8086-58FE-43A9-B914-D7A3543ADC48}"/>
              </a:ext>
            </a:extLst>
          </p:cNvPr>
          <p:cNvSpPr>
            <a:spLocks noGrp="1"/>
          </p:cNvSpPr>
          <p:nvPr>
            <p:ph type="title"/>
          </p:nvPr>
        </p:nvSpPr>
        <p:spPr>
          <a:xfrm>
            <a:off x="0" y="42989"/>
            <a:ext cx="9036496" cy="1280890"/>
          </a:xfrm>
        </p:spPr>
        <p:txBody>
          <a:bodyPr>
            <a:normAutofit/>
          </a:bodyPr>
          <a:lstStyle/>
          <a:p>
            <a:r>
              <a:rPr lang="en-US" dirty="0">
                <a:solidFill>
                  <a:schemeClr val="tx1"/>
                </a:solidFill>
                <a:latin typeface="Times New Roman" panose="02020603050405020304" pitchFamily="18" charset="0"/>
                <a:cs typeface="Times New Roman" panose="02020603050405020304" pitchFamily="18" charset="0"/>
              </a:rPr>
              <a:t>A- The </a:t>
            </a:r>
            <a:r>
              <a:rPr lang="en-US" dirty="0" err="1">
                <a:solidFill>
                  <a:schemeClr val="tx1"/>
                </a:solidFill>
                <a:latin typeface="Times New Roman" panose="02020603050405020304" pitchFamily="18" charset="0"/>
                <a:cs typeface="Times New Roman" panose="02020603050405020304" pitchFamily="18" charset="0"/>
              </a:rPr>
              <a:t>dorsogluteal</a:t>
            </a:r>
            <a:r>
              <a:rPr lang="en-US" dirty="0">
                <a:solidFill>
                  <a:schemeClr val="tx1"/>
                </a:solidFill>
                <a:latin typeface="Times New Roman" panose="02020603050405020304" pitchFamily="18" charset="0"/>
                <a:cs typeface="Times New Roman" panose="02020603050405020304" pitchFamily="18" charset="0"/>
              </a:rPr>
              <a:t> muscle site (1-5 ml).</a:t>
            </a:r>
            <a:br>
              <a:rPr lang="en-US" dirty="0">
                <a:solidFill>
                  <a:schemeClr val="tx1"/>
                </a:solidFill>
                <a:latin typeface="Times New Roman" panose="02020603050405020304" pitchFamily="18"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xmlns="" id="{3509EA0E-A2B7-4A5D-AA3F-F99F11B35575}"/>
              </a:ext>
            </a:extLst>
          </p:cNvPr>
          <p:cNvSpPr>
            <a:spLocks noGrp="1"/>
          </p:cNvSpPr>
          <p:nvPr>
            <p:ph idx="1"/>
          </p:nvPr>
        </p:nvSpPr>
        <p:spPr/>
        <p:txBody>
          <a:bodyPr/>
          <a:lstStyle/>
          <a:p>
            <a:endParaRPr lang="en-US" dirty="0"/>
          </a:p>
        </p:txBody>
      </p:sp>
      <p:pic>
        <p:nvPicPr>
          <p:cNvPr id="5" name="Picture 4">
            <a:extLst>
              <a:ext uri="{FF2B5EF4-FFF2-40B4-BE49-F238E27FC236}">
                <a16:creationId xmlns:a16="http://schemas.microsoft.com/office/drawing/2014/main" xmlns="" id="{FCB5F8C4-8952-46DC-860D-E60251826551}"/>
              </a:ext>
            </a:extLst>
          </p:cNvPr>
          <p:cNvPicPr>
            <a:picLocks noChangeAspect="1"/>
          </p:cNvPicPr>
          <p:nvPr/>
        </p:nvPicPr>
        <p:blipFill>
          <a:blip r:embed="rId3"/>
          <a:stretch>
            <a:fillRect/>
          </a:stretch>
        </p:blipFill>
        <p:spPr>
          <a:xfrm>
            <a:off x="0" y="946778"/>
            <a:ext cx="4648200" cy="5915025"/>
          </a:xfrm>
          <a:prstGeom prst="rect">
            <a:avLst/>
          </a:prstGeom>
        </p:spPr>
      </p:pic>
      <p:pic>
        <p:nvPicPr>
          <p:cNvPr id="7" name="Picture 6">
            <a:extLst>
              <a:ext uri="{FF2B5EF4-FFF2-40B4-BE49-F238E27FC236}">
                <a16:creationId xmlns:a16="http://schemas.microsoft.com/office/drawing/2014/main" xmlns="" id="{EDD5915D-0DA9-45EF-B7FD-362E5E2384EB}"/>
              </a:ext>
            </a:extLst>
          </p:cNvPr>
          <p:cNvPicPr>
            <a:picLocks noChangeAspect="1"/>
          </p:cNvPicPr>
          <p:nvPr/>
        </p:nvPicPr>
        <p:blipFill>
          <a:blip r:embed="rId4"/>
          <a:stretch>
            <a:fillRect/>
          </a:stretch>
        </p:blipFill>
        <p:spPr>
          <a:xfrm>
            <a:off x="4618739" y="958222"/>
            <a:ext cx="4525261" cy="5783146"/>
          </a:xfrm>
          <a:prstGeom prst="rect">
            <a:avLst/>
          </a:prstGeom>
        </p:spPr>
      </p:pic>
    </p:spTree>
    <p:extLst>
      <p:ext uri="{BB962C8B-B14F-4D97-AF65-F5344CB8AC3E}">
        <p14:creationId xmlns:p14="http://schemas.microsoft.com/office/powerpoint/2010/main" val="28531616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C6A50E8-ED89-4904-8D22-AA1B3D891892}"/>
              </a:ext>
            </a:extLst>
          </p:cNvPr>
          <p:cNvSpPr>
            <a:spLocks noGrp="1"/>
          </p:cNvSpPr>
          <p:nvPr>
            <p:ph type="title"/>
          </p:nvPr>
        </p:nvSpPr>
        <p:spPr>
          <a:xfrm>
            <a:off x="-35271" y="116632"/>
            <a:ext cx="8063655" cy="1280890"/>
          </a:xfrm>
        </p:spPr>
        <p:txBody>
          <a:bodyPr/>
          <a:lstStyle/>
          <a:p>
            <a:r>
              <a:rPr lang="en-US" dirty="0">
                <a:solidFill>
                  <a:schemeClr val="tx1"/>
                </a:solidFill>
                <a:latin typeface="Times New Roman" panose="02020603050405020304" pitchFamily="18" charset="0"/>
                <a:cs typeface="Times New Roman" panose="02020603050405020304" pitchFamily="18" charset="0"/>
              </a:rPr>
              <a:t>B- The ventrogluteal site.</a:t>
            </a:r>
            <a:br>
              <a:rPr lang="en-US" dirty="0">
                <a:solidFill>
                  <a:schemeClr val="tx1"/>
                </a:solidFill>
                <a:latin typeface="Times New Roman" panose="02020603050405020304" pitchFamily="18" charset="0"/>
                <a:cs typeface="Times New Roman" panose="02020603050405020304" pitchFamily="18" charset="0"/>
              </a:rPr>
            </a:br>
            <a:endParaRPr lang="en-US" dirty="0"/>
          </a:p>
        </p:txBody>
      </p:sp>
      <p:pic>
        <p:nvPicPr>
          <p:cNvPr id="4" name="Picture 3">
            <a:extLst>
              <a:ext uri="{FF2B5EF4-FFF2-40B4-BE49-F238E27FC236}">
                <a16:creationId xmlns:a16="http://schemas.microsoft.com/office/drawing/2014/main" xmlns="" id="{56A0F2CA-39DA-41EB-971B-DFA20F3CE810}"/>
              </a:ext>
            </a:extLst>
          </p:cNvPr>
          <p:cNvPicPr>
            <a:picLocks noChangeAspect="1"/>
          </p:cNvPicPr>
          <p:nvPr/>
        </p:nvPicPr>
        <p:blipFill>
          <a:blip r:embed="rId3"/>
          <a:stretch>
            <a:fillRect/>
          </a:stretch>
        </p:blipFill>
        <p:spPr>
          <a:xfrm>
            <a:off x="-35271" y="692697"/>
            <a:ext cx="4607271" cy="6271630"/>
          </a:xfrm>
          <a:prstGeom prst="rect">
            <a:avLst/>
          </a:prstGeom>
        </p:spPr>
      </p:pic>
      <p:pic>
        <p:nvPicPr>
          <p:cNvPr id="5" name="Picture 4">
            <a:extLst>
              <a:ext uri="{FF2B5EF4-FFF2-40B4-BE49-F238E27FC236}">
                <a16:creationId xmlns:a16="http://schemas.microsoft.com/office/drawing/2014/main" xmlns="" id="{6C3AC1C9-570B-4871-A262-F13249F76038}"/>
              </a:ext>
            </a:extLst>
          </p:cNvPr>
          <p:cNvPicPr>
            <a:picLocks noChangeAspect="1"/>
          </p:cNvPicPr>
          <p:nvPr/>
        </p:nvPicPr>
        <p:blipFill>
          <a:blip r:embed="rId4"/>
          <a:stretch>
            <a:fillRect/>
          </a:stretch>
        </p:blipFill>
        <p:spPr>
          <a:xfrm>
            <a:off x="4572000" y="692697"/>
            <a:ext cx="4611898" cy="6218465"/>
          </a:xfrm>
          <a:prstGeom prst="rect">
            <a:avLst/>
          </a:prstGeom>
        </p:spPr>
      </p:pic>
    </p:spTree>
    <p:extLst>
      <p:ext uri="{BB962C8B-B14F-4D97-AF65-F5344CB8AC3E}">
        <p14:creationId xmlns:p14="http://schemas.microsoft.com/office/powerpoint/2010/main" val="5309997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357281A-336F-41E3-9BEF-8095B3B7D80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xmlns="" id="{F2B21307-83D6-4CE8-96B6-10616116D8C4}"/>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xmlns="" id="{DC489EC5-F967-4929-9F06-14C1B52B37E4}"/>
              </a:ext>
            </a:extLst>
          </p:cNvPr>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9414505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BB89282-E2D3-4199-85FA-F0F46D115960}"/>
              </a:ext>
            </a:extLst>
          </p:cNvPr>
          <p:cNvSpPr>
            <a:spLocks noGrp="1"/>
          </p:cNvSpPr>
          <p:nvPr>
            <p:ph type="title"/>
          </p:nvPr>
        </p:nvSpPr>
        <p:spPr>
          <a:xfrm>
            <a:off x="0" y="14632"/>
            <a:ext cx="6589199" cy="1280890"/>
          </a:xfrm>
        </p:spPr>
        <p:txBody>
          <a:bodyPr/>
          <a:lstStyle/>
          <a:p>
            <a:r>
              <a:rPr lang="en-US" dirty="0">
                <a:solidFill>
                  <a:schemeClr val="tx1"/>
                </a:solidFill>
                <a:latin typeface="Times New Roman" panose="02020603050405020304" pitchFamily="18" charset="0"/>
                <a:cs typeface="Times New Roman" panose="02020603050405020304" pitchFamily="18" charset="0"/>
              </a:rPr>
              <a:t>C- The vastus lateralis site.</a:t>
            </a:r>
            <a:br>
              <a:rPr lang="en-US" dirty="0">
                <a:solidFill>
                  <a:schemeClr val="tx1"/>
                </a:solidFill>
                <a:latin typeface="Times New Roman" panose="02020603050405020304" pitchFamily="18"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xmlns="" id="{5BC7ED10-3243-42BE-A135-0B0D2263F3D6}"/>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xmlns="" id="{5973FE31-D496-4A09-BF6E-02247C95D430}"/>
              </a:ext>
            </a:extLst>
          </p:cNvPr>
          <p:cNvPicPr>
            <a:picLocks noChangeAspect="1"/>
          </p:cNvPicPr>
          <p:nvPr/>
        </p:nvPicPr>
        <p:blipFill>
          <a:blip r:embed="rId2"/>
          <a:stretch>
            <a:fillRect/>
          </a:stretch>
        </p:blipFill>
        <p:spPr>
          <a:xfrm>
            <a:off x="4427984" y="620688"/>
            <a:ext cx="4716016" cy="6287434"/>
          </a:xfrm>
          <a:prstGeom prst="rect">
            <a:avLst/>
          </a:prstGeom>
        </p:spPr>
      </p:pic>
      <p:pic>
        <p:nvPicPr>
          <p:cNvPr id="5" name="Picture 4">
            <a:extLst>
              <a:ext uri="{FF2B5EF4-FFF2-40B4-BE49-F238E27FC236}">
                <a16:creationId xmlns:a16="http://schemas.microsoft.com/office/drawing/2014/main" xmlns="" id="{C26E2EC4-538A-4BCE-B0CD-AA6253831BF4}"/>
              </a:ext>
            </a:extLst>
          </p:cNvPr>
          <p:cNvPicPr>
            <a:picLocks noChangeAspect="1"/>
          </p:cNvPicPr>
          <p:nvPr/>
        </p:nvPicPr>
        <p:blipFill>
          <a:blip r:embed="rId3"/>
          <a:stretch>
            <a:fillRect/>
          </a:stretch>
        </p:blipFill>
        <p:spPr>
          <a:xfrm>
            <a:off x="0" y="618670"/>
            <a:ext cx="4427984" cy="6287434"/>
          </a:xfrm>
          <a:prstGeom prst="rect">
            <a:avLst/>
          </a:prstGeom>
        </p:spPr>
      </p:pic>
    </p:spTree>
    <p:extLst>
      <p:ext uri="{BB962C8B-B14F-4D97-AF65-F5344CB8AC3E}">
        <p14:creationId xmlns:p14="http://schemas.microsoft.com/office/powerpoint/2010/main" val="27946320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47687" y="-15379"/>
            <a:ext cx="8229600" cy="1143000"/>
          </a:xfrm>
        </p:spPr>
        <p:txBody>
          <a:bodyPr>
            <a:normAutofit/>
          </a:bodyPr>
          <a:lstStyle/>
          <a:p>
            <a:r>
              <a:rPr lang="en-US" b="1" dirty="0">
                <a:solidFill>
                  <a:srgbClr val="4F271C">
                    <a:satMod val="130000"/>
                  </a:srgbClr>
                </a:solidFill>
                <a:effectLst>
                  <a:outerShdw blurRad="50000" dist="30000" dir="5400000" algn="tl" rotWithShape="0">
                    <a:srgbClr val="000000">
                      <a:alpha val="30000"/>
                    </a:srgbClr>
                  </a:outerShdw>
                </a:effectLst>
                <a:latin typeface="Times New Roman" pitchFamily="18" charset="0"/>
                <a:cs typeface="Times New Roman" pitchFamily="18" charset="0"/>
              </a:rPr>
              <a:t>Parenteral medications</a:t>
            </a:r>
            <a:endParaRPr lang="ar-IQ" dirty="0"/>
          </a:p>
        </p:txBody>
      </p:sp>
      <p:sp>
        <p:nvSpPr>
          <p:cNvPr id="3" name="عنصر نائب للمحتوى 2"/>
          <p:cNvSpPr>
            <a:spLocks noGrp="1"/>
          </p:cNvSpPr>
          <p:nvPr>
            <p:ph idx="1"/>
          </p:nvPr>
        </p:nvSpPr>
        <p:spPr>
          <a:xfrm>
            <a:off x="228600" y="764704"/>
            <a:ext cx="8663880" cy="5361459"/>
          </a:xfrm>
        </p:spPr>
        <p:txBody>
          <a:bodyPr>
            <a:normAutofit/>
          </a:bodyPr>
          <a:lstStyle/>
          <a:p>
            <a:pPr marL="0" indent="0" algn="justLow">
              <a:lnSpc>
                <a:spcPct val="150000"/>
              </a:lnSpc>
              <a:buNone/>
            </a:pPr>
            <a:r>
              <a:rPr lang="en-US" sz="2400" dirty="0">
                <a:latin typeface="Times New Roman" panose="02020603050405020304" pitchFamily="18" charset="0"/>
                <a:cs typeface="Times New Roman" panose="02020603050405020304" pitchFamily="18" charset="0"/>
              </a:rPr>
              <a:t>Parenteral administration of medications is a common nursing procedure. Nurses give parenteral medications </a:t>
            </a:r>
            <a:r>
              <a:rPr lang="en-US" sz="2400" dirty="0">
                <a:solidFill>
                  <a:srgbClr val="C00000"/>
                </a:solidFill>
                <a:latin typeface="Times New Roman" panose="02020603050405020304" pitchFamily="18" charset="0"/>
                <a:cs typeface="Times New Roman" panose="02020603050405020304" pitchFamily="18" charset="0"/>
              </a:rPr>
              <a:t>intradermally (ID), </a:t>
            </a:r>
            <a:r>
              <a:rPr lang="en-US" sz="2400" dirty="0">
                <a:solidFill>
                  <a:srgbClr val="0070C0"/>
                </a:solidFill>
                <a:latin typeface="Times New Roman" panose="02020603050405020304" pitchFamily="18" charset="0"/>
                <a:cs typeface="Times New Roman" panose="02020603050405020304" pitchFamily="18" charset="0"/>
              </a:rPr>
              <a:t>subcutaneously</a:t>
            </a:r>
            <a:r>
              <a:rPr lang="en-US" sz="2400" dirty="0">
                <a:latin typeface="Times New Roman" panose="02020603050405020304" pitchFamily="18" charset="0"/>
                <a:cs typeface="Times New Roman" panose="02020603050405020304" pitchFamily="18" charset="0"/>
              </a:rPr>
              <a:t>, </a:t>
            </a:r>
            <a:r>
              <a:rPr lang="en-US" sz="2400" dirty="0">
                <a:solidFill>
                  <a:srgbClr val="7030A0"/>
                </a:solidFill>
                <a:latin typeface="Times New Roman" panose="02020603050405020304" pitchFamily="18" charset="0"/>
                <a:cs typeface="Times New Roman" panose="02020603050405020304" pitchFamily="18" charset="0"/>
              </a:rPr>
              <a:t>intramuscularly (IM), </a:t>
            </a:r>
            <a:r>
              <a:rPr lang="en-US" sz="2400" dirty="0">
                <a:latin typeface="Times New Roman" panose="02020603050405020304" pitchFamily="18" charset="0"/>
                <a:cs typeface="Times New Roman" panose="02020603050405020304" pitchFamily="18" charset="0"/>
              </a:rPr>
              <a:t>or </a:t>
            </a:r>
            <a:r>
              <a:rPr lang="en-US" sz="2400" dirty="0">
                <a:solidFill>
                  <a:srgbClr val="00B050"/>
                </a:solidFill>
                <a:latin typeface="Times New Roman" panose="02020603050405020304" pitchFamily="18" charset="0"/>
                <a:cs typeface="Times New Roman" panose="02020603050405020304" pitchFamily="18" charset="0"/>
              </a:rPr>
              <a:t>intravenously (IV).</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636912"/>
            <a:ext cx="9144000" cy="4221088"/>
          </a:xfrm>
          <a:prstGeom prst="rect">
            <a:avLst/>
          </a:prstGeom>
          <a:noFill/>
          <a:ln>
            <a:noFill/>
          </a:ln>
          <a:effectLst/>
          <a:extLst>
            <a:ext uri="{909E8E84-426E-40DD-AFC4-6F175D3DCCD1}">
              <a14:hiddenFill xmlns:a14="http://schemas.microsoft.com/office/drawing/2010/main">
                <a:solidFill>
                  <a:srgbClr val="00FFFF">
                    <a:alpha val="27058"/>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7"/>
                    </a:schemeClr>
                  </a:outerShdw>
                </a:effectLst>
              </a14:hiddenEffects>
            </a:ext>
          </a:extLst>
        </p:spPr>
      </p:pic>
    </p:spTree>
    <p:extLst>
      <p:ext uri="{BB962C8B-B14F-4D97-AF65-F5344CB8AC3E}">
        <p14:creationId xmlns:p14="http://schemas.microsoft.com/office/powerpoint/2010/main" val="34451879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964D384-06F7-4CF7-83E5-80EB36346DA4}"/>
              </a:ext>
            </a:extLst>
          </p:cNvPr>
          <p:cNvSpPr>
            <a:spLocks noGrp="1"/>
          </p:cNvSpPr>
          <p:nvPr>
            <p:ph type="title"/>
          </p:nvPr>
        </p:nvSpPr>
        <p:spPr>
          <a:xfrm>
            <a:off x="8727" y="60584"/>
            <a:ext cx="6589199" cy="1280890"/>
          </a:xfrm>
        </p:spPr>
        <p:txBody>
          <a:bodyPr/>
          <a:lstStyle/>
          <a:p>
            <a:r>
              <a:rPr lang="en-US" dirty="0">
                <a:solidFill>
                  <a:schemeClr val="tx1"/>
                </a:solidFill>
                <a:latin typeface="Times New Roman" panose="02020603050405020304" pitchFamily="18" charset="0"/>
                <a:cs typeface="Times New Roman" panose="02020603050405020304" pitchFamily="18" charset="0"/>
              </a:rPr>
              <a:t>D- The rectus femoris site. </a:t>
            </a:r>
            <a:br>
              <a:rPr lang="en-US" dirty="0">
                <a:solidFill>
                  <a:schemeClr val="tx1"/>
                </a:solidFill>
                <a:latin typeface="Times New Roman" panose="02020603050405020304" pitchFamily="18"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xmlns="" id="{2403C5D7-9CB0-4213-A42F-58543FB9FA34}"/>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xmlns="" id="{E2EFFAE0-5C6B-40F8-A157-155257363834}"/>
              </a:ext>
            </a:extLst>
          </p:cNvPr>
          <p:cNvPicPr>
            <a:picLocks noChangeAspect="1"/>
          </p:cNvPicPr>
          <p:nvPr/>
        </p:nvPicPr>
        <p:blipFill>
          <a:blip r:embed="rId2"/>
          <a:stretch>
            <a:fillRect/>
          </a:stretch>
        </p:blipFill>
        <p:spPr>
          <a:xfrm>
            <a:off x="46365" y="701029"/>
            <a:ext cx="9135273" cy="6167724"/>
          </a:xfrm>
          <a:prstGeom prst="rect">
            <a:avLst/>
          </a:prstGeom>
        </p:spPr>
      </p:pic>
    </p:spTree>
    <p:extLst>
      <p:ext uri="{BB962C8B-B14F-4D97-AF65-F5344CB8AC3E}">
        <p14:creationId xmlns:p14="http://schemas.microsoft.com/office/powerpoint/2010/main" val="24904241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319BB4C-800F-4A9C-8C79-BA372000C37D}"/>
              </a:ext>
            </a:extLst>
          </p:cNvPr>
          <p:cNvSpPr>
            <a:spLocks noGrp="1"/>
          </p:cNvSpPr>
          <p:nvPr>
            <p:ph type="title"/>
          </p:nvPr>
        </p:nvSpPr>
        <p:spPr>
          <a:xfrm>
            <a:off x="0" y="0"/>
            <a:ext cx="6589199" cy="1280890"/>
          </a:xfrm>
        </p:spPr>
        <p:txBody>
          <a:bodyPr/>
          <a:lstStyle/>
          <a:p>
            <a:r>
              <a:rPr lang="en-US" dirty="0">
                <a:solidFill>
                  <a:schemeClr val="tx1"/>
                </a:solidFill>
                <a:latin typeface="Times New Roman" panose="02020603050405020304" pitchFamily="18" charset="0"/>
                <a:cs typeface="Times New Roman" panose="02020603050405020304" pitchFamily="18" charset="0"/>
              </a:rPr>
              <a:t>E- The deltoid muscle site (1 ml).</a:t>
            </a:r>
            <a:br>
              <a:rPr lang="en-US" dirty="0">
                <a:solidFill>
                  <a:schemeClr val="tx1"/>
                </a:solidFill>
                <a:latin typeface="Times New Roman" panose="02020603050405020304" pitchFamily="18"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xmlns="" id="{36362032-B626-4CD7-8245-C2A4EFC1F6D2}"/>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xmlns="" id="{169C19F8-C44C-462D-8886-465B2D85F641}"/>
              </a:ext>
            </a:extLst>
          </p:cNvPr>
          <p:cNvPicPr>
            <a:picLocks noChangeAspect="1"/>
          </p:cNvPicPr>
          <p:nvPr/>
        </p:nvPicPr>
        <p:blipFill>
          <a:blip r:embed="rId3"/>
          <a:stretch>
            <a:fillRect/>
          </a:stretch>
        </p:blipFill>
        <p:spPr>
          <a:xfrm>
            <a:off x="17967" y="692696"/>
            <a:ext cx="4554033" cy="6165304"/>
          </a:xfrm>
          <a:prstGeom prst="rect">
            <a:avLst/>
          </a:prstGeom>
        </p:spPr>
      </p:pic>
      <p:pic>
        <p:nvPicPr>
          <p:cNvPr id="5" name="Picture 4">
            <a:extLst>
              <a:ext uri="{FF2B5EF4-FFF2-40B4-BE49-F238E27FC236}">
                <a16:creationId xmlns:a16="http://schemas.microsoft.com/office/drawing/2014/main" xmlns="" id="{6D0D1CE3-DD51-452E-B0CC-62FEF66E38F6}"/>
              </a:ext>
            </a:extLst>
          </p:cNvPr>
          <p:cNvPicPr>
            <a:picLocks noChangeAspect="1"/>
          </p:cNvPicPr>
          <p:nvPr/>
        </p:nvPicPr>
        <p:blipFill>
          <a:blip r:embed="rId4"/>
          <a:stretch>
            <a:fillRect/>
          </a:stretch>
        </p:blipFill>
        <p:spPr>
          <a:xfrm>
            <a:off x="4589967" y="592598"/>
            <a:ext cx="4446529" cy="6265402"/>
          </a:xfrm>
          <a:prstGeom prst="rect">
            <a:avLst/>
          </a:prstGeom>
        </p:spPr>
      </p:pic>
    </p:spTree>
    <p:extLst>
      <p:ext uri="{BB962C8B-B14F-4D97-AF65-F5344CB8AC3E}">
        <p14:creationId xmlns:p14="http://schemas.microsoft.com/office/powerpoint/2010/main" val="31349848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F4BA9A0-6446-43B7-9B96-B02132097A51}"/>
              </a:ext>
            </a:extLst>
          </p:cNvPr>
          <p:cNvSpPr>
            <a:spLocks noGrp="1"/>
          </p:cNvSpPr>
          <p:nvPr>
            <p:ph type="title"/>
          </p:nvPr>
        </p:nvSpPr>
        <p:spPr>
          <a:xfrm>
            <a:off x="0" y="25265"/>
            <a:ext cx="9036496" cy="1280890"/>
          </a:xfrm>
        </p:spPr>
        <p:txBody>
          <a:bodyPr/>
          <a:lstStyle/>
          <a:p>
            <a:r>
              <a:rPr lang="en-US" dirty="0">
                <a:latin typeface="Times New Roman" panose="02020603050405020304" pitchFamily="18" charset="0"/>
                <a:cs typeface="Times New Roman" panose="02020603050405020304" pitchFamily="18" charset="0"/>
              </a:rPr>
              <a:t>Administering an Intramuscular Injection</a:t>
            </a:r>
          </a:p>
        </p:txBody>
      </p:sp>
      <p:sp>
        <p:nvSpPr>
          <p:cNvPr id="3" name="Content Placeholder 2">
            <a:extLst>
              <a:ext uri="{FF2B5EF4-FFF2-40B4-BE49-F238E27FC236}">
                <a16:creationId xmlns:a16="http://schemas.microsoft.com/office/drawing/2014/main" xmlns="" id="{571F1AC7-417B-4138-8C1C-B45C1F125B6E}"/>
              </a:ext>
            </a:extLst>
          </p:cNvPr>
          <p:cNvSpPr>
            <a:spLocks noGrp="1"/>
          </p:cNvSpPr>
          <p:nvPr>
            <p:ph idx="1"/>
          </p:nvPr>
        </p:nvSpPr>
        <p:spPr>
          <a:xfrm>
            <a:off x="1" y="836711"/>
            <a:ext cx="8534400" cy="5996023"/>
          </a:xfrm>
        </p:spPr>
        <p:txBody>
          <a:bodyPr>
            <a:normAutofit/>
          </a:bodyPr>
          <a:lstStyle/>
          <a:p>
            <a:pPr algn="justLow">
              <a:lnSpc>
                <a:spcPct val="150000"/>
              </a:lnSpc>
              <a:buFont typeface="+mj-lt"/>
              <a:buAutoNum type="arabicPeriod"/>
            </a:pPr>
            <a:r>
              <a:rPr lang="en-US" sz="2600" dirty="0">
                <a:solidFill>
                  <a:schemeClr val="tx1"/>
                </a:solidFill>
                <a:latin typeface="Times New Roman" panose="02020603050405020304" pitchFamily="18" charset="0"/>
                <a:cs typeface="Times New Roman" panose="02020603050405020304" pitchFamily="18" charset="0"/>
              </a:rPr>
              <a:t>Assess client allergies to medication(s).</a:t>
            </a:r>
          </a:p>
          <a:p>
            <a:pPr algn="justLow">
              <a:lnSpc>
                <a:spcPct val="150000"/>
              </a:lnSpc>
              <a:buFont typeface="+mj-lt"/>
              <a:buAutoNum type="arabicPeriod"/>
            </a:pPr>
            <a:r>
              <a:rPr lang="en-US" sz="2600" dirty="0">
                <a:solidFill>
                  <a:schemeClr val="tx1"/>
                </a:solidFill>
                <a:latin typeface="Times New Roman" panose="02020603050405020304" pitchFamily="18" charset="0"/>
                <a:cs typeface="Times New Roman" panose="02020603050405020304" pitchFamily="18" charset="0"/>
              </a:rPr>
              <a:t>Perform hand hygiene.</a:t>
            </a:r>
          </a:p>
          <a:p>
            <a:pPr algn="justLow">
              <a:lnSpc>
                <a:spcPct val="150000"/>
              </a:lnSpc>
              <a:buFont typeface="+mj-lt"/>
              <a:buAutoNum type="arabicPeriod"/>
            </a:pPr>
            <a:r>
              <a:rPr lang="en-US" sz="2600" dirty="0">
                <a:solidFill>
                  <a:schemeClr val="tx1"/>
                </a:solidFill>
                <a:latin typeface="Times New Roman" panose="02020603050405020304" pitchFamily="18" charset="0"/>
                <a:cs typeface="Times New Roman" panose="02020603050405020304" pitchFamily="18" charset="0"/>
              </a:rPr>
              <a:t>Prepare the medication from the ampule or vial.</a:t>
            </a:r>
          </a:p>
          <a:p>
            <a:pPr algn="justLow">
              <a:lnSpc>
                <a:spcPct val="150000"/>
              </a:lnSpc>
              <a:buFont typeface="+mj-lt"/>
              <a:buAutoNum type="arabicPeriod"/>
            </a:pPr>
            <a:r>
              <a:rPr lang="en-US" sz="2600" dirty="0">
                <a:solidFill>
                  <a:schemeClr val="tx1"/>
                </a:solidFill>
                <a:latin typeface="Times New Roman" panose="02020603050405020304" pitchFamily="18" charset="0"/>
                <a:cs typeface="Times New Roman" panose="02020603050405020304" pitchFamily="18" charset="0"/>
              </a:rPr>
              <a:t>Provide for client privacy and introduce your self.</a:t>
            </a:r>
          </a:p>
          <a:p>
            <a:pPr algn="justLow">
              <a:lnSpc>
                <a:spcPct val="150000"/>
              </a:lnSpc>
              <a:buFont typeface="+mj-lt"/>
              <a:buAutoNum type="arabicPeriod"/>
            </a:pPr>
            <a:r>
              <a:rPr lang="en-US" sz="2600" dirty="0">
                <a:solidFill>
                  <a:schemeClr val="tx1"/>
                </a:solidFill>
                <a:latin typeface="Times New Roman" panose="02020603050405020304" pitchFamily="18" charset="0"/>
                <a:cs typeface="Times New Roman" panose="02020603050405020304" pitchFamily="18" charset="0"/>
              </a:rPr>
              <a:t>Assist the client to a supine, lateral, prone, or sitting position, depending on the chosen site.</a:t>
            </a:r>
          </a:p>
          <a:p>
            <a:pPr algn="justLow">
              <a:lnSpc>
                <a:spcPct val="150000"/>
              </a:lnSpc>
              <a:buFont typeface="+mj-lt"/>
              <a:buAutoNum type="arabicPeriod"/>
            </a:pPr>
            <a:r>
              <a:rPr lang="en-US" sz="2600" dirty="0">
                <a:solidFill>
                  <a:schemeClr val="tx1"/>
                </a:solidFill>
                <a:latin typeface="Times New Roman" panose="02020603050405020304" pitchFamily="18" charset="0"/>
                <a:cs typeface="Times New Roman" panose="02020603050405020304" pitchFamily="18" charset="0"/>
              </a:rPr>
              <a:t>Select a site free of tenderness, hardness, swelling, scarring, itching, burning, or localized inflammation.</a:t>
            </a:r>
          </a:p>
          <a:p>
            <a:pPr algn="justLow">
              <a:lnSpc>
                <a:spcPct val="150000"/>
              </a:lnSpc>
              <a:buFont typeface="+mj-lt"/>
              <a:buAutoNum type="arabicPeriod"/>
            </a:pPr>
            <a:endParaRPr lang="en-US" sz="2600" dirty="0">
              <a:solidFill>
                <a:schemeClr val="tx1"/>
              </a:solidFill>
              <a:latin typeface="Times New Roman" panose="02020603050405020304" pitchFamily="18" charset="0"/>
              <a:cs typeface="Times New Roman" panose="02020603050405020304" pitchFamily="18" charset="0"/>
            </a:endParaRPr>
          </a:p>
          <a:p>
            <a:pPr algn="justLow">
              <a:lnSpc>
                <a:spcPct val="150000"/>
              </a:lnSpc>
              <a:buFont typeface="+mj-lt"/>
              <a:buAutoNum type="arabicPeriod"/>
            </a:pPr>
            <a:endParaRPr lang="en-US" sz="26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610108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7CDA2D1A-D500-4463-8672-C2DFBF902E9E}"/>
              </a:ext>
            </a:extLst>
          </p:cNvPr>
          <p:cNvSpPr>
            <a:spLocks noGrp="1"/>
          </p:cNvSpPr>
          <p:nvPr>
            <p:ph idx="1"/>
          </p:nvPr>
        </p:nvSpPr>
        <p:spPr>
          <a:xfrm>
            <a:off x="1" y="260648"/>
            <a:ext cx="8676455" cy="5650574"/>
          </a:xfrm>
        </p:spPr>
        <p:txBody>
          <a:bodyPr>
            <a:normAutofit/>
          </a:bodyPr>
          <a:lstStyle/>
          <a:p>
            <a:pPr marL="514350" indent="-514350">
              <a:lnSpc>
                <a:spcPct val="150000"/>
              </a:lnSpc>
              <a:buFont typeface="+mj-lt"/>
              <a:buAutoNum type="arabicPeriod" startAt="7"/>
            </a:pPr>
            <a:r>
              <a:rPr lang="en-US" sz="2600" dirty="0">
                <a:solidFill>
                  <a:schemeClr val="tx1"/>
                </a:solidFill>
                <a:latin typeface="Times New Roman" panose="02020603050405020304" pitchFamily="18" charset="0"/>
                <a:cs typeface="Times New Roman" panose="02020603050405020304" pitchFamily="18" charset="0"/>
              </a:rPr>
              <a:t>Clean the site with an antiseptic swab, start at the center of the site and clean in a widening circle to about 5 cm.</a:t>
            </a:r>
          </a:p>
          <a:p>
            <a:pPr marL="514350" indent="-514350">
              <a:lnSpc>
                <a:spcPct val="150000"/>
              </a:lnSpc>
              <a:buFont typeface="+mj-lt"/>
              <a:buAutoNum type="arabicPeriod" startAt="7"/>
            </a:pPr>
            <a:r>
              <a:rPr lang="en-US" sz="2600" dirty="0">
                <a:solidFill>
                  <a:schemeClr val="tx1"/>
                </a:solidFill>
                <a:latin typeface="Times New Roman" panose="02020603050405020304" pitchFamily="18" charset="0"/>
                <a:cs typeface="Times New Roman" panose="02020603050405020304" pitchFamily="18" charset="0"/>
              </a:rPr>
              <a:t>Prepare the syringe for injection.</a:t>
            </a:r>
          </a:p>
          <a:p>
            <a:pPr marL="514350" indent="-514350">
              <a:lnSpc>
                <a:spcPct val="150000"/>
              </a:lnSpc>
              <a:buFont typeface="+mj-lt"/>
              <a:buAutoNum type="arabicPeriod" startAt="7"/>
            </a:pPr>
            <a:r>
              <a:rPr lang="en-US" sz="2600" dirty="0">
                <a:solidFill>
                  <a:schemeClr val="tx1"/>
                </a:solidFill>
                <a:latin typeface="Times New Roman" panose="02020603050405020304" pitchFamily="18" charset="0"/>
                <a:cs typeface="Times New Roman" panose="02020603050405020304" pitchFamily="18" charset="0"/>
              </a:rPr>
              <a:t>Inject the medication using the Z-track technique.</a:t>
            </a:r>
          </a:p>
          <a:p>
            <a:pPr marL="514350" indent="-514350">
              <a:lnSpc>
                <a:spcPct val="150000"/>
              </a:lnSpc>
              <a:buFont typeface="+mj-lt"/>
              <a:buAutoNum type="arabicPeriod" startAt="7"/>
            </a:pPr>
            <a:r>
              <a:rPr lang="en-US" sz="2600" dirty="0">
                <a:solidFill>
                  <a:schemeClr val="tx1"/>
                </a:solidFill>
                <a:latin typeface="Times New Roman" panose="02020603050405020304" pitchFamily="18" charset="0"/>
                <a:cs typeface="Times New Roman" panose="02020603050405020304" pitchFamily="18" charset="0"/>
              </a:rPr>
              <a:t>Holding the syringe between</a:t>
            </a:r>
          </a:p>
          <a:p>
            <a:pPr marL="457200" indent="0">
              <a:lnSpc>
                <a:spcPct val="150000"/>
              </a:lnSpc>
              <a:buNone/>
            </a:pPr>
            <a:r>
              <a:rPr lang="en-US" sz="2600" dirty="0">
                <a:solidFill>
                  <a:schemeClr val="tx1"/>
                </a:solidFill>
                <a:latin typeface="Times New Roman" panose="02020603050405020304" pitchFamily="18" charset="0"/>
                <a:cs typeface="Times New Roman" panose="02020603050405020304" pitchFamily="18" charset="0"/>
              </a:rPr>
              <a:t>the thumb and forefinger </a:t>
            </a:r>
          </a:p>
          <a:p>
            <a:pPr marL="457200" indent="0">
              <a:lnSpc>
                <a:spcPct val="150000"/>
              </a:lnSpc>
              <a:buNone/>
            </a:pPr>
            <a:r>
              <a:rPr lang="en-US" sz="2600" dirty="0">
                <a:solidFill>
                  <a:schemeClr val="tx1"/>
                </a:solidFill>
                <a:latin typeface="Times New Roman" panose="02020603050405020304" pitchFamily="18" charset="0"/>
                <a:cs typeface="Times New Roman" panose="02020603050405020304" pitchFamily="18" charset="0"/>
              </a:rPr>
              <a:t>(as if holding a pen).</a:t>
            </a:r>
          </a:p>
          <a:p>
            <a:pPr marL="514350" indent="-514350">
              <a:lnSpc>
                <a:spcPct val="150000"/>
              </a:lnSpc>
              <a:buFont typeface="+mj-lt"/>
              <a:buAutoNum type="arabicPeriod" startAt="8"/>
            </a:pPr>
            <a:endParaRPr lang="en-US" sz="2600" dirty="0">
              <a:solidFill>
                <a:schemeClr val="tx1"/>
              </a:solidFill>
              <a:latin typeface="Times New Roman" panose="02020603050405020304" pitchFamily="18" charset="0"/>
              <a:cs typeface="Times New Roman" panose="02020603050405020304" pitchFamily="18" charset="0"/>
            </a:endParaRPr>
          </a:p>
          <a:p>
            <a:pPr>
              <a:lnSpc>
                <a:spcPct val="150000"/>
              </a:lnSpc>
            </a:pPr>
            <a:endParaRPr lang="en-US" sz="2600" dirty="0"/>
          </a:p>
        </p:txBody>
      </p:sp>
      <p:pic>
        <p:nvPicPr>
          <p:cNvPr id="4" name="Picture 3">
            <a:extLst>
              <a:ext uri="{FF2B5EF4-FFF2-40B4-BE49-F238E27FC236}">
                <a16:creationId xmlns:a16="http://schemas.microsoft.com/office/drawing/2014/main" xmlns="" id="{751911C4-69EC-4691-9371-F381CFDD4CCE}"/>
              </a:ext>
            </a:extLst>
          </p:cNvPr>
          <p:cNvPicPr>
            <a:picLocks noChangeAspect="1"/>
          </p:cNvPicPr>
          <p:nvPr/>
        </p:nvPicPr>
        <p:blipFill>
          <a:blip r:embed="rId2"/>
          <a:stretch>
            <a:fillRect/>
          </a:stretch>
        </p:blipFill>
        <p:spPr>
          <a:xfrm>
            <a:off x="4716016" y="2924944"/>
            <a:ext cx="4427983" cy="4077072"/>
          </a:xfrm>
          <a:prstGeom prst="rect">
            <a:avLst/>
          </a:prstGeom>
        </p:spPr>
      </p:pic>
    </p:spTree>
    <p:extLst>
      <p:ext uri="{BB962C8B-B14F-4D97-AF65-F5344CB8AC3E}">
        <p14:creationId xmlns:p14="http://schemas.microsoft.com/office/powerpoint/2010/main" val="38119694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F6C2635D-21EF-4250-8CDD-DBE75399B5CB}"/>
              </a:ext>
            </a:extLst>
          </p:cNvPr>
          <p:cNvSpPr>
            <a:spLocks noGrp="1"/>
          </p:cNvSpPr>
          <p:nvPr>
            <p:ph idx="1"/>
          </p:nvPr>
        </p:nvSpPr>
        <p:spPr>
          <a:xfrm>
            <a:off x="107505" y="116632"/>
            <a:ext cx="8784975" cy="6741368"/>
          </a:xfrm>
        </p:spPr>
        <p:txBody>
          <a:bodyPr>
            <a:normAutofit/>
          </a:bodyPr>
          <a:lstStyle/>
          <a:p>
            <a:pPr marL="514350" indent="-514350" algn="justLow">
              <a:lnSpc>
                <a:spcPct val="150000"/>
              </a:lnSpc>
              <a:buFont typeface="+mj-lt"/>
              <a:buAutoNum type="arabicPeriod" startAt="11"/>
            </a:pPr>
            <a:r>
              <a:rPr lang="en-US" sz="2600" dirty="0">
                <a:solidFill>
                  <a:schemeClr val="tx1"/>
                </a:solidFill>
                <a:latin typeface="Times New Roman" panose="02020603050405020304" pitchFamily="18" charset="0"/>
                <a:cs typeface="Times New Roman" panose="02020603050405020304" pitchFamily="18" charset="0"/>
              </a:rPr>
              <a:t>Hold the barrel of the syringe steady with your nondominant hand and aspirate for 5 to 10 seconds.</a:t>
            </a:r>
          </a:p>
          <a:p>
            <a:pPr marL="514350" indent="-514350" algn="justLow">
              <a:lnSpc>
                <a:spcPct val="150000"/>
              </a:lnSpc>
              <a:buFont typeface="+mj-lt"/>
              <a:buAutoNum type="arabicPeriod" startAt="11"/>
            </a:pPr>
            <a:r>
              <a:rPr lang="en-US" sz="2600" dirty="0">
                <a:solidFill>
                  <a:schemeClr val="tx1"/>
                </a:solidFill>
                <a:latin typeface="Times New Roman" panose="02020603050405020304" pitchFamily="18" charset="0"/>
                <a:cs typeface="Times New Roman" panose="02020603050405020304" pitchFamily="18" charset="0"/>
              </a:rPr>
              <a:t>If blood does not appear, inject the medication steadily and slowly (approximately 10 seconds per milliliter).</a:t>
            </a:r>
          </a:p>
          <a:p>
            <a:pPr marL="514350" indent="-514350" algn="justLow">
              <a:lnSpc>
                <a:spcPct val="150000"/>
              </a:lnSpc>
              <a:buFont typeface="+mj-lt"/>
              <a:buAutoNum type="arabicPeriod" startAt="11"/>
            </a:pPr>
            <a:r>
              <a:rPr lang="en-US" sz="2600" dirty="0">
                <a:solidFill>
                  <a:schemeClr val="tx1"/>
                </a:solidFill>
                <a:latin typeface="Times New Roman" panose="02020603050405020304" pitchFamily="18" charset="0"/>
                <a:cs typeface="Times New Roman" panose="02020603050405020304" pitchFamily="18" charset="0"/>
              </a:rPr>
              <a:t>Withdraw the needle smoothly at the same angle of insertion.</a:t>
            </a:r>
          </a:p>
          <a:p>
            <a:pPr marL="514350" indent="-514350" algn="justLow">
              <a:lnSpc>
                <a:spcPct val="150000"/>
              </a:lnSpc>
              <a:buFont typeface="+mj-lt"/>
              <a:buAutoNum type="arabicPeriod" startAt="11"/>
            </a:pPr>
            <a:r>
              <a:rPr lang="en-US" sz="2600" dirty="0">
                <a:solidFill>
                  <a:schemeClr val="tx1"/>
                </a:solidFill>
                <a:latin typeface="Times New Roman" panose="02020603050405020304" pitchFamily="18" charset="0"/>
                <a:cs typeface="Times New Roman" panose="02020603050405020304" pitchFamily="18" charset="0"/>
              </a:rPr>
              <a:t>Apply gentle pressure (avoid massage) at the site with a dry sponge.</a:t>
            </a:r>
          </a:p>
          <a:p>
            <a:pPr marL="514350" indent="-514350" algn="justLow">
              <a:lnSpc>
                <a:spcPct val="150000"/>
              </a:lnSpc>
              <a:buFont typeface="+mj-lt"/>
              <a:buAutoNum type="arabicPeriod" startAt="11"/>
            </a:pPr>
            <a:r>
              <a:rPr lang="en-US" sz="2600" dirty="0">
                <a:solidFill>
                  <a:schemeClr val="tx1"/>
                </a:solidFill>
                <a:latin typeface="Times New Roman" panose="02020603050405020304" pitchFamily="18" charset="0"/>
                <a:cs typeface="Times New Roman" panose="02020603050405020304" pitchFamily="18" charset="0"/>
              </a:rPr>
              <a:t>Activate the needle safety device.</a:t>
            </a:r>
          </a:p>
          <a:p>
            <a:pPr marL="514350" indent="-514350" algn="justLow">
              <a:lnSpc>
                <a:spcPct val="150000"/>
              </a:lnSpc>
              <a:buFont typeface="+mj-lt"/>
              <a:buAutoNum type="arabicPeriod" startAt="11"/>
            </a:pPr>
            <a:r>
              <a:rPr lang="en-US" sz="2600" dirty="0">
                <a:solidFill>
                  <a:schemeClr val="tx1"/>
                </a:solidFill>
                <a:latin typeface="Times New Roman" panose="02020603050405020304" pitchFamily="18" charset="0"/>
                <a:cs typeface="Times New Roman" panose="02020603050405020304" pitchFamily="18" charset="0"/>
              </a:rPr>
              <a:t>Document all relevant information.</a:t>
            </a:r>
          </a:p>
        </p:txBody>
      </p:sp>
      <p:pic>
        <p:nvPicPr>
          <p:cNvPr id="4" name="Picture 3">
            <a:extLst>
              <a:ext uri="{FF2B5EF4-FFF2-40B4-BE49-F238E27FC236}">
                <a16:creationId xmlns:a16="http://schemas.microsoft.com/office/drawing/2014/main" xmlns="" id="{48ED5428-67FF-4D4E-A2BD-EBC1806028ED}"/>
              </a:ext>
            </a:extLst>
          </p:cNvPr>
          <p:cNvPicPr>
            <a:picLocks noChangeAspect="1"/>
          </p:cNvPicPr>
          <p:nvPr/>
        </p:nvPicPr>
        <p:blipFill>
          <a:blip r:embed="rId2"/>
          <a:stretch>
            <a:fillRect/>
          </a:stretch>
        </p:blipFill>
        <p:spPr>
          <a:xfrm>
            <a:off x="5364088" y="4725144"/>
            <a:ext cx="3887713" cy="2132856"/>
          </a:xfrm>
          <a:prstGeom prst="rect">
            <a:avLst/>
          </a:prstGeom>
        </p:spPr>
      </p:pic>
    </p:spTree>
    <p:extLst>
      <p:ext uri="{BB962C8B-B14F-4D97-AF65-F5344CB8AC3E}">
        <p14:creationId xmlns:p14="http://schemas.microsoft.com/office/powerpoint/2010/main" val="35973529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pic>
        <p:nvPicPr>
          <p:cNvPr id="5" name="عنصر نائب للمحتوى 4"/>
          <p:cNvPicPr>
            <a:picLocks noGrp="1" noChangeAspect="1"/>
          </p:cNvPicPr>
          <p:nvPr>
            <p:ph idx="1"/>
          </p:nvPr>
        </p:nvPicPr>
        <p:blipFill>
          <a:blip r:embed="rId2"/>
          <a:stretch>
            <a:fillRect/>
          </a:stretch>
        </p:blipFill>
        <p:spPr>
          <a:xfrm>
            <a:off x="4572000" y="2307"/>
            <a:ext cx="4572000" cy="3451846"/>
          </a:xfrm>
          <a:prstGeom prst="rect">
            <a:avLst/>
          </a:prstGeom>
        </p:spPr>
      </p:pic>
      <p:pic>
        <p:nvPicPr>
          <p:cNvPr id="4" name="صورة 3"/>
          <p:cNvPicPr>
            <a:picLocks noChangeAspect="1"/>
          </p:cNvPicPr>
          <p:nvPr/>
        </p:nvPicPr>
        <p:blipFill>
          <a:blip r:embed="rId3"/>
          <a:stretch>
            <a:fillRect/>
          </a:stretch>
        </p:blipFill>
        <p:spPr>
          <a:xfrm>
            <a:off x="0" y="-22846"/>
            <a:ext cx="4572000" cy="6880845"/>
          </a:xfrm>
          <a:prstGeom prst="rect">
            <a:avLst/>
          </a:prstGeom>
        </p:spPr>
      </p:pic>
      <p:pic>
        <p:nvPicPr>
          <p:cNvPr id="6" name="صورة 5"/>
          <p:cNvPicPr>
            <a:picLocks noChangeAspect="1"/>
          </p:cNvPicPr>
          <p:nvPr/>
        </p:nvPicPr>
        <p:blipFill>
          <a:blip r:embed="rId4"/>
          <a:stretch>
            <a:fillRect/>
          </a:stretch>
        </p:blipFill>
        <p:spPr>
          <a:xfrm>
            <a:off x="4572000" y="3417575"/>
            <a:ext cx="4572000" cy="3440423"/>
          </a:xfrm>
          <a:prstGeom prst="rect">
            <a:avLst/>
          </a:prstGeom>
        </p:spPr>
      </p:pic>
    </p:spTree>
    <p:extLst>
      <p:ext uri="{BB962C8B-B14F-4D97-AF65-F5344CB8AC3E}">
        <p14:creationId xmlns:p14="http://schemas.microsoft.com/office/powerpoint/2010/main" val="12453775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B8004D6-FDBB-4DBB-AC8A-0F0620E870AC}"/>
              </a:ext>
            </a:extLst>
          </p:cNvPr>
          <p:cNvSpPr>
            <a:spLocks noGrp="1"/>
          </p:cNvSpPr>
          <p:nvPr>
            <p:ph type="title"/>
          </p:nvPr>
        </p:nvSpPr>
        <p:spPr>
          <a:xfrm>
            <a:off x="0" y="25265"/>
            <a:ext cx="9144000" cy="1280890"/>
          </a:xfrm>
        </p:spPr>
        <p:txBody>
          <a:bodyPr/>
          <a:lstStyle/>
          <a:p>
            <a:r>
              <a:rPr lang="en-US" dirty="0">
                <a:latin typeface="Times New Roman" panose="02020603050405020304" pitchFamily="18" charset="0"/>
                <a:cs typeface="Times New Roman" panose="02020603050405020304" pitchFamily="18" charset="0"/>
              </a:rPr>
              <a:t>Complication of intramuscular injection </a:t>
            </a:r>
          </a:p>
        </p:txBody>
      </p:sp>
      <p:sp>
        <p:nvSpPr>
          <p:cNvPr id="3" name="Content Placeholder 2">
            <a:extLst>
              <a:ext uri="{FF2B5EF4-FFF2-40B4-BE49-F238E27FC236}">
                <a16:creationId xmlns:a16="http://schemas.microsoft.com/office/drawing/2014/main" xmlns="" id="{9AB131D7-FE7C-4D65-AD47-C5859550F52F}"/>
              </a:ext>
            </a:extLst>
          </p:cNvPr>
          <p:cNvSpPr>
            <a:spLocks noGrp="1"/>
          </p:cNvSpPr>
          <p:nvPr>
            <p:ph idx="1"/>
          </p:nvPr>
        </p:nvSpPr>
        <p:spPr>
          <a:xfrm>
            <a:off x="0" y="665710"/>
            <a:ext cx="9036495" cy="6381328"/>
          </a:xfrm>
        </p:spPr>
        <p:txBody>
          <a:bodyPr>
            <a:normAutofit fontScale="92500"/>
          </a:bodyPr>
          <a:lstStyle/>
          <a:p>
            <a:pPr marL="514350" indent="-514350">
              <a:lnSpc>
                <a:spcPct val="160000"/>
              </a:lnSpc>
              <a:buFont typeface="+mj-lt"/>
              <a:buAutoNum type="arabicPeriod"/>
            </a:pPr>
            <a:r>
              <a:rPr lang="en-US" sz="2400" b="1" dirty="0">
                <a:solidFill>
                  <a:srgbClr val="FF0000"/>
                </a:solidFill>
                <a:latin typeface="Times New Roman" panose="02020603050405020304" pitchFamily="18" charset="0"/>
                <a:cs typeface="Times New Roman" panose="02020603050405020304" pitchFamily="18" charset="0"/>
              </a:rPr>
              <a:t>Hematoma or hemorrhage: </a:t>
            </a:r>
            <a:r>
              <a:rPr lang="en-US" sz="2400" dirty="0">
                <a:solidFill>
                  <a:schemeClr val="tx1"/>
                </a:solidFill>
                <a:latin typeface="Times New Roman" panose="02020603050405020304" pitchFamily="18" charset="0"/>
                <a:cs typeface="Times New Roman" panose="02020603050405020304" pitchFamily="18" charset="0"/>
              </a:rPr>
              <a:t>a hematoma due to perforation of a blood vessel during entry, managed by light pressure on it.</a:t>
            </a:r>
          </a:p>
          <a:p>
            <a:pPr marL="514350" indent="-514350">
              <a:lnSpc>
                <a:spcPct val="160000"/>
              </a:lnSpc>
              <a:buFont typeface="+mj-lt"/>
              <a:buAutoNum type="arabicPeriod"/>
            </a:pPr>
            <a:r>
              <a:rPr lang="en-US" sz="2400" b="1" dirty="0">
                <a:solidFill>
                  <a:srgbClr val="FF0000"/>
                </a:solidFill>
                <a:latin typeface="Times New Roman" panose="02020603050405020304" pitchFamily="18" charset="0"/>
                <a:cs typeface="Times New Roman" panose="02020603050405020304" pitchFamily="18" charset="0"/>
              </a:rPr>
              <a:t>Nerve damage: </a:t>
            </a:r>
            <a:r>
              <a:rPr lang="en-US" sz="2400" dirty="0">
                <a:solidFill>
                  <a:schemeClr val="tx1"/>
                </a:solidFill>
                <a:latin typeface="Times New Roman" panose="02020603050405020304" pitchFamily="18" charset="0"/>
                <a:cs typeface="Times New Roman" panose="02020603050405020304" pitchFamily="18" charset="0"/>
              </a:rPr>
              <a:t>This occurs when choosing the wrong area for injection. It is the most dangerous complication</a:t>
            </a:r>
          </a:p>
          <a:p>
            <a:pPr marL="514350" indent="-514350">
              <a:lnSpc>
                <a:spcPct val="160000"/>
              </a:lnSpc>
              <a:buFont typeface="+mj-lt"/>
              <a:buAutoNum type="arabicPeriod"/>
            </a:pPr>
            <a:r>
              <a:rPr lang="en-US" sz="2400" b="1" dirty="0">
                <a:solidFill>
                  <a:srgbClr val="FF0000"/>
                </a:solidFill>
                <a:latin typeface="Times New Roman" panose="02020603050405020304" pitchFamily="18" charset="0"/>
                <a:cs typeface="Times New Roman" panose="02020603050405020304" pitchFamily="18" charset="0"/>
              </a:rPr>
              <a:t>Pain or discomfort: </a:t>
            </a:r>
            <a:r>
              <a:rPr lang="en-US" sz="2400" dirty="0">
                <a:solidFill>
                  <a:schemeClr val="tx1"/>
                </a:solidFill>
                <a:latin typeface="Times New Roman" panose="02020603050405020304" pitchFamily="18" charset="0"/>
                <a:cs typeface="Times New Roman" panose="02020603050405020304" pitchFamily="18" charset="0"/>
              </a:rPr>
              <a:t>We always notice, the pain may be severe with rapid injections, large quantities, and some types of medicines.</a:t>
            </a:r>
          </a:p>
          <a:p>
            <a:pPr marL="514350" indent="-514350">
              <a:lnSpc>
                <a:spcPct val="160000"/>
              </a:lnSpc>
              <a:buFont typeface="+mj-lt"/>
              <a:buAutoNum type="arabicPeriod"/>
            </a:pPr>
            <a:r>
              <a:rPr lang="en-US" sz="2400" b="1" dirty="0">
                <a:solidFill>
                  <a:srgbClr val="FF0000"/>
                </a:solidFill>
                <a:latin typeface="Times New Roman" panose="02020603050405020304" pitchFamily="18" charset="0"/>
                <a:cs typeface="Times New Roman" panose="02020603050405020304" pitchFamily="18" charset="0"/>
              </a:rPr>
              <a:t>Abscess formation: </a:t>
            </a:r>
            <a:r>
              <a:rPr lang="en-US" sz="2400" dirty="0">
                <a:solidFill>
                  <a:schemeClr val="tx1"/>
                </a:solidFill>
                <a:latin typeface="Times New Roman" panose="02020603050405020304" pitchFamily="18" charset="0"/>
                <a:cs typeface="Times New Roman" panose="02020603050405020304" pitchFamily="18" charset="0"/>
              </a:rPr>
              <a:t>as a result of not observing the correct sterilization rules, or an injection was made within the adipose tissue</a:t>
            </a:r>
          </a:p>
          <a:p>
            <a:pPr marL="514350" indent="-514350">
              <a:lnSpc>
                <a:spcPct val="160000"/>
              </a:lnSpc>
              <a:buFont typeface="+mj-lt"/>
              <a:buAutoNum type="arabicPeriod"/>
            </a:pPr>
            <a:r>
              <a:rPr lang="en-US" sz="2400" b="1" dirty="0">
                <a:solidFill>
                  <a:srgbClr val="FF0000"/>
                </a:solidFill>
                <a:latin typeface="Times New Roman" panose="02020603050405020304" pitchFamily="18" charset="0"/>
                <a:cs typeface="Times New Roman" panose="02020603050405020304" pitchFamily="18" charset="0"/>
              </a:rPr>
              <a:t>Fat necrosis: </a:t>
            </a:r>
            <a:r>
              <a:rPr lang="en-US" sz="2400" dirty="0">
                <a:solidFill>
                  <a:schemeClr val="tx1"/>
                </a:solidFill>
                <a:latin typeface="Times New Roman" panose="02020603050405020304" pitchFamily="18" charset="0"/>
                <a:cs typeface="Times New Roman" panose="02020603050405020304" pitchFamily="18" charset="0"/>
              </a:rPr>
              <a:t>Repeated injections in the same place lead to the occurrence of fat necrosis, where the skin is lowered, forming a hole.</a:t>
            </a:r>
          </a:p>
        </p:txBody>
      </p:sp>
    </p:spTree>
    <p:extLst>
      <p:ext uri="{BB962C8B-B14F-4D97-AF65-F5344CB8AC3E}">
        <p14:creationId xmlns:p14="http://schemas.microsoft.com/office/powerpoint/2010/main" val="15177968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B2AF655-B042-4492-978B-E7B4A65BBA5D}"/>
              </a:ext>
            </a:extLst>
          </p:cNvPr>
          <p:cNvSpPr>
            <a:spLocks noGrp="1"/>
          </p:cNvSpPr>
          <p:nvPr>
            <p:ph type="title"/>
          </p:nvPr>
        </p:nvSpPr>
        <p:spPr>
          <a:xfrm>
            <a:off x="31459" y="35897"/>
            <a:ext cx="6589199" cy="1280890"/>
          </a:xfrm>
        </p:spPr>
        <p:txBody>
          <a:bodyPr/>
          <a:lstStyle/>
          <a:p>
            <a:r>
              <a:rPr lang="en-US" b="1" dirty="0">
                <a:solidFill>
                  <a:srgbClr val="FF0000"/>
                </a:solidFill>
                <a:latin typeface="Times New Roman" panose="02020603050405020304" pitchFamily="18" charset="0"/>
                <a:cs typeface="Times New Roman" panose="02020603050405020304" pitchFamily="18" charset="0"/>
              </a:rPr>
              <a:t>4- Intravenous Medications</a:t>
            </a:r>
          </a:p>
        </p:txBody>
      </p:sp>
      <p:sp>
        <p:nvSpPr>
          <p:cNvPr id="3" name="Content Placeholder 2">
            <a:extLst>
              <a:ext uri="{FF2B5EF4-FFF2-40B4-BE49-F238E27FC236}">
                <a16:creationId xmlns:a16="http://schemas.microsoft.com/office/drawing/2014/main" xmlns="" id="{D346D6B0-6506-4306-BC67-991F499B2ED7}"/>
              </a:ext>
            </a:extLst>
          </p:cNvPr>
          <p:cNvSpPr>
            <a:spLocks noGrp="1"/>
          </p:cNvSpPr>
          <p:nvPr>
            <p:ph idx="1"/>
          </p:nvPr>
        </p:nvSpPr>
        <p:spPr>
          <a:xfrm>
            <a:off x="0" y="836711"/>
            <a:ext cx="9036495" cy="5985391"/>
          </a:xfrm>
        </p:spPr>
        <p:txBody>
          <a:bodyPr>
            <a:normAutofit/>
          </a:bodyPr>
          <a:lstStyle/>
          <a:p>
            <a:pPr>
              <a:buFont typeface="Wingdings" panose="05000000000000000000" pitchFamily="2" charset="2"/>
              <a:buChar char="v"/>
            </a:pPr>
            <a:r>
              <a:rPr lang="en-US" sz="2600" dirty="0">
                <a:solidFill>
                  <a:schemeClr val="tx1"/>
                </a:solidFill>
                <a:latin typeface="Times New Roman" panose="02020603050405020304" pitchFamily="18" charset="0"/>
                <a:cs typeface="Times New Roman" panose="02020603050405020304" pitchFamily="18" charset="0"/>
              </a:rPr>
              <a:t>Rapid effect.</a:t>
            </a:r>
          </a:p>
          <a:p>
            <a:pPr>
              <a:buFont typeface="Wingdings" panose="05000000000000000000" pitchFamily="2" charset="2"/>
              <a:buChar char="v"/>
            </a:pPr>
            <a:r>
              <a:rPr lang="en-US" sz="2600" dirty="0">
                <a:solidFill>
                  <a:schemeClr val="tx1"/>
                </a:solidFill>
                <a:latin typeface="Times New Roman" panose="02020603050405020304" pitchFamily="18" charset="0"/>
                <a:cs typeface="Times New Roman" panose="02020603050405020304" pitchFamily="18" charset="0"/>
              </a:rPr>
              <a:t>Avoids the discomfort.</a:t>
            </a:r>
          </a:p>
          <a:p>
            <a:pPr>
              <a:buFont typeface="Wingdings" panose="05000000000000000000" pitchFamily="2" charset="2"/>
              <a:buChar char="v"/>
            </a:pPr>
            <a:r>
              <a:rPr lang="en-US" sz="2600" dirty="0">
                <a:solidFill>
                  <a:schemeClr val="tx1"/>
                </a:solidFill>
                <a:latin typeface="Times New Roman" panose="02020603050405020304" pitchFamily="18" charset="0"/>
                <a:cs typeface="Times New Roman" panose="02020603050405020304" pitchFamily="18" charset="0"/>
              </a:rPr>
              <a:t>Large-volume infusion.</a:t>
            </a:r>
          </a:p>
          <a:p>
            <a:pPr>
              <a:buFont typeface="Wingdings" panose="05000000000000000000" pitchFamily="2" charset="2"/>
              <a:buChar char="v"/>
            </a:pPr>
            <a:r>
              <a:rPr lang="en-US" sz="2600" dirty="0">
                <a:solidFill>
                  <a:schemeClr val="tx1"/>
                </a:solidFill>
                <a:latin typeface="Times New Roman" panose="02020603050405020304" pitchFamily="18" charset="0"/>
                <a:cs typeface="Times New Roman" panose="02020603050405020304" pitchFamily="18" charset="0"/>
              </a:rPr>
              <a:t>Appropriate when medications are too irritating to tissues.</a:t>
            </a:r>
          </a:p>
          <a:p>
            <a:pPr>
              <a:buFont typeface="Wingdings" panose="05000000000000000000" pitchFamily="2" charset="2"/>
              <a:buChar char="v"/>
            </a:pPr>
            <a:r>
              <a:rPr lang="en-US" sz="2600" dirty="0">
                <a:solidFill>
                  <a:schemeClr val="tx1"/>
                </a:solidFill>
                <a:latin typeface="Times New Roman" panose="02020603050405020304" pitchFamily="18" charset="0"/>
                <a:cs typeface="Times New Roman" panose="02020603050405020304" pitchFamily="18" charset="0"/>
              </a:rPr>
              <a:t>Large volume of fluid causes hypervolemia.</a:t>
            </a:r>
          </a:p>
          <a:p>
            <a:pPr>
              <a:buFont typeface="Wingdings" panose="05000000000000000000" pitchFamily="2" charset="2"/>
              <a:buChar char="v"/>
            </a:pPr>
            <a:r>
              <a:rPr lang="en-US" sz="2400" dirty="0">
                <a:solidFill>
                  <a:schemeClr val="tx1"/>
                </a:solidFill>
                <a:latin typeface="Times New Roman" panose="02020603050405020304" pitchFamily="18" charset="0"/>
                <a:cs typeface="Times New Roman" panose="02020603050405020304" pitchFamily="18" charset="0"/>
              </a:rPr>
              <a:t>The angle of injection is 25°</a:t>
            </a:r>
            <a:endParaRPr lang="en-US" sz="2600" dirty="0">
              <a:solidFill>
                <a:schemeClr val="tx1"/>
              </a:solidFill>
              <a:latin typeface="Times New Roman" panose="02020603050405020304" pitchFamily="18" charset="0"/>
              <a:cs typeface="Times New Roman" panose="02020603050405020304" pitchFamily="18" charset="0"/>
            </a:endParaRPr>
          </a:p>
        </p:txBody>
      </p:sp>
      <p:sp>
        <p:nvSpPr>
          <p:cNvPr id="5" name="AutoShape 6" descr="Intravenous Injection. Effective Methods of Administration of Drugs and  Other Medical Solutions that are Used for Humans. Stock Vector -  Illustration of design, blood: 235012440">
            <a:extLst>
              <a:ext uri="{FF2B5EF4-FFF2-40B4-BE49-F238E27FC236}">
                <a16:creationId xmlns:a16="http://schemas.microsoft.com/office/drawing/2014/main" xmlns="" id="{65E0F728-9F3C-4572-924E-A8BA20238FCB}"/>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Picture 5">
            <a:extLst>
              <a:ext uri="{FF2B5EF4-FFF2-40B4-BE49-F238E27FC236}">
                <a16:creationId xmlns:a16="http://schemas.microsoft.com/office/drawing/2014/main" xmlns="" id="{CE854230-6B1C-4ADD-8DD2-DB37CD6B8397}"/>
              </a:ext>
            </a:extLst>
          </p:cNvPr>
          <p:cNvPicPr>
            <a:picLocks noChangeAspect="1"/>
          </p:cNvPicPr>
          <p:nvPr/>
        </p:nvPicPr>
        <p:blipFill>
          <a:blip r:embed="rId2"/>
          <a:stretch>
            <a:fillRect/>
          </a:stretch>
        </p:blipFill>
        <p:spPr>
          <a:xfrm>
            <a:off x="4283969" y="3429001"/>
            <a:ext cx="4860032" cy="3380526"/>
          </a:xfrm>
          <a:prstGeom prst="rect">
            <a:avLst/>
          </a:prstGeom>
        </p:spPr>
      </p:pic>
    </p:spTree>
    <p:extLst>
      <p:ext uri="{BB962C8B-B14F-4D97-AF65-F5344CB8AC3E}">
        <p14:creationId xmlns:p14="http://schemas.microsoft.com/office/powerpoint/2010/main" val="22366480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48A9A0-E972-4152-92EB-AE95CC144324}"/>
              </a:ext>
            </a:extLst>
          </p:cNvPr>
          <p:cNvSpPr>
            <a:spLocks noGrp="1"/>
          </p:cNvSpPr>
          <p:nvPr>
            <p:ph type="title"/>
          </p:nvPr>
        </p:nvSpPr>
        <p:spPr>
          <a:xfrm>
            <a:off x="0" y="188640"/>
            <a:ext cx="8964488" cy="1280890"/>
          </a:xfrm>
        </p:spPr>
        <p:txBody>
          <a:bodyPr/>
          <a:lstStyle/>
          <a:p>
            <a:r>
              <a:rPr lang="en-US" dirty="0">
                <a:solidFill>
                  <a:srgbClr val="C00000"/>
                </a:solidFill>
                <a:latin typeface="Times New Roman" panose="02020603050405020304" pitchFamily="18" charset="0"/>
                <a:cs typeface="Times New Roman" panose="02020603050405020304" pitchFamily="18" charset="0"/>
              </a:rPr>
              <a:t>1- Intradermally (ID)</a:t>
            </a:r>
            <a:endParaRPr lang="en-US" dirty="0"/>
          </a:p>
        </p:txBody>
      </p:sp>
      <p:sp>
        <p:nvSpPr>
          <p:cNvPr id="3" name="Content Placeholder 2">
            <a:extLst>
              <a:ext uri="{FF2B5EF4-FFF2-40B4-BE49-F238E27FC236}">
                <a16:creationId xmlns:a16="http://schemas.microsoft.com/office/drawing/2014/main" xmlns="" id="{BE374E77-2974-48DC-A8B9-8D2FDCA9EBEC}"/>
              </a:ext>
            </a:extLst>
          </p:cNvPr>
          <p:cNvSpPr>
            <a:spLocks noGrp="1"/>
          </p:cNvSpPr>
          <p:nvPr>
            <p:ph idx="1"/>
          </p:nvPr>
        </p:nvSpPr>
        <p:spPr>
          <a:xfrm>
            <a:off x="165068" y="836712"/>
            <a:ext cx="8978932" cy="6021288"/>
          </a:xfrm>
        </p:spPr>
        <p:txBody>
          <a:bodyPr>
            <a:normAutofit fontScale="92500" lnSpcReduction="10000"/>
          </a:bodyPr>
          <a:lstStyle/>
          <a:p>
            <a:pPr>
              <a:lnSpc>
                <a:spcPct val="150000"/>
              </a:lnSpc>
              <a:buFont typeface="Wingdings" panose="05000000000000000000" pitchFamily="2" charset="2"/>
              <a:buChar char="v"/>
            </a:pPr>
            <a:r>
              <a:rPr lang="en-US" sz="2800" dirty="0">
                <a:solidFill>
                  <a:schemeClr val="tx1"/>
                </a:solidFill>
                <a:latin typeface="Times New Roman" panose="02020603050405020304" pitchFamily="18" charset="0"/>
                <a:cs typeface="Times New Roman" panose="02020603050405020304" pitchFamily="18" charset="0"/>
              </a:rPr>
              <a:t>Intradermal (ID): injection into the dermis just below the epidermis.  </a:t>
            </a:r>
          </a:p>
          <a:p>
            <a:pPr>
              <a:lnSpc>
                <a:spcPct val="150000"/>
              </a:lnSpc>
              <a:buFont typeface="Wingdings" panose="05000000000000000000" pitchFamily="2" charset="2"/>
              <a:buChar char="v"/>
            </a:pPr>
            <a:r>
              <a:rPr lang="en-US" sz="2800" dirty="0">
                <a:solidFill>
                  <a:schemeClr val="tx1"/>
                </a:solidFill>
                <a:latin typeface="Times New Roman" panose="02020603050405020304" pitchFamily="18" charset="0"/>
                <a:cs typeface="Times New Roman" panose="02020603050405020304" pitchFamily="18" charset="0"/>
              </a:rPr>
              <a:t>The angle of injection is from 5 to 15 degrees.  </a:t>
            </a:r>
          </a:p>
          <a:p>
            <a:pPr>
              <a:lnSpc>
                <a:spcPct val="150000"/>
              </a:lnSpc>
              <a:buFont typeface="Wingdings" panose="05000000000000000000" pitchFamily="2" charset="2"/>
              <a:buChar char="v"/>
            </a:pPr>
            <a:r>
              <a:rPr lang="en-US" sz="2800" dirty="0">
                <a:solidFill>
                  <a:schemeClr val="tx1"/>
                </a:solidFill>
                <a:latin typeface="Times New Roman" panose="02020603050405020304" pitchFamily="18" charset="0"/>
                <a:cs typeface="Times New Roman" panose="02020603050405020304" pitchFamily="18" charset="0"/>
              </a:rPr>
              <a:t>Used a small amount of liquid, for example, 0.1 </a:t>
            </a:r>
            <a:r>
              <a:rPr lang="en-US" sz="2800" dirty="0" err="1">
                <a:solidFill>
                  <a:schemeClr val="tx1"/>
                </a:solidFill>
                <a:latin typeface="Times New Roman" panose="02020603050405020304" pitchFamily="18" charset="0"/>
                <a:cs typeface="Times New Roman" panose="02020603050405020304" pitchFamily="18" charset="0"/>
              </a:rPr>
              <a:t>mL.</a:t>
            </a:r>
            <a:endParaRPr lang="en-US" sz="2800" dirty="0">
              <a:solidFill>
                <a:schemeClr val="tx1"/>
              </a:solidFill>
              <a:latin typeface="Times New Roman" panose="02020603050405020304" pitchFamily="18" charset="0"/>
              <a:cs typeface="Times New Roman" panose="02020603050405020304" pitchFamily="18" charset="0"/>
            </a:endParaRPr>
          </a:p>
          <a:p>
            <a:pPr>
              <a:lnSpc>
                <a:spcPct val="150000"/>
              </a:lnSpc>
              <a:buFont typeface="Wingdings" panose="05000000000000000000" pitchFamily="2" charset="2"/>
              <a:buChar char="v"/>
            </a:pPr>
            <a:r>
              <a:rPr lang="en-US" sz="2800" dirty="0">
                <a:solidFill>
                  <a:schemeClr val="tx1"/>
                </a:solidFill>
                <a:latin typeface="Times New Roman" panose="02020603050405020304" pitchFamily="18" charset="0"/>
                <a:cs typeface="Times New Roman" panose="02020603050405020304" pitchFamily="18" charset="0"/>
              </a:rPr>
              <a:t>Used for allergy testing and tuberculosis (TB) screening.</a:t>
            </a:r>
          </a:p>
          <a:p>
            <a:pPr>
              <a:lnSpc>
                <a:spcPct val="150000"/>
              </a:lnSpc>
              <a:buFont typeface="Wingdings" panose="05000000000000000000" pitchFamily="2" charset="2"/>
              <a:buChar char="v"/>
            </a:pPr>
            <a:r>
              <a:rPr lang="en-US" sz="2800" dirty="0">
                <a:solidFill>
                  <a:schemeClr val="tx1"/>
                </a:solidFill>
                <a:latin typeface="Times New Roman" panose="02020603050405020304" pitchFamily="18" charset="0"/>
                <a:cs typeface="Times New Roman" panose="02020603050405020304" pitchFamily="18" charset="0"/>
              </a:rPr>
              <a:t>The test result appears after 10 minutes for allergy and 48 – 72 hours  for (TB) test .</a:t>
            </a:r>
          </a:p>
          <a:p>
            <a:pPr>
              <a:lnSpc>
                <a:spcPct val="150000"/>
              </a:lnSpc>
              <a:buFont typeface="Wingdings" panose="05000000000000000000" pitchFamily="2" charset="2"/>
              <a:buChar char="v"/>
            </a:pPr>
            <a:r>
              <a:rPr lang="en-US" sz="2800" dirty="0">
                <a:solidFill>
                  <a:schemeClr val="tx1"/>
                </a:solidFill>
                <a:latin typeface="Times New Roman" panose="02020603050405020304" pitchFamily="18" charset="0"/>
                <a:cs typeface="Times New Roman" panose="02020603050405020304" pitchFamily="18" charset="0"/>
              </a:rPr>
              <a:t>The common sites for injection are the anterior aspect of the forearm, the upper chest, and the back beneath the scapulae</a:t>
            </a:r>
          </a:p>
        </p:txBody>
      </p:sp>
    </p:spTree>
    <p:extLst>
      <p:ext uri="{BB962C8B-B14F-4D97-AF65-F5344CB8AC3E}">
        <p14:creationId xmlns:p14="http://schemas.microsoft.com/office/powerpoint/2010/main" val="19640446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3120B26-906F-4B85-A69D-E7E66DAE63F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xmlns="" id="{B82F0B77-4FCB-4E6A-BB22-CA58A41D27BF}"/>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xmlns="" id="{A63AE208-EF61-4234-A4A8-DF6F6C3E11E0}"/>
              </a:ext>
            </a:extLst>
          </p:cNvPr>
          <p:cNvPicPr>
            <a:picLocks noChangeAspect="1"/>
          </p:cNvPicPr>
          <p:nvPr/>
        </p:nvPicPr>
        <p:blipFill>
          <a:blip r:embed="rId2"/>
          <a:stretch>
            <a:fillRect/>
          </a:stretch>
        </p:blipFill>
        <p:spPr>
          <a:xfrm>
            <a:off x="-133694" y="-123826"/>
            <a:ext cx="9277694" cy="6937201"/>
          </a:xfrm>
          <a:prstGeom prst="rect">
            <a:avLst/>
          </a:prstGeom>
        </p:spPr>
      </p:pic>
    </p:spTree>
    <p:extLst>
      <p:ext uri="{BB962C8B-B14F-4D97-AF65-F5344CB8AC3E}">
        <p14:creationId xmlns:p14="http://schemas.microsoft.com/office/powerpoint/2010/main" val="24497345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850105"/>
          </a:xfrm>
        </p:spPr>
        <p:txBody>
          <a:bodyPr>
            <a:normAutofit/>
          </a:bodyPr>
          <a:lstStyle/>
          <a:p>
            <a:r>
              <a:rPr lang="en-US" dirty="0">
                <a:latin typeface="Times New Roman" panose="02020603050405020304" pitchFamily="18" charset="0"/>
                <a:cs typeface="Times New Roman" panose="02020603050405020304" pitchFamily="18" charset="0"/>
              </a:rPr>
              <a:t>Site of intradermal injection </a:t>
            </a:r>
            <a:endParaRPr lang="ar-IQ" dirty="0">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p:txBody>
          <a:bodyPr/>
          <a:lstStyle/>
          <a:p>
            <a:endParaRPr lang="ar-IQ" dirty="0"/>
          </a:p>
        </p:txBody>
      </p:sp>
      <p:pic>
        <p:nvPicPr>
          <p:cNvPr id="4" name="Picture 3">
            <a:extLst>
              <a:ext uri="{FF2B5EF4-FFF2-40B4-BE49-F238E27FC236}">
                <a16:creationId xmlns:a16="http://schemas.microsoft.com/office/drawing/2014/main" xmlns="" id="{41B178E5-84E0-4D6A-A943-BA5D5E555E99}"/>
              </a:ext>
            </a:extLst>
          </p:cNvPr>
          <p:cNvPicPr>
            <a:picLocks noChangeAspect="1"/>
          </p:cNvPicPr>
          <p:nvPr/>
        </p:nvPicPr>
        <p:blipFill>
          <a:blip r:embed="rId2"/>
          <a:stretch>
            <a:fillRect/>
          </a:stretch>
        </p:blipFill>
        <p:spPr>
          <a:xfrm>
            <a:off x="0" y="946778"/>
            <a:ext cx="9144000" cy="5896537"/>
          </a:xfrm>
          <a:prstGeom prst="rect">
            <a:avLst/>
          </a:prstGeom>
        </p:spPr>
      </p:pic>
    </p:spTree>
    <p:extLst>
      <p:ext uri="{BB962C8B-B14F-4D97-AF65-F5344CB8AC3E}">
        <p14:creationId xmlns:p14="http://schemas.microsoft.com/office/powerpoint/2010/main" val="26256828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678B52-8BA1-44F0-8810-94E3B105CF1E}"/>
              </a:ext>
            </a:extLst>
          </p:cNvPr>
          <p:cNvSpPr>
            <a:spLocks noGrp="1"/>
          </p:cNvSpPr>
          <p:nvPr>
            <p:ph type="title"/>
          </p:nvPr>
        </p:nvSpPr>
        <p:spPr>
          <a:xfrm>
            <a:off x="0" y="116632"/>
            <a:ext cx="9144000" cy="1152128"/>
          </a:xfrm>
        </p:spPr>
        <p:txBody>
          <a:bodyPr>
            <a:normAutofit/>
          </a:bodyPr>
          <a:lstStyle/>
          <a:p>
            <a:r>
              <a:rPr lang="en-US" dirty="0">
                <a:latin typeface="Times New Roman" panose="02020603050405020304" pitchFamily="18" charset="0"/>
                <a:cs typeface="Times New Roman" panose="02020603050405020304" pitchFamily="18" charset="0"/>
              </a:rPr>
              <a:t>Administration Intradermal (ID) Medication </a:t>
            </a:r>
            <a:endParaRPr lang="en-US" dirty="0"/>
          </a:p>
        </p:txBody>
      </p:sp>
      <p:sp>
        <p:nvSpPr>
          <p:cNvPr id="3" name="Content Placeholder 2">
            <a:extLst>
              <a:ext uri="{FF2B5EF4-FFF2-40B4-BE49-F238E27FC236}">
                <a16:creationId xmlns:a16="http://schemas.microsoft.com/office/drawing/2014/main" xmlns="" id="{8AA13328-C64A-43D9-BA1B-81FFF9429944}"/>
              </a:ext>
            </a:extLst>
          </p:cNvPr>
          <p:cNvSpPr>
            <a:spLocks noGrp="1"/>
          </p:cNvSpPr>
          <p:nvPr>
            <p:ph idx="1"/>
          </p:nvPr>
        </p:nvSpPr>
        <p:spPr>
          <a:xfrm>
            <a:off x="15548" y="908720"/>
            <a:ext cx="9128452" cy="5949280"/>
          </a:xfrm>
        </p:spPr>
        <p:txBody>
          <a:bodyPr>
            <a:normAutofit fontScale="92500" lnSpcReduction="10000"/>
          </a:bodyPr>
          <a:lstStyle/>
          <a:p>
            <a:pPr>
              <a:lnSpc>
                <a:spcPct val="170000"/>
              </a:lnSpc>
              <a:buFont typeface="+mj-lt"/>
              <a:buAutoNum type="arabicPeriod"/>
            </a:pPr>
            <a:r>
              <a:rPr lang="en-US" sz="2800" dirty="0">
                <a:solidFill>
                  <a:schemeClr val="tx1"/>
                </a:solidFill>
                <a:latin typeface="Times New Roman" panose="02020603050405020304" pitchFamily="18" charset="0"/>
                <a:cs typeface="Times New Roman" panose="02020603050405020304" pitchFamily="18" charset="0"/>
              </a:rPr>
              <a:t>Perform hand hygiene.</a:t>
            </a:r>
          </a:p>
          <a:p>
            <a:pPr>
              <a:lnSpc>
                <a:spcPct val="170000"/>
              </a:lnSpc>
              <a:buFont typeface="+mj-lt"/>
              <a:buAutoNum type="arabicPeriod"/>
            </a:pPr>
            <a:r>
              <a:rPr lang="en-US" sz="2800" dirty="0">
                <a:solidFill>
                  <a:schemeClr val="tx1"/>
                </a:solidFill>
                <a:latin typeface="Times New Roman" panose="02020603050405020304" pitchFamily="18" charset="0"/>
                <a:cs typeface="Times New Roman" panose="02020603050405020304" pitchFamily="18" charset="0"/>
              </a:rPr>
              <a:t>Introduce self and explain procedure.</a:t>
            </a:r>
          </a:p>
          <a:p>
            <a:pPr>
              <a:lnSpc>
                <a:spcPct val="170000"/>
              </a:lnSpc>
              <a:buFont typeface="+mj-lt"/>
              <a:buAutoNum type="arabicPeriod"/>
            </a:pPr>
            <a:r>
              <a:rPr lang="en-US" sz="2800" dirty="0">
                <a:solidFill>
                  <a:schemeClr val="tx1"/>
                </a:solidFill>
                <a:latin typeface="Times New Roman" panose="02020603050405020304" pitchFamily="18" charset="0"/>
                <a:cs typeface="Times New Roman" panose="02020603050405020304" pitchFamily="18" charset="0"/>
              </a:rPr>
              <a:t>Explain to the client that the medication will produce a small wheal, sometimes called a bleb.</a:t>
            </a:r>
          </a:p>
          <a:p>
            <a:pPr>
              <a:lnSpc>
                <a:spcPct val="170000"/>
              </a:lnSpc>
              <a:buFont typeface="+mj-lt"/>
              <a:buAutoNum type="arabicPeriod"/>
            </a:pPr>
            <a:r>
              <a:rPr lang="en-US" sz="2800" dirty="0">
                <a:solidFill>
                  <a:schemeClr val="tx1"/>
                </a:solidFill>
                <a:latin typeface="Times New Roman" panose="02020603050405020304" pitchFamily="18" charset="0"/>
                <a:cs typeface="Times New Roman" panose="02020603050405020304" pitchFamily="18" charset="0"/>
              </a:rPr>
              <a:t>Provide for client privacy.</a:t>
            </a:r>
          </a:p>
          <a:p>
            <a:pPr>
              <a:lnSpc>
                <a:spcPct val="170000"/>
              </a:lnSpc>
              <a:buFont typeface="+mj-lt"/>
              <a:buAutoNum type="arabicPeriod"/>
            </a:pPr>
            <a:r>
              <a:rPr lang="en-US" sz="2800" dirty="0">
                <a:solidFill>
                  <a:schemeClr val="tx1"/>
                </a:solidFill>
                <a:latin typeface="Times New Roman" panose="02020603050405020304" pitchFamily="18" charset="0"/>
                <a:cs typeface="Times New Roman" panose="02020603050405020304" pitchFamily="18" charset="0"/>
              </a:rPr>
              <a:t>Select site (Avoid sites that are tender, inflamed, or swollen) </a:t>
            </a:r>
          </a:p>
          <a:p>
            <a:pPr>
              <a:lnSpc>
                <a:spcPct val="170000"/>
              </a:lnSpc>
              <a:buFont typeface="+mj-lt"/>
              <a:buAutoNum type="arabicPeriod"/>
            </a:pPr>
            <a:r>
              <a:rPr lang="en-US" sz="2800" dirty="0">
                <a:solidFill>
                  <a:schemeClr val="tx1"/>
                </a:solidFill>
                <a:latin typeface="Times New Roman" panose="02020603050405020304" pitchFamily="18" charset="0"/>
                <a:cs typeface="Times New Roman" panose="02020603050405020304" pitchFamily="18" charset="0"/>
              </a:rPr>
              <a:t>Apply gloves.</a:t>
            </a:r>
          </a:p>
          <a:p>
            <a:pPr>
              <a:lnSpc>
                <a:spcPct val="170000"/>
              </a:lnSpc>
              <a:buFont typeface="+mj-lt"/>
              <a:buAutoNum type="arabicPeriod"/>
            </a:pPr>
            <a:r>
              <a:rPr lang="en-US" sz="2800" dirty="0">
                <a:solidFill>
                  <a:schemeClr val="tx1"/>
                </a:solidFill>
                <a:latin typeface="Times New Roman" panose="02020603050405020304" pitchFamily="18" charset="0"/>
                <a:cs typeface="Times New Roman" panose="02020603050405020304" pitchFamily="18" charset="0"/>
              </a:rPr>
              <a:t> Expel any air bubbles from the syringe.</a:t>
            </a:r>
          </a:p>
          <a:p>
            <a:pPr>
              <a:buFont typeface="+mj-lt"/>
              <a:buAutoNum type="arabicPeriod"/>
            </a:pPr>
            <a:endParaRPr lang="en-US"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078335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969BA257-A5FC-487B-8EF7-21A70FB664FF}"/>
              </a:ext>
            </a:extLst>
          </p:cNvPr>
          <p:cNvSpPr>
            <a:spLocks noGrp="1"/>
          </p:cNvSpPr>
          <p:nvPr>
            <p:ph idx="1"/>
          </p:nvPr>
        </p:nvSpPr>
        <p:spPr>
          <a:xfrm>
            <a:off x="395536" y="116632"/>
            <a:ext cx="8640960" cy="6696744"/>
          </a:xfrm>
        </p:spPr>
        <p:txBody>
          <a:bodyPr>
            <a:normAutofit fontScale="92500"/>
          </a:bodyPr>
          <a:lstStyle/>
          <a:p>
            <a:pPr marL="514350" indent="-514350">
              <a:lnSpc>
                <a:spcPct val="150000"/>
              </a:lnSpc>
              <a:buFont typeface="+mj-lt"/>
              <a:buAutoNum type="arabicPeriod" startAt="8"/>
            </a:pPr>
            <a:r>
              <a:rPr lang="en-US" sz="2800" dirty="0">
                <a:solidFill>
                  <a:schemeClr val="tx1"/>
                </a:solidFill>
                <a:latin typeface="Times New Roman" panose="02020603050405020304" pitchFamily="18" charset="0"/>
                <a:cs typeface="Times New Roman" panose="02020603050405020304" pitchFamily="18" charset="0"/>
              </a:rPr>
              <a:t>Cleanse the skin at the site using a firm circular motion starting at the center and widening the circle outward.</a:t>
            </a:r>
          </a:p>
          <a:p>
            <a:pPr>
              <a:lnSpc>
                <a:spcPct val="150000"/>
              </a:lnSpc>
              <a:buFont typeface="+mj-lt"/>
              <a:buAutoNum type="arabicPeriod" startAt="8"/>
            </a:pPr>
            <a:r>
              <a:rPr lang="en-US" sz="2800" dirty="0">
                <a:solidFill>
                  <a:schemeClr val="tx1"/>
                </a:solidFill>
                <a:latin typeface="Times New Roman" panose="02020603050405020304" pitchFamily="18" charset="0"/>
                <a:cs typeface="Times New Roman" panose="02020603050405020304" pitchFamily="18" charset="0"/>
              </a:rPr>
              <a:t>With the nondominant hand, pull the skin at the site until it is taut.</a:t>
            </a:r>
          </a:p>
          <a:p>
            <a:pPr>
              <a:lnSpc>
                <a:spcPct val="150000"/>
              </a:lnSpc>
              <a:buFont typeface="+mj-lt"/>
              <a:buAutoNum type="arabicPeriod" startAt="8"/>
            </a:pPr>
            <a:r>
              <a:rPr lang="en-US" sz="2800" dirty="0">
                <a:solidFill>
                  <a:schemeClr val="tx1"/>
                </a:solidFill>
                <a:latin typeface="Times New Roman" panose="02020603050405020304" pitchFamily="18" charset="0"/>
                <a:cs typeface="Times New Roman" panose="02020603050405020304" pitchFamily="18" charset="0"/>
              </a:rPr>
              <a:t>Insert the tip of the needle and inject the medication carefully and slowly.</a:t>
            </a:r>
          </a:p>
          <a:p>
            <a:pPr>
              <a:lnSpc>
                <a:spcPct val="150000"/>
              </a:lnSpc>
              <a:buFont typeface="+mj-lt"/>
              <a:buAutoNum type="arabicPeriod" startAt="8"/>
            </a:pPr>
            <a:r>
              <a:rPr lang="en-US" sz="2800" dirty="0">
                <a:solidFill>
                  <a:schemeClr val="tx1"/>
                </a:solidFill>
                <a:latin typeface="Times New Roman" panose="02020603050405020304" pitchFamily="18" charset="0"/>
                <a:cs typeface="Times New Roman" panose="02020603050405020304" pitchFamily="18" charset="0"/>
              </a:rPr>
              <a:t>Withdraw the needle quickly, Apply a bandage if indicated. </a:t>
            </a:r>
            <a:r>
              <a:rPr lang="en-US" sz="2800" b="1" dirty="0">
                <a:solidFill>
                  <a:srgbClr val="FF0000"/>
                </a:solidFill>
                <a:latin typeface="Times New Roman" panose="02020603050405020304" pitchFamily="18" charset="0"/>
                <a:cs typeface="Times New Roman" panose="02020603050405020304" pitchFamily="18" charset="0"/>
              </a:rPr>
              <a:t>Do not massage the area</a:t>
            </a:r>
            <a:r>
              <a:rPr lang="en-US" sz="2800" dirty="0">
                <a:solidFill>
                  <a:schemeClr val="tx1"/>
                </a:solidFill>
                <a:latin typeface="Times New Roman" panose="02020603050405020304" pitchFamily="18" charset="0"/>
                <a:cs typeface="Times New Roman" panose="02020603050405020304" pitchFamily="18" charset="0"/>
              </a:rPr>
              <a:t>.</a:t>
            </a:r>
          </a:p>
          <a:p>
            <a:pPr>
              <a:lnSpc>
                <a:spcPct val="150000"/>
              </a:lnSpc>
              <a:buFont typeface="+mj-lt"/>
              <a:buAutoNum type="arabicPeriod" startAt="8"/>
            </a:pPr>
            <a:r>
              <a:rPr lang="en-US" sz="2800" dirty="0">
                <a:solidFill>
                  <a:schemeClr val="tx1"/>
                </a:solidFill>
                <a:latin typeface="Times New Roman" panose="02020603050405020304" pitchFamily="18" charset="0"/>
                <a:cs typeface="Times New Roman" panose="02020603050405020304" pitchFamily="18" charset="0"/>
              </a:rPr>
              <a:t>Dispose of the syringe and needle into the sharps container.</a:t>
            </a:r>
          </a:p>
          <a:p>
            <a:pPr>
              <a:lnSpc>
                <a:spcPct val="150000"/>
              </a:lnSpc>
              <a:buFont typeface="+mj-lt"/>
              <a:buAutoNum type="arabicPeriod" startAt="8"/>
            </a:pPr>
            <a:r>
              <a:rPr lang="en-US" sz="2800" dirty="0">
                <a:solidFill>
                  <a:schemeClr val="tx1"/>
                </a:solidFill>
                <a:latin typeface="Times New Roman" panose="02020603050405020304" pitchFamily="18" charset="0"/>
                <a:cs typeface="Times New Roman" panose="02020603050405020304" pitchFamily="18" charset="0"/>
              </a:rPr>
              <a:t>Documented all information.</a:t>
            </a:r>
          </a:p>
          <a:p>
            <a:pPr>
              <a:lnSpc>
                <a:spcPct val="150000"/>
              </a:lnSpc>
            </a:pPr>
            <a:endParaRPr lang="en-US" sz="2800" dirty="0"/>
          </a:p>
        </p:txBody>
      </p:sp>
    </p:spTree>
    <p:extLst>
      <p:ext uri="{BB962C8B-B14F-4D97-AF65-F5344CB8AC3E}">
        <p14:creationId xmlns:p14="http://schemas.microsoft.com/office/powerpoint/2010/main" val="36117835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5F0B8F3-521B-42A4-9D31-FCE29FC079A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xmlns="" id="{6038435B-787C-4E2D-8816-AAC524028560}"/>
              </a:ext>
            </a:extLst>
          </p:cNvPr>
          <p:cNvSpPr>
            <a:spLocks noGrp="1"/>
          </p:cNvSpPr>
          <p:nvPr>
            <p:ph idx="1"/>
          </p:nvPr>
        </p:nvSpPr>
        <p:spPr/>
        <p:txBody>
          <a:bodyPr/>
          <a:lstStyle/>
          <a:p>
            <a:endParaRPr lang="en-US"/>
          </a:p>
        </p:txBody>
      </p:sp>
      <p:pic>
        <p:nvPicPr>
          <p:cNvPr id="6" name="Picture 5">
            <a:extLst>
              <a:ext uri="{FF2B5EF4-FFF2-40B4-BE49-F238E27FC236}">
                <a16:creationId xmlns:a16="http://schemas.microsoft.com/office/drawing/2014/main" xmlns="" id="{25189BC5-6A0E-4453-B1F1-8B535D37ACDB}"/>
              </a:ext>
            </a:extLst>
          </p:cNvPr>
          <p:cNvPicPr>
            <a:picLocks noChangeAspect="1"/>
          </p:cNvPicPr>
          <p:nvPr/>
        </p:nvPicPr>
        <p:blipFill>
          <a:blip r:embed="rId2"/>
          <a:stretch>
            <a:fillRect/>
          </a:stretch>
        </p:blipFill>
        <p:spPr>
          <a:xfrm>
            <a:off x="4194807" y="-102478"/>
            <a:ext cx="4929395" cy="6843845"/>
          </a:xfrm>
          <a:prstGeom prst="rect">
            <a:avLst/>
          </a:prstGeom>
        </p:spPr>
      </p:pic>
      <p:pic>
        <p:nvPicPr>
          <p:cNvPr id="7" name="Picture 6">
            <a:extLst>
              <a:ext uri="{FF2B5EF4-FFF2-40B4-BE49-F238E27FC236}">
                <a16:creationId xmlns:a16="http://schemas.microsoft.com/office/drawing/2014/main" xmlns="" id="{C231FD02-57E1-4E66-A8C7-02A4B835996C}"/>
              </a:ext>
            </a:extLst>
          </p:cNvPr>
          <p:cNvPicPr>
            <a:picLocks noChangeAspect="1"/>
          </p:cNvPicPr>
          <p:nvPr/>
        </p:nvPicPr>
        <p:blipFill>
          <a:blip r:embed="rId3"/>
          <a:stretch>
            <a:fillRect/>
          </a:stretch>
        </p:blipFill>
        <p:spPr>
          <a:xfrm>
            <a:off x="-5718" y="9525"/>
            <a:ext cx="4200525" cy="6843844"/>
          </a:xfrm>
          <a:prstGeom prst="rect">
            <a:avLst/>
          </a:prstGeom>
        </p:spPr>
      </p:pic>
    </p:spTree>
    <p:extLst>
      <p:ext uri="{BB962C8B-B14F-4D97-AF65-F5344CB8AC3E}">
        <p14:creationId xmlns:p14="http://schemas.microsoft.com/office/powerpoint/2010/main" val="15756831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BC279B7-95EF-46B6-A05C-47051788D92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xmlns="" id="{759925A9-C7C2-4DF0-96E6-9B930CABBA80}"/>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xmlns="" id="{D6349BF5-C692-49E3-A327-87CA0C4721DA}"/>
              </a:ext>
            </a:extLst>
          </p:cNvPr>
          <p:cNvPicPr>
            <a:picLocks noChangeAspect="1"/>
          </p:cNvPicPr>
          <p:nvPr/>
        </p:nvPicPr>
        <p:blipFill>
          <a:blip r:embed="rId2"/>
          <a:stretch>
            <a:fillRect/>
          </a:stretch>
        </p:blipFill>
        <p:spPr>
          <a:xfrm>
            <a:off x="1" y="0"/>
            <a:ext cx="4572000" cy="6858000"/>
          </a:xfrm>
          <a:prstGeom prst="rect">
            <a:avLst/>
          </a:prstGeom>
        </p:spPr>
      </p:pic>
      <p:pic>
        <p:nvPicPr>
          <p:cNvPr id="5" name="Picture 4">
            <a:extLst>
              <a:ext uri="{FF2B5EF4-FFF2-40B4-BE49-F238E27FC236}">
                <a16:creationId xmlns:a16="http://schemas.microsoft.com/office/drawing/2014/main" xmlns="" id="{E66FF9D6-17E6-409B-9990-DD5B8CE72568}"/>
              </a:ext>
            </a:extLst>
          </p:cNvPr>
          <p:cNvPicPr>
            <a:picLocks noChangeAspect="1"/>
          </p:cNvPicPr>
          <p:nvPr/>
        </p:nvPicPr>
        <p:blipFill>
          <a:blip r:embed="rId3"/>
          <a:stretch>
            <a:fillRect/>
          </a:stretch>
        </p:blipFill>
        <p:spPr>
          <a:xfrm>
            <a:off x="4572000" y="0"/>
            <a:ext cx="4572000" cy="3429000"/>
          </a:xfrm>
          <a:prstGeom prst="rect">
            <a:avLst/>
          </a:prstGeom>
        </p:spPr>
      </p:pic>
      <p:pic>
        <p:nvPicPr>
          <p:cNvPr id="6" name="Picture 5">
            <a:extLst>
              <a:ext uri="{FF2B5EF4-FFF2-40B4-BE49-F238E27FC236}">
                <a16:creationId xmlns:a16="http://schemas.microsoft.com/office/drawing/2014/main" xmlns="" id="{314A9E6A-7CE8-4378-8D76-B073AA0501B9}"/>
              </a:ext>
            </a:extLst>
          </p:cNvPr>
          <p:cNvPicPr>
            <a:picLocks noChangeAspect="1"/>
          </p:cNvPicPr>
          <p:nvPr/>
        </p:nvPicPr>
        <p:blipFill>
          <a:blip r:embed="rId4"/>
          <a:stretch>
            <a:fillRect/>
          </a:stretch>
        </p:blipFill>
        <p:spPr>
          <a:xfrm>
            <a:off x="4571999" y="3428999"/>
            <a:ext cx="4572000" cy="3434755"/>
          </a:xfrm>
          <a:prstGeom prst="rect">
            <a:avLst/>
          </a:prstGeom>
        </p:spPr>
      </p:pic>
    </p:spTree>
    <p:extLst>
      <p:ext uri="{BB962C8B-B14F-4D97-AF65-F5344CB8AC3E}">
        <p14:creationId xmlns:p14="http://schemas.microsoft.com/office/powerpoint/2010/main" val="2404114044"/>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2E5369"/>
      </a:dk2>
      <a:lt2>
        <a:srgbClr val="CFE2E7"/>
      </a:lt2>
      <a:accent1>
        <a:srgbClr val="353535"/>
      </a:accent1>
      <a:accent2>
        <a:srgbClr val="1CACE3"/>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4F34B87B-9C7A-41AE-A6CB-48536223DFFD}"/>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Wisp</Template>
  <TotalTime>9325</TotalTime>
  <Words>1215</Words>
  <Application>Microsoft Office PowerPoint</Application>
  <PresentationFormat>عرض على الشاشة (3:4)‏</PresentationFormat>
  <Paragraphs>112</Paragraphs>
  <Slides>27</Slides>
  <Notes>6</Notes>
  <HiddenSlides>0</HiddenSlides>
  <MMClips>0</MMClips>
  <ScaleCrop>false</ScaleCrop>
  <HeadingPairs>
    <vt:vector size="4" baseType="variant">
      <vt:variant>
        <vt:lpstr>نسق</vt:lpstr>
      </vt:variant>
      <vt:variant>
        <vt:i4>1</vt:i4>
      </vt:variant>
      <vt:variant>
        <vt:lpstr>عناوين الشرائح</vt:lpstr>
      </vt:variant>
      <vt:variant>
        <vt:i4>27</vt:i4>
      </vt:variant>
    </vt:vector>
  </HeadingPairs>
  <TitlesOfParts>
    <vt:vector size="28" baseType="lpstr">
      <vt:lpstr>Wisp</vt:lpstr>
      <vt:lpstr>Lecture 9  Subject Medication Administration Part 2   Theoretical </vt:lpstr>
      <vt:lpstr>Parenteral medications</vt:lpstr>
      <vt:lpstr>1- Intradermally (ID)</vt:lpstr>
      <vt:lpstr>عرض تقديمي في PowerPoint</vt:lpstr>
      <vt:lpstr>Site of intradermal injection </vt:lpstr>
      <vt:lpstr>Administration Intradermal (ID) Medication </vt:lpstr>
      <vt:lpstr>عرض تقديمي في PowerPoint</vt:lpstr>
      <vt:lpstr>عرض تقديمي في PowerPoint</vt:lpstr>
      <vt:lpstr>عرض تقديمي في PowerPoint</vt:lpstr>
      <vt:lpstr>2- Subcutaneous Injections (SC)</vt:lpstr>
      <vt:lpstr>عرض تقديمي في PowerPoint</vt:lpstr>
      <vt:lpstr>Administering a Subcutaneous Injection</vt:lpstr>
      <vt:lpstr>عرض تقديمي في PowerPoint</vt:lpstr>
      <vt:lpstr>3- Intramuscular Injections (IM)</vt:lpstr>
      <vt:lpstr>Sites of intramuscular injection</vt:lpstr>
      <vt:lpstr>A- The dorsogluteal muscle site (1-5 ml). </vt:lpstr>
      <vt:lpstr>B- The ventrogluteal site. </vt:lpstr>
      <vt:lpstr>عرض تقديمي في PowerPoint</vt:lpstr>
      <vt:lpstr>C- The vastus lateralis site. </vt:lpstr>
      <vt:lpstr>D- The rectus femoris site.  </vt:lpstr>
      <vt:lpstr>E- The deltoid muscle site (1 ml). </vt:lpstr>
      <vt:lpstr>Administering an Intramuscular Injection</vt:lpstr>
      <vt:lpstr>عرض تقديمي في PowerPoint</vt:lpstr>
      <vt:lpstr>عرض تقديمي في PowerPoint</vt:lpstr>
      <vt:lpstr>عرض تقديمي في PowerPoint</vt:lpstr>
      <vt:lpstr>Complication of intramuscular injection </vt:lpstr>
      <vt:lpstr>4- Intravenous Medications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Ali ah</dc:creator>
  <cp:lastModifiedBy>Maher</cp:lastModifiedBy>
  <cp:revision>245</cp:revision>
  <dcterms:modified xsi:type="dcterms:W3CDTF">2024-02-25T12:29:37Z</dcterms:modified>
</cp:coreProperties>
</file>