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58" d="100"/>
          <a:sy n="58" d="100"/>
        </p:scale>
        <p:origin x="9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35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39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55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85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01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15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57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84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1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56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4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04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25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87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99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6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6</a:t>
            </a:r>
          </a:p>
          <a:p>
            <a:r>
              <a:rPr lang="en-US" sz="4400" b="1" dirty="0"/>
              <a:t>Knowledge Based Agent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AEC0BCBA-2089-402A-A8E7-5728E2768754}"/>
              </a:ext>
            </a:extLst>
          </p:cNvPr>
          <p:cNvSpPr txBox="1"/>
          <p:nvPr/>
        </p:nvSpPr>
        <p:spPr>
          <a:xfrm>
            <a:off x="155574" y="3128603"/>
            <a:ext cx="11503943" cy="24994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200150" lvl="1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3600" b="1" dirty="0"/>
              <a:t>Syntax	2. semantic 3. Model 4. Logical Reasoning (entailment), 5. Sound (truth preserving) 6. completeness 7. grounding. </a:t>
            </a:r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-101486" y="1266456"/>
            <a:ext cx="11503943" cy="16684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US" sz="3600" b="1" dirty="0"/>
              <a:t>The fundamental concepts of logical </a:t>
            </a:r>
            <a:r>
              <a:rPr lang="en-US" sz="3600" b="1" dirty="0">
                <a:solidFill>
                  <a:srgbClr val="FF0000"/>
                </a:solidFill>
              </a:rPr>
              <a:t>representation</a:t>
            </a:r>
            <a:r>
              <a:rPr lang="en-US" sz="3600" b="1" dirty="0"/>
              <a:t> and </a:t>
            </a:r>
            <a:r>
              <a:rPr lang="en-US" sz="3600" b="1" dirty="0">
                <a:solidFill>
                  <a:srgbClr val="FF0000"/>
                </a:solidFill>
              </a:rPr>
              <a:t>reasoning</a:t>
            </a:r>
          </a:p>
        </p:txBody>
      </p:sp>
    </p:spTree>
    <p:extLst>
      <p:ext uri="{BB962C8B-B14F-4D97-AF65-F5344CB8AC3E}">
        <p14:creationId xmlns:p14="http://schemas.microsoft.com/office/powerpoint/2010/main" val="355761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(Syntax)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53515" y="1178321"/>
            <a:ext cx="11503943" cy="41614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Knowledge base consist of sentences.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These sentences are expressed according the </a:t>
            </a:r>
            <a:r>
              <a:rPr lang="en-US" sz="3600" b="1" dirty="0">
                <a:solidFill>
                  <a:srgbClr val="FF0000"/>
                </a:solidFill>
              </a:rPr>
              <a:t>syntax</a:t>
            </a:r>
            <a:r>
              <a:rPr lang="en-US" sz="3600" b="1" dirty="0"/>
              <a:t> of the representation language. 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Syntax specifies all the sentences are </a:t>
            </a:r>
            <a:r>
              <a:rPr lang="en-US" sz="3600" b="1" dirty="0">
                <a:solidFill>
                  <a:srgbClr val="FF0000"/>
                </a:solidFill>
              </a:rPr>
              <a:t>well formed</a:t>
            </a:r>
            <a:r>
              <a:rPr lang="en-US" sz="3600" b="1" dirty="0"/>
              <a:t>.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X+Y = 4                                          X4Y+=</a:t>
            </a:r>
          </a:p>
        </p:txBody>
      </p:sp>
    </p:spTree>
    <p:extLst>
      <p:ext uri="{BB962C8B-B14F-4D97-AF65-F5344CB8AC3E}">
        <p14:creationId xmlns:p14="http://schemas.microsoft.com/office/powerpoint/2010/main" val="1422791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(semantics)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155575" y="1525090"/>
            <a:ext cx="11503943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n-US" sz="3600" b="1" dirty="0"/>
              <a:t>Logic must also define the </a:t>
            </a:r>
            <a:r>
              <a:rPr lang="en-US" sz="3600" b="1" dirty="0">
                <a:solidFill>
                  <a:srgbClr val="FF0000"/>
                </a:solidFill>
              </a:rPr>
              <a:t>semantic (meaning)</a:t>
            </a:r>
            <a:r>
              <a:rPr lang="en-US" sz="3600" b="1" dirty="0"/>
              <a:t> of sentences. 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n-US" sz="3600" b="1" dirty="0"/>
              <a:t>The semantic defines the </a:t>
            </a:r>
            <a:r>
              <a:rPr lang="en-US" sz="3600" b="1" dirty="0">
                <a:solidFill>
                  <a:srgbClr val="FF0000"/>
                </a:solidFill>
              </a:rPr>
              <a:t>truth</a:t>
            </a:r>
            <a:r>
              <a:rPr lang="en-US" sz="3600" b="1" dirty="0"/>
              <a:t> of each sentence with respect to each possible world. 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n-US" sz="3600" b="1" dirty="0"/>
              <a:t>For example the semantic of the following arithmetic sentence </a:t>
            </a:r>
            <a:r>
              <a:rPr lang="en-US" sz="3600" b="1" dirty="0">
                <a:solidFill>
                  <a:srgbClr val="FF0000"/>
                </a:solidFill>
              </a:rPr>
              <a:t>( X + Y = 4</a:t>
            </a:r>
            <a:r>
              <a:rPr lang="en-US" sz="3600" b="1" dirty="0"/>
              <a:t>) is true where X is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b="1" dirty="0"/>
              <a:t> and Y is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b="1" dirty="0"/>
              <a:t>.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Note: in standard logic every sentence must be either true or false in each possible world (model). </a:t>
            </a:r>
          </a:p>
        </p:txBody>
      </p:sp>
    </p:spTree>
    <p:extLst>
      <p:ext uri="{BB962C8B-B14F-4D97-AF65-F5344CB8AC3E}">
        <p14:creationId xmlns:p14="http://schemas.microsoft.com/office/powerpoint/2010/main" val="311133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(model)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44028" y="931035"/>
            <a:ext cx="11503943" cy="58234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We use the term </a:t>
            </a:r>
            <a:r>
              <a:rPr lang="en-US" sz="3600" b="1" dirty="0">
                <a:solidFill>
                  <a:srgbClr val="FF0000"/>
                </a:solidFill>
              </a:rPr>
              <a:t>model</a:t>
            </a:r>
            <a:r>
              <a:rPr lang="en-US" sz="3600" b="1" dirty="0"/>
              <a:t> in place of possible world.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Possible world might be thought of as potentially real environments.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Models are mathematical abstractions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fixes the truth of false of every relevant sentence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Possible models are just all possible assignments of real numbers to the variable x and y</a:t>
            </a:r>
          </a:p>
        </p:txBody>
      </p:sp>
    </p:spTree>
    <p:extLst>
      <p:ext uri="{BB962C8B-B14F-4D97-AF65-F5344CB8AC3E}">
        <p14:creationId xmlns:p14="http://schemas.microsoft.com/office/powerpoint/2010/main" val="1809671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(model)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44028" y="931035"/>
            <a:ext cx="11503943" cy="41614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If  sentence α is true in model m, we sat that 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m satisfies α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m is a model of α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We us the notation M(α) to mean the set all models of α</a:t>
            </a:r>
          </a:p>
        </p:txBody>
      </p:sp>
    </p:spTree>
    <p:extLst>
      <p:ext uri="{BB962C8B-B14F-4D97-AF65-F5344CB8AC3E}">
        <p14:creationId xmlns:p14="http://schemas.microsoft.com/office/powerpoint/2010/main" val="2224789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(logical reasoning)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44028" y="931035"/>
            <a:ext cx="11503943" cy="60045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What is the </a:t>
            </a:r>
            <a:r>
              <a:rPr lang="en-US" sz="3600" b="1" dirty="0">
                <a:solidFill>
                  <a:srgbClr val="FF0000"/>
                </a:solidFill>
              </a:rPr>
              <a:t>entailment</a:t>
            </a:r>
            <a:r>
              <a:rPr lang="en-US" sz="3600" b="1" dirty="0"/>
              <a:t> between sentences.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 idea that a sentence follows logically from another sentence.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In mathematical notation we write.</a:t>
            </a:r>
          </a:p>
          <a:p>
            <a:pPr lvl="1"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 ╞ β</a:t>
            </a:r>
          </a:p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mean the sentence </a:t>
            </a:r>
            <a:r>
              <a:rPr lang="en-US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  entail the sentence β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93369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 (logical reasoning)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44028" y="931035"/>
            <a:ext cx="11503943" cy="49924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028700" lvl="1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 formal definition of entailment is 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 ╞ β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If and only if , in every model in which </a:t>
            </a:r>
            <a:r>
              <a:rPr lang="en-US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α it true β is also true 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lvl="1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α ╞ β if and only if M(α) ⃀ M(β)</a:t>
            </a:r>
          </a:p>
          <a:p>
            <a:pPr lvl="1" algn="ctr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344028" y="931035"/>
            <a:ext cx="11503943" cy="60799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An inference algorithm that derives only entailed sentences is called </a:t>
            </a:r>
            <a:r>
              <a:rPr lang="en-US" sz="3600" b="1" dirty="0">
                <a:solidFill>
                  <a:srgbClr val="FF0000"/>
                </a:solidFill>
              </a:rPr>
              <a:t>sound or truth preserving</a:t>
            </a:r>
            <a:r>
              <a:rPr lang="en-US" sz="3600" b="1" dirty="0"/>
              <a:t>. Soundness is a highly desirable property. </a:t>
            </a: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The property of </a:t>
            </a:r>
            <a:r>
              <a:rPr lang="en-US" sz="3600" b="1" dirty="0">
                <a:solidFill>
                  <a:srgbClr val="FF0000"/>
                </a:solidFill>
              </a:rPr>
              <a:t>completeness</a:t>
            </a:r>
            <a:r>
              <a:rPr lang="en-US" sz="3600" b="1" dirty="0"/>
              <a:t> is also desirable, an inference algorithm is </a:t>
            </a:r>
            <a:r>
              <a:rPr lang="en-US" sz="3600" b="1" dirty="0">
                <a:solidFill>
                  <a:srgbClr val="FF0000"/>
                </a:solidFill>
              </a:rPr>
              <a:t>complete if it can derive any sentence that is entailed. </a:t>
            </a:r>
          </a:p>
          <a:p>
            <a:pPr lvl="1" algn="ctr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9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248695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42AF2F36-7565-4F7C-A867-CC4723F45A3F}"/>
              </a:ext>
            </a:extLst>
          </p:cNvPr>
          <p:cNvSpPr txBox="1"/>
          <p:nvPr/>
        </p:nvSpPr>
        <p:spPr>
          <a:xfrm>
            <a:off x="0" y="1107305"/>
            <a:ext cx="11503943" cy="49924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The final issue to consider is </a:t>
            </a:r>
            <a:r>
              <a:rPr lang="en-US" sz="3600" b="1" dirty="0">
                <a:solidFill>
                  <a:srgbClr val="FF0000"/>
                </a:solidFill>
              </a:rPr>
              <a:t>grounding</a:t>
            </a:r>
            <a:r>
              <a:rPr lang="en-US" sz="3600" b="1" dirty="0"/>
              <a:t>, the connection between logical reasoning process and the real environment in which the agent exists. In particular, how do we know that KB is true in the real world? A simple answer is that the agent’s sensors cerate the connections.</a:t>
            </a:r>
          </a:p>
        </p:txBody>
      </p:sp>
    </p:spTree>
    <p:extLst>
      <p:ext uri="{BB962C8B-B14F-4D97-AF65-F5344CB8AC3E}">
        <p14:creationId xmlns:p14="http://schemas.microsoft.com/office/powerpoint/2010/main" val="3514872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555" y="2707557"/>
            <a:ext cx="9144000" cy="1033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26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Humans know things and what they know helps them to do things.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Human intelligence not purely reflex mechanisms but by process of reasoning that operation of the internal representation of knowledge.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In AI this approach to intelligence is embodied in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 Knowledge-based Agents</a:t>
            </a:r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Logic is used as a form of knowledge representation.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Knowledge-based agents can: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 accept new task in form of explicitly describe goals.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Achieve competence quickly by being told or learning new knowledge about the environment.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They can adapt to changes in the environment by updating the relevant knowledge.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5291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(Logical Agent)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06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In which we design agents that can: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Form representations of a complex world.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Use a process of inference to derive new representation about the world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Use this new representation to deduce what to do. </a:t>
            </a:r>
          </a:p>
        </p:txBody>
      </p:sp>
    </p:spTree>
    <p:extLst>
      <p:ext uri="{BB962C8B-B14F-4D97-AF65-F5344CB8AC3E}">
        <p14:creationId xmlns:p14="http://schemas.microsoft.com/office/powerpoint/2010/main" val="424940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(Logical Agent)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99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 central component of a knowledge-based agent is Knowledge Base (KB).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A knowledge Base is a set of </a:t>
            </a:r>
            <a:r>
              <a:rPr lang="en-US" sz="3600" b="1" dirty="0">
                <a:solidFill>
                  <a:srgbClr val="FF0000"/>
                </a:solidFill>
              </a:rPr>
              <a:t>sentences</a:t>
            </a:r>
            <a:r>
              <a:rPr lang="en-US" sz="3600" b="1" dirty="0"/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Each sentence is expressed in a language called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Knowledge Representation Language 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78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(Logical Agent)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99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Knowledge Representation Language represents some </a:t>
            </a:r>
            <a:r>
              <a:rPr lang="en-US" sz="3600" b="1" dirty="0">
                <a:solidFill>
                  <a:srgbClr val="FF0000"/>
                </a:solidFill>
              </a:rPr>
              <a:t>assertion </a:t>
            </a:r>
            <a:r>
              <a:rPr lang="en-US" sz="3600" b="1" dirty="0"/>
              <a:t>about the world.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Sometimes we dignify a sentence with the name </a:t>
            </a:r>
            <a:r>
              <a:rPr lang="en-US" sz="3600" b="1" dirty="0">
                <a:solidFill>
                  <a:srgbClr val="FF0000"/>
                </a:solidFill>
              </a:rPr>
              <a:t>axiom</a:t>
            </a:r>
            <a:r>
              <a:rPr lang="en-US" sz="3600" b="1" dirty="0"/>
              <a:t>. (</a:t>
            </a:r>
            <a:r>
              <a:rPr lang="en-US" sz="3600" b="1" dirty="0">
                <a:solidFill>
                  <a:srgbClr val="FF0000"/>
                </a:solidFill>
              </a:rPr>
              <a:t>when the sentence is taken as given without being derived for other sentences</a:t>
            </a:r>
            <a:r>
              <a:rPr lang="en-US" sz="3600" b="1" dirty="0"/>
              <a:t>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4474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(Logical Agent) Agent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823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There must be a way to </a:t>
            </a:r>
            <a:r>
              <a:rPr lang="en-US" sz="3600" b="1" dirty="0">
                <a:solidFill>
                  <a:srgbClr val="FF0000"/>
                </a:solidFill>
              </a:rPr>
              <a:t>add</a:t>
            </a:r>
            <a:r>
              <a:rPr lang="en-US" sz="3600" b="1" dirty="0"/>
              <a:t> new sentence to the knowledge base.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There must be a way to </a:t>
            </a:r>
            <a:r>
              <a:rPr lang="en-US" sz="3600" b="1" dirty="0">
                <a:solidFill>
                  <a:srgbClr val="FF0000"/>
                </a:solidFill>
              </a:rPr>
              <a:t>query</a:t>
            </a:r>
            <a:r>
              <a:rPr lang="en-US" sz="3600" b="1" dirty="0"/>
              <a:t> the knowledge base.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 standard name for these operations are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TELL &amp; ASK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Both operation may involve </a:t>
            </a:r>
            <a:r>
              <a:rPr lang="en-US" sz="3600" b="1" dirty="0">
                <a:solidFill>
                  <a:srgbClr val="FF0000"/>
                </a:solidFill>
              </a:rPr>
              <a:t>inference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(driving new sentence from old 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76740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Agent Program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Figure shows the outline of KB agent program.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5FE4DE-3BB8-4D65-9E24-7E9BF2BAF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92" y="2367820"/>
            <a:ext cx="11492631" cy="35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3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Knowledge Based Agent Program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99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Each time agent program is called, it does three things:</a:t>
            </a:r>
          </a:p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3600" b="1" dirty="0"/>
              <a:t>It TELLs the knowledge base what it perceives.</a:t>
            </a:r>
          </a:p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3600" b="1" dirty="0"/>
              <a:t>It ASKS the knowledge base what action is should perform. ( </a:t>
            </a:r>
            <a:r>
              <a:rPr lang="en-US" sz="3600" b="1" dirty="0">
                <a:solidFill>
                  <a:srgbClr val="FF0000"/>
                </a:solidFill>
              </a:rPr>
              <a:t>extensive reasoning required</a:t>
            </a:r>
            <a:r>
              <a:rPr lang="en-US" sz="3600" b="1" dirty="0"/>
              <a:t>)</a:t>
            </a:r>
          </a:p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3600" b="1" dirty="0"/>
              <a:t>The agent program tell the KB which action was chosen, and agent executes the action.</a:t>
            </a:r>
          </a:p>
        </p:txBody>
      </p:sp>
    </p:spTree>
    <p:extLst>
      <p:ext uri="{BB962C8B-B14F-4D97-AF65-F5344CB8AC3E}">
        <p14:creationId xmlns:p14="http://schemas.microsoft.com/office/powerpoint/2010/main" val="4161563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834</Words>
  <Application>Microsoft Office PowerPoint</Application>
  <PresentationFormat>Widescreen</PresentationFormat>
  <Paragraphs>102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Artificial Intelligence</vt:lpstr>
      <vt:lpstr>Knowledge Based Agent</vt:lpstr>
      <vt:lpstr>Knowledge Based Agent</vt:lpstr>
      <vt:lpstr>Knowledge Based (Logical Agent) Agent</vt:lpstr>
      <vt:lpstr>Knowledge Based (Logical Agent) Agent</vt:lpstr>
      <vt:lpstr>Knowledge Based (Logical Agent) Agent</vt:lpstr>
      <vt:lpstr>Knowledge Based (Logical Agent) Agent</vt:lpstr>
      <vt:lpstr>Knowledge Based Agent Program</vt:lpstr>
      <vt:lpstr>Knowledge Based Agent Program</vt:lpstr>
      <vt:lpstr>LOGIC</vt:lpstr>
      <vt:lpstr>LOGIC (Syntax)</vt:lpstr>
      <vt:lpstr>LOGIC (semantics)</vt:lpstr>
      <vt:lpstr>LOGIC (model)</vt:lpstr>
      <vt:lpstr>LOGIC (model)</vt:lpstr>
      <vt:lpstr>LOGIC (logical reasoning)</vt:lpstr>
      <vt:lpstr>LOGIC (logical reasoning)</vt:lpstr>
      <vt:lpstr>LOGIC</vt:lpstr>
      <vt:lpstr>LOGIC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Hasanein Alharbi</cp:lastModifiedBy>
  <cp:revision>94</cp:revision>
  <dcterms:created xsi:type="dcterms:W3CDTF">2023-09-18T19:29:30Z</dcterms:created>
  <dcterms:modified xsi:type="dcterms:W3CDTF">2024-02-02T17:30:39Z</dcterms:modified>
</cp:coreProperties>
</file>