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0" r:id="rId1"/>
  </p:sldMasterIdLst>
  <p:notesMasterIdLst>
    <p:notesMasterId r:id="rId35"/>
  </p:notesMasterIdLst>
  <p:handoutMasterIdLst>
    <p:handoutMasterId r:id="rId36"/>
  </p:handoutMasterIdLst>
  <p:sldIdLst>
    <p:sldId id="256" r:id="rId2"/>
    <p:sldId id="291" r:id="rId3"/>
    <p:sldId id="273" r:id="rId4"/>
    <p:sldId id="284" r:id="rId5"/>
    <p:sldId id="265" r:id="rId6"/>
    <p:sldId id="276" r:id="rId7"/>
    <p:sldId id="277" r:id="rId8"/>
    <p:sldId id="278" r:id="rId9"/>
    <p:sldId id="279" r:id="rId10"/>
    <p:sldId id="280" r:id="rId11"/>
    <p:sldId id="281" r:id="rId12"/>
    <p:sldId id="282" r:id="rId13"/>
    <p:sldId id="287" r:id="rId14"/>
    <p:sldId id="330" r:id="rId15"/>
    <p:sldId id="305" r:id="rId16"/>
    <p:sldId id="329" r:id="rId17"/>
    <p:sldId id="306" r:id="rId18"/>
    <p:sldId id="307" r:id="rId19"/>
    <p:sldId id="308" r:id="rId20"/>
    <p:sldId id="312" r:id="rId21"/>
    <p:sldId id="313" r:id="rId22"/>
    <p:sldId id="314" r:id="rId23"/>
    <p:sldId id="317" r:id="rId24"/>
    <p:sldId id="318" r:id="rId25"/>
    <p:sldId id="342" r:id="rId26"/>
    <p:sldId id="319" r:id="rId27"/>
    <p:sldId id="320" r:id="rId28"/>
    <p:sldId id="343" r:id="rId29"/>
    <p:sldId id="344" r:id="rId30"/>
    <p:sldId id="345" r:id="rId31"/>
    <p:sldId id="346" r:id="rId32"/>
    <p:sldId id="327" r:id="rId33"/>
    <p:sldId id="328" r:id="rId34"/>
  </p:sldIdLst>
  <p:sldSz cx="9144000" cy="6858000" type="screen4x3"/>
  <p:notesSz cx="6735763" cy="9869488"/>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1005" autoAdjust="0"/>
  </p:normalViewPr>
  <p:slideViewPr>
    <p:cSldViewPr>
      <p:cViewPr varScale="1">
        <p:scale>
          <a:sx n="61" d="100"/>
          <a:sy n="61" d="100"/>
        </p:scale>
        <p:origin x="157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60" y="0"/>
            <a:ext cx="2918831" cy="493474"/>
          </a:xfrm>
          <a:prstGeom prst="rect">
            <a:avLst/>
          </a:prstGeom>
        </p:spPr>
        <p:txBody>
          <a:bodyPr vert="horz" lIns="91440" tIns="45720" rIns="91440" bIns="45720" rtlCol="1"/>
          <a:lstStyle>
            <a:lvl1pPr algn="l">
              <a:defRPr sz="1200"/>
            </a:lvl1pPr>
          </a:lstStyle>
          <a:p>
            <a:fld id="{8FD19EB3-89F1-4A30-8AAE-BBEA7C3F3A08}" type="datetime1">
              <a:rPr lang="en-US" smtClean="0"/>
              <a:pPr/>
              <a:t>2/10/2024</a:t>
            </a:fld>
            <a:endParaRPr lang="ar-IQ"/>
          </a:p>
        </p:txBody>
      </p:sp>
      <p:sp>
        <p:nvSpPr>
          <p:cNvPr id="4" name="Footer Placeholder 3"/>
          <p:cNvSpPr>
            <a:spLocks noGrp="1"/>
          </p:cNvSpPr>
          <p:nvPr>
            <p:ph type="ftr" sz="quarter" idx="2"/>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60" y="9374301"/>
            <a:ext cx="2918831" cy="493474"/>
          </a:xfrm>
          <a:prstGeom prst="rect">
            <a:avLst/>
          </a:prstGeom>
        </p:spPr>
        <p:txBody>
          <a:bodyPr vert="horz" lIns="91440" tIns="45720" rIns="91440" bIns="45720" rtlCol="1" anchor="b"/>
          <a:lstStyle>
            <a:lvl1pPr algn="l">
              <a:defRPr sz="1200"/>
            </a:lvl1pPr>
          </a:lstStyle>
          <a:p>
            <a:fld id="{6E5B0BC5-F690-4471-9E46-B89B4104C98D}" type="slidenum">
              <a:rPr lang="ar-IQ" smtClean="0"/>
              <a:pPr/>
              <a:t>‹#›</a:t>
            </a:fld>
            <a:endParaRPr lang="ar-IQ"/>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60" y="0"/>
            <a:ext cx="2918831" cy="493474"/>
          </a:xfrm>
          <a:prstGeom prst="rect">
            <a:avLst/>
          </a:prstGeom>
        </p:spPr>
        <p:txBody>
          <a:bodyPr vert="horz" lIns="91440" tIns="45720" rIns="91440" bIns="45720" rtlCol="1"/>
          <a:lstStyle>
            <a:lvl1pPr algn="l">
              <a:defRPr sz="1200"/>
            </a:lvl1pPr>
          </a:lstStyle>
          <a:p>
            <a:fld id="{3026B812-6C65-448C-A0D8-4861E5CC8286}" type="datetime1">
              <a:rPr lang="en-US" smtClean="0"/>
              <a:pPr/>
              <a:t>2/10/2024</a:t>
            </a:fld>
            <a:endParaRPr lang="ar-IQ"/>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60" y="9374301"/>
            <a:ext cx="2918831" cy="493474"/>
          </a:xfrm>
          <a:prstGeom prst="rect">
            <a:avLst/>
          </a:prstGeom>
        </p:spPr>
        <p:txBody>
          <a:bodyPr vert="horz" lIns="91440" tIns="45720" rIns="91440" bIns="45720" rtlCol="1" anchor="b"/>
          <a:lstStyle>
            <a:lvl1pPr algn="l">
              <a:defRPr sz="1200"/>
            </a:lvl1pPr>
          </a:lstStyle>
          <a:p>
            <a:fld id="{E79EA3E8-A10B-4CC3-BB39-D3380ABCC771}" type="slidenum">
              <a:rPr lang="ar-IQ" smtClean="0"/>
              <a:pPr/>
              <a:t>‹#›</a:t>
            </a:fld>
            <a:endParaRPr lang="ar-IQ"/>
          </a:p>
        </p:txBody>
      </p:sp>
    </p:spTree>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1</a:t>
            </a:fld>
            <a:endParaRPr lang="ar-IQ"/>
          </a:p>
        </p:txBody>
      </p:sp>
      <p:sp>
        <p:nvSpPr>
          <p:cNvPr id="5" name="Date Placeholder 4"/>
          <p:cNvSpPr>
            <a:spLocks noGrp="1"/>
          </p:cNvSpPr>
          <p:nvPr>
            <p:ph type="dt" idx="11"/>
          </p:nvPr>
        </p:nvSpPr>
        <p:spPr/>
        <p:txBody>
          <a:bodyPr/>
          <a:lstStyle/>
          <a:p>
            <a:fld id="{3DF8EEB5-2861-469E-BA81-E4DB1A1565D8}" type="datetime1">
              <a:rPr lang="en-US" smtClean="0"/>
              <a:pPr/>
              <a:t>2/10/2024</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59715B70-533D-4DF4-BBA3-9897A0F58954}" type="slidenum">
              <a:rPr lang="en-US" smtClean="0">
                <a:latin typeface="Arial" pitchFamily="34" charset="0"/>
              </a:rPr>
              <a:pPr/>
              <a:t>10</a:t>
            </a:fld>
            <a:endParaRPr lang="en-US">
              <a:latin typeface="Arial"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82B095DA-E791-413F-9B88-F14B45EC1616}" type="datetime1">
              <a:rPr lang="en-US" smtClean="0"/>
              <a:pPr/>
              <a:t>2/10/2024</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6C392439-0954-4F56-AFB7-D7A755B0480D}" type="slidenum">
              <a:rPr lang="en-US" smtClean="0">
                <a:latin typeface="Arial" pitchFamily="34" charset="0"/>
              </a:rPr>
              <a:pPr/>
              <a:t>11</a:t>
            </a:fld>
            <a:endParaRPr lang="en-US">
              <a:latin typeface="Arial" pitchFamily="34"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9D9C49CF-7A8E-4C7E-8860-E0F969CAAB56}" type="datetime1">
              <a:rPr lang="en-US" smtClean="0"/>
              <a:pPr/>
              <a:t>2/10/2024</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5573429E-AADE-49E6-9B61-2EE9AAEE7356}" type="slidenum">
              <a:rPr lang="en-US" smtClean="0">
                <a:latin typeface="Arial" pitchFamily="34" charset="0"/>
              </a:rPr>
              <a:pPr/>
              <a:t>12</a:t>
            </a:fld>
            <a:endParaRPr lang="en-US">
              <a:latin typeface="Arial" pitchFamily="34"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0564DC1D-921D-438C-8CEC-2C7EC427B444}" type="datetime1">
              <a:rPr lang="en-US" smtClean="0"/>
              <a:pPr/>
              <a:t>2/10/2024</a:t>
            </a:fld>
            <a:endParaRPr lang="ar-IQ"/>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A88F4C9C-5FA4-448D-852C-A63F8A0839B0}" type="slidenum">
              <a:rPr lang="en-US" smtClean="0">
                <a:latin typeface="Arial" pitchFamily="34" charset="0"/>
              </a:rPr>
              <a:pPr/>
              <a:t>13</a:t>
            </a:fld>
            <a:endParaRPr lang="en-US">
              <a:latin typeface="Arial" pitchFamily="34"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marL="225425" indent="-225425" algn="justLow" rtl="0" eaLnBrk="1" hangingPunct="1">
              <a:spcBef>
                <a:spcPct val="50000"/>
              </a:spcBef>
              <a:buClr>
                <a:schemeClr val="bg2"/>
              </a:buClr>
              <a:buFontTx/>
              <a:buChar char="•"/>
            </a:pPr>
            <a:r>
              <a:rPr lang="en-US" sz="1200" u="sng" dirty="0">
                <a:solidFill>
                  <a:schemeClr val="tx1"/>
                </a:solidFill>
              </a:rPr>
              <a:t>PFK-1</a:t>
            </a:r>
            <a:r>
              <a:rPr lang="en-US" sz="1200" dirty="0">
                <a:solidFill>
                  <a:schemeClr val="tx1"/>
                </a:solidFill>
              </a:rPr>
              <a:t> is the major regulatory enzyme of </a:t>
            </a:r>
            <a:r>
              <a:rPr lang="en-US" sz="1200" dirty="0" err="1">
                <a:solidFill>
                  <a:schemeClr val="tx1"/>
                </a:solidFill>
              </a:rPr>
              <a:t>glycolysis</a:t>
            </a:r>
            <a:r>
              <a:rPr lang="en-US" sz="1200" dirty="0">
                <a:solidFill>
                  <a:schemeClr val="tx1"/>
                </a:solidFill>
              </a:rPr>
              <a:t>.</a:t>
            </a:r>
            <a:r>
              <a:rPr lang="en-US" sz="1200" b="1" dirty="0">
                <a:solidFill>
                  <a:schemeClr val="tx1"/>
                </a:solidFill>
              </a:rPr>
              <a:t> </a:t>
            </a:r>
            <a:r>
              <a:rPr lang="en-GB" sz="1200" dirty="0">
                <a:solidFill>
                  <a:schemeClr val="tx1"/>
                </a:solidFill>
              </a:rPr>
              <a:t>In the </a:t>
            </a:r>
            <a:r>
              <a:rPr lang="en-GB" sz="1200" u="sng" dirty="0">
                <a:solidFill>
                  <a:schemeClr val="tx1"/>
                </a:solidFill>
              </a:rPr>
              <a:t>liver only</a:t>
            </a:r>
            <a:r>
              <a:rPr lang="en-GB" sz="1200" dirty="0">
                <a:solidFill>
                  <a:schemeClr val="tx1"/>
                </a:solidFill>
              </a:rPr>
              <a:t>, PFK-1 is activated by </a:t>
            </a:r>
            <a:r>
              <a:rPr lang="en-GB" sz="1200" b="1" u="sng" dirty="0">
                <a:solidFill>
                  <a:schemeClr val="tx1"/>
                </a:solidFill>
              </a:rPr>
              <a:t>fructose-2,6-diphosphate</a:t>
            </a:r>
            <a:r>
              <a:rPr lang="en-GB" sz="1200" b="1" dirty="0">
                <a:solidFill>
                  <a:schemeClr val="tx1"/>
                </a:solidFill>
              </a:rPr>
              <a:t> (F-2,6-DP)</a:t>
            </a:r>
            <a:r>
              <a:rPr lang="en-GB" sz="1200" dirty="0">
                <a:solidFill>
                  <a:schemeClr val="tx1"/>
                </a:solidFill>
              </a:rPr>
              <a:t>. </a:t>
            </a:r>
          </a:p>
          <a:p>
            <a:pPr marL="225425" indent="-225425" algn="justLow" rtl="0">
              <a:spcBef>
                <a:spcPct val="50000"/>
              </a:spcBef>
              <a:buFontTx/>
              <a:buChar char="•"/>
            </a:pPr>
            <a:r>
              <a:rPr lang="en-GB" sz="1200" b="1" u="sng" dirty="0">
                <a:solidFill>
                  <a:schemeClr val="tx1"/>
                </a:solidFill>
              </a:rPr>
              <a:t>PFK-2</a:t>
            </a:r>
            <a:r>
              <a:rPr lang="en-GB" sz="1200" dirty="0">
                <a:solidFill>
                  <a:schemeClr val="tx1"/>
                </a:solidFill>
              </a:rPr>
              <a:t>, the enzyme that synthesize the activator F-2,6-DP, is itself a regulatory enzyme. It is inhibited by citrate &amp; ATP and by </a:t>
            </a:r>
            <a:r>
              <a:rPr lang="en-GB" sz="1200" dirty="0" err="1">
                <a:solidFill>
                  <a:schemeClr val="tx1"/>
                </a:solidFill>
              </a:rPr>
              <a:t>phosphorylation</a:t>
            </a:r>
            <a:r>
              <a:rPr lang="en-GB" sz="1200" dirty="0">
                <a:solidFill>
                  <a:schemeClr val="tx1"/>
                </a:solidFill>
              </a:rPr>
              <a:t>. The reverse reaction is catalyzed by </a:t>
            </a:r>
            <a:r>
              <a:rPr lang="en-GB" sz="1200" b="1" u="sng" dirty="0">
                <a:solidFill>
                  <a:schemeClr val="tx1"/>
                </a:solidFill>
              </a:rPr>
              <a:t>fructose-2,6-diphosphatase</a:t>
            </a:r>
            <a:r>
              <a:rPr lang="en-GB" sz="1200" b="1" dirty="0">
                <a:solidFill>
                  <a:schemeClr val="tx1"/>
                </a:solidFill>
              </a:rPr>
              <a:t>(F-2,6-DPase).</a:t>
            </a:r>
          </a:p>
          <a:p>
            <a:pPr marL="225425" indent="-225425" algn="justLow" rtl="0">
              <a:spcBef>
                <a:spcPct val="50000"/>
              </a:spcBef>
              <a:buFontTx/>
              <a:buChar char="•"/>
            </a:pPr>
            <a:r>
              <a:rPr lang="en-GB" sz="1200" b="1" u="sng" dirty="0">
                <a:solidFill>
                  <a:schemeClr val="tx1"/>
                </a:solidFill>
              </a:rPr>
              <a:t>Hormones</a:t>
            </a:r>
            <a:r>
              <a:rPr lang="en-GB" sz="1200" dirty="0">
                <a:solidFill>
                  <a:schemeClr val="tx1"/>
                </a:solidFill>
              </a:rPr>
              <a:t> also regulate </a:t>
            </a:r>
            <a:r>
              <a:rPr lang="en-GB" sz="1200" dirty="0" err="1">
                <a:solidFill>
                  <a:schemeClr val="tx1"/>
                </a:solidFill>
              </a:rPr>
              <a:t>glycolysis</a:t>
            </a:r>
            <a:r>
              <a:rPr lang="en-GB" sz="1200" dirty="0">
                <a:solidFill>
                  <a:schemeClr val="tx1"/>
                </a:solidFill>
              </a:rPr>
              <a:t> e.g., glucagon inhibits </a:t>
            </a:r>
            <a:r>
              <a:rPr lang="en-GB" sz="1200" dirty="0" err="1">
                <a:solidFill>
                  <a:schemeClr val="tx1"/>
                </a:solidFill>
              </a:rPr>
              <a:t>glycolysis</a:t>
            </a:r>
            <a:r>
              <a:rPr lang="en-GB" sz="1200" dirty="0">
                <a:solidFill>
                  <a:schemeClr val="tx1"/>
                </a:solidFill>
              </a:rPr>
              <a:t> by repressing the synthesis of F-2,6-DP. Insulin promotes </a:t>
            </a:r>
            <a:r>
              <a:rPr lang="en-GB" sz="1200" dirty="0" err="1">
                <a:solidFill>
                  <a:schemeClr val="tx1"/>
                </a:solidFill>
              </a:rPr>
              <a:t>glycolysis</a:t>
            </a:r>
            <a:r>
              <a:rPr lang="en-GB" sz="1200" dirty="0">
                <a:solidFill>
                  <a:schemeClr val="tx1"/>
                </a:solidFill>
              </a:rPr>
              <a:t> by stimulating the synthesis of F-2,6-</a:t>
            </a:r>
            <a:r>
              <a:rPr lang="en-GB" sz="1200" dirty="0">
                <a:solidFill>
                  <a:schemeClr val="bg2"/>
                </a:solidFill>
              </a:rPr>
              <a:t>DP.</a:t>
            </a:r>
            <a:endParaRPr lang="en-US" sz="1200" dirty="0">
              <a:solidFill>
                <a:schemeClr val="bg2"/>
              </a:solidFill>
            </a:endParaRPr>
          </a:p>
          <a:p>
            <a:pPr eaLnBrk="1" hangingPunct="1"/>
            <a:endParaRPr lang="ar-IQ" dirty="0">
              <a:latin typeface="Arial" pitchFamily="34" charset="0"/>
            </a:endParaRPr>
          </a:p>
        </p:txBody>
      </p:sp>
      <p:sp>
        <p:nvSpPr>
          <p:cNvPr id="5" name="Date Placeholder 4"/>
          <p:cNvSpPr>
            <a:spLocks noGrp="1"/>
          </p:cNvSpPr>
          <p:nvPr>
            <p:ph type="dt" idx="10"/>
          </p:nvPr>
        </p:nvSpPr>
        <p:spPr/>
        <p:txBody>
          <a:bodyPr/>
          <a:lstStyle/>
          <a:p>
            <a:fld id="{B84AC49F-579A-4986-AFB0-5CDBAA076E47}" type="datetime1">
              <a:rPr lang="en-US" smtClean="0"/>
              <a:pPr/>
              <a:t>2/10/2024</a:t>
            </a:fld>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14</a:t>
            </a:fld>
            <a:endParaRPr lang="ar-IQ"/>
          </a:p>
        </p:txBody>
      </p:sp>
      <p:sp>
        <p:nvSpPr>
          <p:cNvPr id="5" name="Date Placeholder 4"/>
          <p:cNvSpPr>
            <a:spLocks noGrp="1"/>
          </p:cNvSpPr>
          <p:nvPr>
            <p:ph type="dt" idx="11"/>
          </p:nvPr>
        </p:nvSpPr>
        <p:spPr/>
        <p:txBody>
          <a:bodyPr/>
          <a:lstStyle/>
          <a:p>
            <a:fld id="{E79193E0-51DD-41B6-8DB4-65124673C416}" type="datetime1">
              <a:rPr lang="en-US" smtClean="0"/>
              <a:pPr/>
              <a:t>2/10/2024</a:t>
            </a:fld>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91B5EE0F-514F-49BB-BFA9-2526F601D24D}" type="slidenum">
              <a:rPr lang="en-US" smtClean="0">
                <a:latin typeface="Arial" pitchFamily="34" charset="0"/>
              </a:rPr>
              <a:pPr/>
              <a:t>15</a:t>
            </a:fld>
            <a:endParaRPr lang="en-US">
              <a:latin typeface="Arial" pitchFamily="34"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53757650-9686-4D5D-9E89-307EE545026B}" type="datetime1">
              <a:rPr lang="en-US" smtClean="0"/>
              <a:pPr/>
              <a:t>2/10/2024</a:t>
            </a:fld>
            <a:endParaRPr lang="ar-IQ"/>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0C4B034B-0678-4D0E-8510-4E0E43DF7526}" type="slidenum">
              <a:rPr lang="en-US" smtClean="0">
                <a:latin typeface="Arial" pitchFamily="34" charset="0"/>
              </a:rPr>
              <a:pPr/>
              <a:t>16</a:t>
            </a:fld>
            <a:endParaRPr lang="en-US">
              <a:latin typeface="Arial" pitchFamily="34"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B62A6127-3F26-4E4A-A3B6-CE5B69B4B7A6}" type="datetime1">
              <a:rPr lang="en-US" smtClean="0"/>
              <a:pPr/>
              <a:t>2/10/2024</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EC3DD4B8-17AF-47A1-A193-066F5E54B5B0}" type="slidenum">
              <a:rPr lang="en-US" smtClean="0">
                <a:latin typeface="Arial" pitchFamily="34" charset="0"/>
              </a:rPr>
              <a:pPr/>
              <a:t>17</a:t>
            </a:fld>
            <a:endParaRPr lang="en-US">
              <a:latin typeface="Arial"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D82E5A82-5DBC-4E07-BA8F-78FA7839EA90}" type="datetime1">
              <a:rPr lang="en-US" smtClean="0"/>
              <a:pPr/>
              <a:t>2/10/2024</a:t>
            </a:fld>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0C96BDE6-60A8-4206-99DF-37023952B656}" type="slidenum">
              <a:rPr lang="en-US" smtClean="0">
                <a:latin typeface="Arial" pitchFamily="34" charset="0"/>
              </a:rPr>
              <a:pPr/>
              <a:t>18</a:t>
            </a:fld>
            <a:endParaRPr lang="en-US">
              <a:latin typeface="Arial" pitchFamily="34"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9F78FED4-EE84-42A7-B97B-79B7D7B2AF8A}" type="datetime1">
              <a:rPr lang="en-US" smtClean="0"/>
              <a:pPr/>
              <a:t>2/10/2024</a:t>
            </a:fld>
            <a:endParaRPr lang="ar-IQ"/>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8F81ED98-E1F9-4B51-BCBF-1E5806F46CBF}" type="slidenum">
              <a:rPr lang="en-US" smtClean="0">
                <a:latin typeface="Arial" pitchFamily="34" charset="0"/>
              </a:rPr>
              <a:pPr/>
              <a:t>19</a:t>
            </a:fld>
            <a:endParaRPr lang="en-US">
              <a:latin typeface="Arial" pitchFamily="34"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0972BA76-5542-4374-9FF0-F9D8E172FC07}" type="datetime1">
              <a:rPr lang="en-US" smtClean="0"/>
              <a:pPr/>
              <a:t>2/10/2024</a:t>
            </a:fld>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BE0B54C-C8A6-4DF0-9DF5-99F75D1A04CB}" type="slidenum">
              <a:rPr kumimoji="0" lang="en-US"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FE960F7-1B83-4702-B5E2-847C373B4992}"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2/10/2024</a:t>
            </a:fld>
            <a:endParaRPr kumimoji="0" lang="ar-IQ"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661152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2F939F03-1CE2-4E5E-A1E0-4C057305C0DF}" type="slidenum">
              <a:rPr lang="en-US"/>
              <a:pPr/>
              <a:t>20</a:t>
            </a:fld>
            <a:endParaRPr lang="en-US"/>
          </a:p>
        </p:txBody>
      </p:sp>
      <p:sp>
        <p:nvSpPr>
          <p:cNvPr id="368642"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68643"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35F6B3BA-C1A2-4D1B-968A-834495D4BB10}" type="datetime1">
              <a:rPr lang="en-US" smtClean="0"/>
              <a:pPr/>
              <a:t>2/10/2024</a:t>
            </a:fld>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83F94D7B-340A-450D-AE76-C24C100BF831}" type="slidenum">
              <a:rPr lang="en-US"/>
              <a:pPr/>
              <a:t>21</a:t>
            </a:fld>
            <a:endParaRPr lang="en-US"/>
          </a:p>
        </p:txBody>
      </p:sp>
      <p:sp>
        <p:nvSpPr>
          <p:cNvPr id="370690"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70691"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a:t>Can’t stop at pyruvate == not enough energy produced</a:t>
            </a:r>
          </a:p>
          <a:p>
            <a:r>
              <a:rPr lang="en-US"/>
              <a:t>Pyruvate still has a lot of energy in it that has not been captured.</a:t>
            </a:r>
          </a:p>
          <a:p>
            <a:r>
              <a:rPr lang="en-US"/>
              <a:t>It still has 3 carbons! There is still energy stored in those bonds.</a:t>
            </a:r>
          </a:p>
          <a:p>
            <a:endParaRPr lang="en-US"/>
          </a:p>
        </p:txBody>
      </p:sp>
      <p:sp>
        <p:nvSpPr>
          <p:cNvPr id="5" name="Date Placeholder 4"/>
          <p:cNvSpPr>
            <a:spLocks noGrp="1"/>
          </p:cNvSpPr>
          <p:nvPr>
            <p:ph type="dt" idx="10"/>
          </p:nvPr>
        </p:nvSpPr>
        <p:spPr/>
        <p:txBody>
          <a:bodyPr/>
          <a:lstStyle/>
          <a:p>
            <a:fld id="{81BF569C-C76F-4F38-B3A1-E8F6807B835C}" type="datetime1">
              <a:rPr lang="en-US" smtClean="0"/>
              <a:pPr/>
              <a:t>2/10/2024</a:t>
            </a:fld>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5D8D4982-E614-4A57-AA92-78BD8591138F}" type="slidenum">
              <a:rPr lang="en-US"/>
              <a:pPr/>
              <a:t>22</a:t>
            </a:fld>
            <a:endParaRPr lang="en-US"/>
          </a:p>
        </p:txBody>
      </p:sp>
      <p:sp>
        <p:nvSpPr>
          <p:cNvPr id="372738"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72739"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E961E011-CB80-49B1-A3D9-78ED134E44F6}" type="datetime1">
              <a:rPr lang="en-US" smtClean="0"/>
              <a:pPr/>
              <a:t>2/10/2024</a:t>
            </a:fld>
            <a:endParaRPr lang="ar-IQ"/>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FE1C5B4B-F12B-47C4-9E2E-51CCDCEA4D45}" type="slidenum">
              <a:rPr lang="en-US"/>
              <a:pPr/>
              <a:t>23</a:t>
            </a:fld>
            <a:endParaRPr lang="en-US"/>
          </a:p>
        </p:txBody>
      </p:sp>
      <p:sp>
        <p:nvSpPr>
          <p:cNvPr id="382978"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82979"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pPr>
              <a:tabLst>
                <a:tab pos="454025" algn="l"/>
              </a:tabLst>
            </a:pPr>
            <a:r>
              <a:rPr lang="en-US" dirty="0"/>
              <a:t>Release CO</a:t>
            </a:r>
            <a:r>
              <a:rPr lang="en-US" baseline="-25000" dirty="0"/>
              <a:t>2</a:t>
            </a:r>
            <a:r>
              <a:rPr lang="en-US" dirty="0"/>
              <a:t> because completely oxidized…already released all energy it can release … no longer valuable to cell….</a:t>
            </a:r>
          </a:p>
          <a:p>
            <a:pPr>
              <a:tabLst>
                <a:tab pos="454025" algn="l"/>
              </a:tabLst>
            </a:pPr>
            <a:endParaRPr lang="en-US" dirty="0"/>
          </a:p>
          <a:p>
            <a:pPr>
              <a:tabLst>
                <a:tab pos="454025" algn="l"/>
              </a:tabLst>
            </a:pPr>
            <a:r>
              <a:rPr lang="en-US" dirty="0"/>
              <a:t>Because what’s the point?</a:t>
            </a:r>
          </a:p>
          <a:p>
            <a:pPr>
              <a:tabLst>
                <a:tab pos="454025" algn="l"/>
              </a:tabLst>
            </a:pPr>
            <a:r>
              <a:rPr lang="en-US" dirty="0"/>
              <a:t>	The Point is to make ATP!!!</a:t>
            </a:r>
          </a:p>
        </p:txBody>
      </p:sp>
      <p:sp>
        <p:nvSpPr>
          <p:cNvPr id="5" name="Date Placeholder 4"/>
          <p:cNvSpPr>
            <a:spLocks noGrp="1"/>
          </p:cNvSpPr>
          <p:nvPr>
            <p:ph type="dt" idx="10"/>
          </p:nvPr>
        </p:nvSpPr>
        <p:spPr/>
        <p:txBody>
          <a:bodyPr/>
          <a:lstStyle/>
          <a:p>
            <a:fld id="{A72E2688-41EF-4466-AF05-348B08EF8134}" type="datetime1">
              <a:rPr lang="en-US" smtClean="0"/>
              <a:pPr/>
              <a:t>2/10/2024</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E7BAF3AD-DD75-49A0-83A6-BB56233739CF}" type="slidenum">
              <a:rPr lang="en-US"/>
              <a:pPr/>
              <a:t>24</a:t>
            </a:fld>
            <a:endParaRPr lang="en-US"/>
          </a:p>
        </p:txBody>
      </p:sp>
      <p:sp>
        <p:nvSpPr>
          <p:cNvPr id="385026"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85027"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dirty="0"/>
              <a:t>The enzymes of </a:t>
            </a:r>
            <a:r>
              <a:rPr lang="en-US" dirty="0" err="1"/>
              <a:t>glycolysis</a:t>
            </a:r>
            <a:r>
              <a:rPr lang="en-US" dirty="0"/>
              <a:t> are very similar among all organisms. The genes that code for them are highly conserved.</a:t>
            </a:r>
          </a:p>
          <a:p>
            <a:r>
              <a:rPr lang="en-US" dirty="0"/>
              <a:t>They are a good measure for evolutionary studies. Compare eukaryotes, bacteria &amp; </a:t>
            </a:r>
            <a:r>
              <a:rPr lang="en-US" dirty="0" err="1"/>
              <a:t>archaea</a:t>
            </a:r>
            <a:r>
              <a:rPr lang="en-US" dirty="0"/>
              <a:t> using </a:t>
            </a:r>
            <a:r>
              <a:rPr lang="en-US" dirty="0" err="1"/>
              <a:t>glycolysis</a:t>
            </a:r>
            <a:r>
              <a:rPr lang="en-US" dirty="0"/>
              <a:t> enzymes.</a:t>
            </a:r>
          </a:p>
          <a:p>
            <a:r>
              <a:rPr lang="en-US" dirty="0"/>
              <a:t>Bacteria = 3.5 billion years ago </a:t>
            </a:r>
          </a:p>
          <a:p>
            <a:pPr lvl="1"/>
            <a:r>
              <a:rPr lang="en-US" dirty="0" err="1"/>
              <a:t>glycolysis</a:t>
            </a:r>
            <a:r>
              <a:rPr lang="en-US" dirty="0"/>
              <a:t> in </a:t>
            </a:r>
            <a:r>
              <a:rPr lang="en-US" dirty="0" err="1"/>
              <a:t>cytosol</a:t>
            </a:r>
            <a:r>
              <a:rPr lang="en-US" dirty="0"/>
              <a:t> = doesn’t require a membrane-bound organelle </a:t>
            </a:r>
          </a:p>
          <a:p>
            <a:r>
              <a:rPr lang="en-US" dirty="0"/>
              <a:t>O</a:t>
            </a:r>
            <a:r>
              <a:rPr lang="en-US" baseline="-25000" dirty="0"/>
              <a:t>2</a:t>
            </a:r>
            <a:r>
              <a:rPr lang="en-US" dirty="0"/>
              <a:t> = 2.7 billion years ago </a:t>
            </a:r>
          </a:p>
          <a:p>
            <a:pPr lvl="1"/>
            <a:r>
              <a:rPr lang="en-US" dirty="0"/>
              <a:t>photosynthetic bacteria / proto-blue-green algae</a:t>
            </a:r>
          </a:p>
          <a:p>
            <a:r>
              <a:rPr lang="en-US" dirty="0"/>
              <a:t>Eukaryotes = 1.5 billion years ago</a:t>
            </a:r>
          </a:p>
          <a:p>
            <a:pPr lvl="1"/>
            <a:r>
              <a:rPr lang="en-US" dirty="0"/>
              <a:t>membrane-bound organelles!</a:t>
            </a:r>
          </a:p>
          <a:p>
            <a:r>
              <a:rPr lang="en-US" dirty="0"/>
              <a:t>Processes that all life/organisms share:</a:t>
            </a:r>
          </a:p>
          <a:p>
            <a:pPr lvl="1"/>
            <a:r>
              <a:rPr lang="en-US" dirty="0"/>
              <a:t>Protein synthesis</a:t>
            </a:r>
          </a:p>
          <a:p>
            <a:pPr lvl="1"/>
            <a:r>
              <a:rPr lang="en-US" dirty="0" err="1"/>
              <a:t>Glycolysis</a:t>
            </a:r>
            <a:endParaRPr lang="en-US" dirty="0"/>
          </a:p>
          <a:p>
            <a:pPr lvl="1"/>
            <a:r>
              <a:rPr lang="en-US" dirty="0"/>
              <a:t>DNA replication</a:t>
            </a:r>
          </a:p>
          <a:p>
            <a:endParaRPr lang="en-US" dirty="0"/>
          </a:p>
        </p:txBody>
      </p:sp>
      <p:sp>
        <p:nvSpPr>
          <p:cNvPr id="5" name="Date Placeholder 4"/>
          <p:cNvSpPr>
            <a:spLocks noGrp="1"/>
          </p:cNvSpPr>
          <p:nvPr>
            <p:ph type="dt" idx="10"/>
          </p:nvPr>
        </p:nvSpPr>
        <p:spPr/>
        <p:txBody>
          <a:bodyPr/>
          <a:lstStyle/>
          <a:p>
            <a:fld id="{9359EA65-9CBE-4278-903C-2D1B15CC68A2}" type="datetime1">
              <a:rPr lang="en-US" smtClean="0"/>
              <a:pPr/>
              <a:t>2/10/2024</a:t>
            </a:fld>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25</a:t>
            </a:fld>
            <a:endParaRPr lang="ar-IQ"/>
          </a:p>
        </p:txBody>
      </p:sp>
      <p:sp>
        <p:nvSpPr>
          <p:cNvPr id="5" name="Date Placeholder 4"/>
          <p:cNvSpPr>
            <a:spLocks noGrp="1"/>
          </p:cNvSpPr>
          <p:nvPr>
            <p:ph type="dt" idx="11"/>
          </p:nvPr>
        </p:nvSpPr>
        <p:spPr/>
        <p:txBody>
          <a:bodyPr/>
          <a:lstStyle/>
          <a:p>
            <a:fld id="{2FCCD849-ACD3-4952-829C-EC6EDD578B4F}" type="datetime1">
              <a:rPr lang="en-US" smtClean="0"/>
              <a:pPr/>
              <a:t>2/10/2024</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C7760006-8EE2-4B87-9815-1F8076848A6B}" type="slidenum">
              <a:rPr lang="en-US"/>
              <a:pPr/>
              <a:t>26</a:t>
            </a:fld>
            <a:endParaRPr lang="en-US"/>
          </a:p>
        </p:txBody>
      </p:sp>
      <p:sp>
        <p:nvSpPr>
          <p:cNvPr id="391170"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91171"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0F44554F-0C2D-4A94-9F1E-295877CF011C}" type="datetime1">
              <a:rPr lang="en-US" smtClean="0"/>
              <a:pPr/>
              <a:t>2/10/2024</a:t>
            </a:fld>
            <a:endParaRPr lang="ar-IQ"/>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DBDD89B8-5293-43AB-8991-37E1E5987199}" type="slidenum">
              <a:rPr lang="en-US"/>
              <a:pPr/>
              <a:t>27</a:t>
            </a:fld>
            <a:endParaRPr lang="en-US"/>
          </a:p>
        </p:txBody>
      </p:sp>
      <p:sp>
        <p:nvSpPr>
          <p:cNvPr id="393218"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93219"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9D52CA8B-D49E-4ABD-8C73-50ED8BFB75DE}" type="datetime1">
              <a:rPr lang="en-US" smtClean="0"/>
              <a:pPr/>
              <a:t>2/10/2024</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28</a:t>
            </a:fld>
            <a:endParaRPr lang="ar-IQ"/>
          </a:p>
        </p:txBody>
      </p:sp>
      <p:sp>
        <p:nvSpPr>
          <p:cNvPr id="5" name="Date Placeholder 4"/>
          <p:cNvSpPr>
            <a:spLocks noGrp="1"/>
          </p:cNvSpPr>
          <p:nvPr>
            <p:ph type="dt" idx="11"/>
          </p:nvPr>
        </p:nvSpPr>
        <p:spPr/>
        <p:txBody>
          <a:bodyPr/>
          <a:lstStyle/>
          <a:p>
            <a:fld id="{19D8FAA0-B963-4827-A6BA-9911DA220FE3}" type="datetime1">
              <a:rPr lang="en-US" smtClean="0"/>
              <a:pPr/>
              <a:t>2/10/2024</a:t>
            </a:fld>
            <a:endParaRPr lang="ar-IQ"/>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29</a:t>
            </a:fld>
            <a:endParaRPr lang="ar-IQ"/>
          </a:p>
        </p:txBody>
      </p:sp>
      <p:sp>
        <p:nvSpPr>
          <p:cNvPr id="5" name="Date Placeholder 4"/>
          <p:cNvSpPr>
            <a:spLocks noGrp="1"/>
          </p:cNvSpPr>
          <p:nvPr>
            <p:ph type="dt" idx="11"/>
          </p:nvPr>
        </p:nvSpPr>
        <p:spPr/>
        <p:txBody>
          <a:bodyPr/>
          <a:lstStyle/>
          <a:p>
            <a:fld id="{E500B032-27E6-43B3-A5E5-BBC1E8041E8C}" type="datetime1">
              <a:rPr lang="en-US" smtClean="0"/>
              <a:pPr/>
              <a:t>2/10/2024</a:t>
            </a:fld>
            <a:endParaRPr lang="ar-IQ"/>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983202A-4D01-4807-A3BD-0E7AA04F3AA5}" type="slidenum">
              <a:rPr lang="ar-IQ" smtClean="0"/>
              <a:pPr/>
              <a:t>3</a:t>
            </a:fld>
            <a:endParaRPr lang="ar-IQ"/>
          </a:p>
        </p:txBody>
      </p:sp>
      <p:sp>
        <p:nvSpPr>
          <p:cNvPr id="5" name="Date Placeholder 4"/>
          <p:cNvSpPr>
            <a:spLocks noGrp="1"/>
          </p:cNvSpPr>
          <p:nvPr>
            <p:ph type="dt" idx="11"/>
          </p:nvPr>
        </p:nvSpPr>
        <p:spPr/>
        <p:txBody>
          <a:bodyPr/>
          <a:lstStyle/>
          <a:p>
            <a:fld id="{48639075-BF57-4718-B847-86841C5C9B40}" type="datetime1">
              <a:rPr lang="en-US" smtClean="0"/>
              <a:pPr/>
              <a:t>2/10/2024</a:t>
            </a:fld>
            <a:endParaRPr lang="ar-IQ"/>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30</a:t>
            </a:fld>
            <a:endParaRPr lang="ar-IQ"/>
          </a:p>
        </p:txBody>
      </p:sp>
      <p:sp>
        <p:nvSpPr>
          <p:cNvPr id="5" name="Date Placeholder 4"/>
          <p:cNvSpPr>
            <a:spLocks noGrp="1"/>
          </p:cNvSpPr>
          <p:nvPr>
            <p:ph type="dt" idx="11"/>
          </p:nvPr>
        </p:nvSpPr>
        <p:spPr/>
        <p:txBody>
          <a:bodyPr/>
          <a:lstStyle/>
          <a:p>
            <a:fld id="{96BDA43A-BD34-4C3F-A6AB-4B5FF8E0B12C}" type="datetime1">
              <a:rPr lang="en-US" smtClean="0"/>
              <a:pPr/>
              <a:t>2/10/2024</a:t>
            </a:fld>
            <a:endParaRPr lang="ar-IQ"/>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31</a:t>
            </a:fld>
            <a:endParaRPr lang="ar-IQ"/>
          </a:p>
        </p:txBody>
      </p:sp>
      <p:sp>
        <p:nvSpPr>
          <p:cNvPr id="5" name="Date Placeholder 4"/>
          <p:cNvSpPr>
            <a:spLocks noGrp="1"/>
          </p:cNvSpPr>
          <p:nvPr>
            <p:ph type="dt" idx="11"/>
          </p:nvPr>
        </p:nvSpPr>
        <p:spPr/>
        <p:txBody>
          <a:bodyPr/>
          <a:lstStyle/>
          <a:p>
            <a:fld id="{D88CD933-64C4-4D54-B6C4-834DDDA957A7}" type="datetime1">
              <a:rPr lang="en-US" smtClean="0"/>
              <a:pPr/>
              <a:t>2/10/2024</a:t>
            </a:fld>
            <a:endParaRPr lang="ar-IQ"/>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32</a:t>
            </a:fld>
            <a:endParaRPr lang="ar-IQ"/>
          </a:p>
        </p:txBody>
      </p:sp>
      <p:sp>
        <p:nvSpPr>
          <p:cNvPr id="5" name="Date Placeholder 4"/>
          <p:cNvSpPr>
            <a:spLocks noGrp="1"/>
          </p:cNvSpPr>
          <p:nvPr>
            <p:ph type="dt" idx="11"/>
          </p:nvPr>
        </p:nvSpPr>
        <p:spPr/>
        <p:txBody>
          <a:bodyPr/>
          <a:lstStyle/>
          <a:p>
            <a:fld id="{E9749054-DE57-4131-B671-BEA4AB4F1A5F}" type="datetime1">
              <a:rPr lang="en-US" smtClean="0"/>
              <a:pPr/>
              <a:t>2/10/2024</a:t>
            </a:fld>
            <a:endParaRPr lang="ar-IQ"/>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33</a:t>
            </a:fld>
            <a:endParaRPr lang="ar-IQ"/>
          </a:p>
        </p:txBody>
      </p:sp>
      <p:sp>
        <p:nvSpPr>
          <p:cNvPr id="5" name="Date Placeholder 4"/>
          <p:cNvSpPr>
            <a:spLocks noGrp="1"/>
          </p:cNvSpPr>
          <p:nvPr>
            <p:ph type="dt" idx="11"/>
          </p:nvPr>
        </p:nvSpPr>
        <p:spPr/>
        <p:txBody>
          <a:bodyPr/>
          <a:lstStyle/>
          <a:p>
            <a:fld id="{DF5D607D-7040-47F8-8C5A-EC544F7BC723}" type="datetime1">
              <a:rPr lang="en-US" smtClean="0"/>
              <a:pPr/>
              <a:t>2/10/2024</a:t>
            </a:fld>
            <a:endParaRPr lang="ar-IQ"/>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0113" y="739775"/>
            <a:ext cx="4935537" cy="3702050"/>
          </a:xfrm>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C3C69F7A-9967-45B7-9A67-03C1AB834482}" type="slidenum">
              <a:rPr lang="en-US" smtClean="0"/>
              <a:pPr>
                <a:defRPr/>
              </a:pPr>
              <a:t>4</a:t>
            </a:fld>
            <a:endParaRPr lang="en-US"/>
          </a:p>
        </p:txBody>
      </p:sp>
      <p:sp>
        <p:nvSpPr>
          <p:cNvPr id="5" name="Date Placeholder 4"/>
          <p:cNvSpPr>
            <a:spLocks noGrp="1"/>
          </p:cNvSpPr>
          <p:nvPr>
            <p:ph type="dt" idx="11"/>
          </p:nvPr>
        </p:nvSpPr>
        <p:spPr/>
        <p:txBody>
          <a:bodyPr/>
          <a:lstStyle/>
          <a:p>
            <a:fld id="{6E8EA7A7-B32F-4ED0-A8E6-35FE8A24D9C5}" type="datetime1">
              <a:rPr lang="en-US" smtClean="0"/>
              <a:pPr/>
              <a:t>2/10/2024</a:t>
            </a:fld>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77C8A8A8-D388-42A0-8D27-A6FDC80EC98F}" type="slidenum">
              <a:rPr lang="ar-SA" smtClean="0">
                <a:latin typeface="Arial" pitchFamily="34" charset="0"/>
                <a:cs typeface="Arial" pitchFamily="34" charset="0"/>
              </a:rPr>
              <a:pPr/>
              <a:t>5</a:t>
            </a:fld>
            <a:endParaRPr lang="en-US">
              <a:latin typeface="Arial" pitchFamily="34" charset="0"/>
              <a:cs typeface="Arial" pitchFamily="34"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
        <p:nvSpPr>
          <p:cNvPr id="5" name="Date Placeholder 4"/>
          <p:cNvSpPr>
            <a:spLocks noGrp="1"/>
          </p:cNvSpPr>
          <p:nvPr>
            <p:ph type="dt" idx="10"/>
          </p:nvPr>
        </p:nvSpPr>
        <p:spPr/>
        <p:txBody>
          <a:bodyPr/>
          <a:lstStyle/>
          <a:p>
            <a:fld id="{EE390F52-91F9-42A8-B4FE-896DDF0C8E9C}" type="datetime1">
              <a:rPr lang="en-US" smtClean="0"/>
              <a:pPr/>
              <a:t>2/10/2024</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7AC1C911-3B2F-455A-920A-0F24C45AB5AF}" type="slidenum">
              <a:rPr lang="en-US" smtClean="0">
                <a:latin typeface="Arial" pitchFamily="34" charset="0"/>
              </a:rPr>
              <a:pPr/>
              <a:t>6</a:t>
            </a:fld>
            <a:endParaRPr lang="en-US">
              <a:latin typeface="Arial" pitchFamily="34"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300411CD-484B-47F7-92FE-19E43612119D}" type="datetime1">
              <a:rPr lang="en-US" smtClean="0"/>
              <a:pPr/>
              <a:t>2/10/2024</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45B43BC7-6CBD-47CC-A563-265CE9781801}" type="slidenum">
              <a:rPr lang="ar-SA" smtClean="0">
                <a:latin typeface="Arial" pitchFamily="34" charset="0"/>
                <a:cs typeface="Arial" pitchFamily="34" charset="0"/>
              </a:rPr>
              <a:pPr/>
              <a:t>7</a:t>
            </a:fld>
            <a:endParaRPr lang="en-US">
              <a:latin typeface="Arial" pitchFamily="34" charset="0"/>
              <a:cs typeface="Arial" pitchFamily="34"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
        <p:nvSpPr>
          <p:cNvPr id="5" name="Date Placeholder 4"/>
          <p:cNvSpPr>
            <a:spLocks noGrp="1"/>
          </p:cNvSpPr>
          <p:nvPr>
            <p:ph type="dt" idx="10"/>
          </p:nvPr>
        </p:nvSpPr>
        <p:spPr/>
        <p:txBody>
          <a:bodyPr/>
          <a:lstStyle/>
          <a:p>
            <a:fld id="{5B2D2725-F11A-473E-BAF5-60B2C1092CA7}" type="datetime1">
              <a:rPr lang="en-US" smtClean="0"/>
              <a:pPr/>
              <a:t>2/10/2024</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4523FE88-1B5F-4EC8-9E47-37DD74E48E05}" type="slidenum">
              <a:rPr lang="en-US" smtClean="0">
                <a:latin typeface="Arial" pitchFamily="34" charset="0"/>
              </a:rPr>
              <a:pPr/>
              <a:t>8</a:t>
            </a:fld>
            <a:endParaRPr lang="en-US">
              <a:latin typeface="Arial" pitchFamily="34"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A1B1D1CB-A6F9-4123-BD26-D070A7A8AF83}" type="datetime1">
              <a:rPr lang="en-US" smtClean="0"/>
              <a:pPr/>
              <a:t>2/10/2024</a:t>
            </a:fld>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F5D384DB-4AF8-4D86-B67D-342F28591691}" type="slidenum">
              <a:rPr lang="en-US" smtClean="0">
                <a:latin typeface="Arial" pitchFamily="34" charset="0"/>
              </a:rPr>
              <a:pPr/>
              <a:t>9</a:t>
            </a:fld>
            <a:endParaRPr lang="en-US">
              <a:latin typeface="Arial" pitchFamily="34"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ar-IQ" dirty="0">
              <a:latin typeface="Arial" pitchFamily="34" charset="0"/>
            </a:endParaRPr>
          </a:p>
        </p:txBody>
      </p:sp>
      <p:sp>
        <p:nvSpPr>
          <p:cNvPr id="5" name="Date Placeholder 4"/>
          <p:cNvSpPr>
            <a:spLocks noGrp="1"/>
          </p:cNvSpPr>
          <p:nvPr>
            <p:ph type="dt" idx="10"/>
          </p:nvPr>
        </p:nvSpPr>
        <p:spPr/>
        <p:txBody>
          <a:bodyPr/>
          <a:lstStyle/>
          <a:p>
            <a:fld id="{4CD76F19-2ED3-489A-BBF7-BA22119BB7C8}" type="datetime1">
              <a:rPr lang="en-US" smtClean="0"/>
              <a:pPr/>
              <a:t>2/10/2024</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01/08/1445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01/08/1445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01/08/1445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588BE09A-B7BA-4B3B-9870-0E7B89A0781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01/08/1445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907F19-6DF3-45B8-A557-B6995F34DF8E}" type="datetimeFigureOut">
              <a:rPr lang="ar-IQ" smtClean="0"/>
              <a:pPr/>
              <a:t>01/08/1445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p:cNvSpPr>
            <a:spLocks noGrp="1"/>
          </p:cNvSpPr>
          <p:nvPr>
            <p:ph type="dt" sz="half" idx="10"/>
          </p:nvPr>
        </p:nvSpPr>
        <p:spPr/>
        <p:txBody>
          <a:bodyPr/>
          <a:lstStyle/>
          <a:p>
            <a:fld id="{6E907F19-6DF3-45B8-A557-B6995F34DF8E}" type="datetimeFigureOut">
              <a:rPr lang="ar-IQ" smtClean="0"/>
              <a:pPr/>
              <a:t>01/08/1445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p:cNvSpPr>
            <a:spLocks noGrp="1"/>
          </p:cNvSpPr>
          <p:nvPr>
            <p:ph type="dt" sz="half" idx="10"/>
          </p:nvPr>
        </p:nvSpPr>
        <p:spPr/>
        <p:txBody>
          <a:bodyPr/>
          <a:lstStyle/>
          <a:p>
            <a:fld id="{6E907F19-6DF3-45B8-A557-B6995F34DF8E}" type="datetimeFigureOut">
              <a:rPr lang="ar-IQ" smtClean="0"/>
              <a:pPr/>
              <a:t>01/08/1445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2"/>
          <p:cNvSpPr>
            <a:spLocks noGrp="1"/>
          </p:cNvSpPr>
          <p:nvPr>
            <p:ph type="dt" sz="half" idx="10"/>
          </p:nvPr>
        </p:nvSpPr>
        <p:spPr/>
        <p:txBody>
          <a:bodyPr/>
          <a:lstStyle/>
          <a:p>
            <a:fld id="{6E907F19-6DF3-45B8-A557-B6995F34DF8E}" type="datetimeFigureOut">
              <a:rPr lang="ar-IQ" smtClean="0"/>
              <a:pPr/>
              <a:t>01/08/1445</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907F19-6DF3-45B8-A557-B6995F34DF8E}" type="datetimeFigureOut">
              <a:rPr lang="ar-IQ" smtClean="0"/>
              <a:pPr/>
              <a:t>01/08/1445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907F19-6DF3-45B8-A557-B6995F34DF8E}" type="datetimeFigureOut">
              <a:rPr lang="ar-IQ" smtClean="0"/>
              <a:pPr/>
              <a:t>01/08/1445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907F19-6DF3-45B8-A557-B6995F34DF8E}" type="datetimeFigureOut">
              <a:rPr lang="ar-IQ" smtClean="0"/>
              <a:pPr/>
              <a:t>01/08/1445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E907F19-6DF3-45B8-A557-B6995F34DF8E}" type="datetimeFigureOut">
              <a:rPr lang="ar-IQ" smtClean="0"/>
              <a:pPr/>
              <a:t>01/08/1445</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749F9C2-F99F-468E-8622-01D2E1D25915}"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4"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9.png"/><Relationship Id="rId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0.png"/><Relationship Id="rId4" Type="http://schemas.openxmlformats.org/officeDocument/2006/relationships/oleObject" Target="../embeddings/oleObject7.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png"/><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png"/><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7.png"/><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714356"/>
            <a:ext cx="7772400" cy="1470025"/>
          </a:xfrm>
        </p:spPr>
        <p:style>
          <a:lnRef idx="1">
            <a:schemeClr val="accent4"/>
          </a:lnRef>
          <a:fillRef idx="2">
            <a:schemeClr val="accent4"/>
          </a:fillRef>
          <a:effectRef idx="1">
            <a:schemeClr val="accent4"/>
          </a:effectRef>
          <a:fontRef idx="minor">
            <a:schemeClr val="dk1"/>
          </a:fontRef>
        </p:style>
        <p:txBody>
          <a:bodyPr>
            <a:normAutofit/>
          </a:bodyPr>
          <a:lstStyle/>
          <a:p>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Metabolic Pathways for Carbohydrates</a:t>
            </a:r>
            <a:endParaRPr lang="ar-IQ" dirty="0"/>
          </a:p>
        </p:txBody>
      </p:sp>
      <p:sp>
        <p:nvSpPr>
          <p:cNvPr id="4" name="TextBox 3"/>
          <p:cNvSpPr txBox="1"/>
          <p:nvPr/>
        </p:nvSpPr>
        <p:spPr>
          <a:xfrm>
            <a:off x="4572000" y="5500702"/>
            <a:ext cx="4143404"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rtl="0"/>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Lecture :2</a:t>
            </a:r>
          </a:p>
          <a:p>
            <a:pPr algn="ctr" rtl="0"/>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Dr. </a:t>
            </a:r>
            <a:r>
              <a:rPr lang="en-US"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Shaimaa</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Munther</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p>
        </p:txBody>
      </p:sp>
      <p:pic>
        <p:nvPicPr>
          <p:cNvPr id="5" name="Picture 4" descr="B9781455737659000075_f007-002-97814557376591.jpg"/>
          <p:cNvPicPr>
            <a:picLocks noChangeAspect="1"/>
          </p:cNvPicPr>
          <p:nvPr/>
        </p:nvPicPr>
        <p:blipFill>
          <a:blip r:embed="rId3"/>
          <a:stretch>
            <a:fillRect/>
          </a:stretch>
        </p:blipFill>
        <p:spPr>
          <a:xfrm>
            <a:off x="1357290" y="2500306"/>
            <a:ext cx="5643602" cy="27651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a:xfrm>
            <a:off x="642910" y="277813"/>
            <a:ext cx="8043890" cy="793733"/>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Energy-Production</a:t>
            </a:r>
          </a:p>
        </p:txBody>
      </p:sp>
      <p:sp>
        <p:nvSpPr>
          <p:cNvPr id="15365" name="Rectangle 3"/>
          <p:cNvSpPr>
            <a:spLocks noGrp="1" noChangeArrowheads="1"/>
          </p:cNvSpPr>
          <p:nvPr>
            <p:ph type="body" sz="half" idx="1"/>
          </p:nvPr>
        </p:nvSpPr>
        <p:spPr>
          <a:xfrm>
            <a:off x="428596" y="1214422"/>
            <a:ext cx="8410604" cy="1643074"/>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l" rtl="0" eaLnBrk="1" hangingPunct="1">
              <a:spcBef>
                <a:spcPct val="10000"/>
              </a:spcBef>
              <a:spcAft>
                <a:spcPct val="10000"/>
              </a:spcAft>
              <a:buFont typeface="Wingdings" pitchFamily="2" charset="2"/>
              <a:buNone/>
            </a:pPr>
            <a:r>
              <a:rPr lang="en-US" dirty="0">
                <a:latin typeface="Times New Roman" pitchFamily="18" charset="0"/>
                <a:cs typeface="Times New Roman" pitchFamily="18" charset="0"/>
              </a:rPr>
              <a:t>In reactions 6-10 of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energy is generated as:</a:t>
            </a:r>
          </a:p>
          <a:p>
            <a:pPr algn="l" rtl="0" eaLnBrk="1" hangingPunct="1">
              <a:spcBef>
                <a:spcPct val="10000"/>
              </a:spcBef>
              <a:spcAft>
                <a:spcPct val="10000"/>
              </a:spcAft>
            </a:pPr>
            <a:r>
              <a:rPr lang="en-US" dirty="0">
                <a:latin typeface="Times New Roman" pitchFamily="18" charset="0"/>
                <a:cs typeface="Times New Roman" pitchFamily="18" charset="0"/>
              </a:rPr>
              <a:t>Sugar phosphates are cleaved to </a:t>
            </a:r>
            <a:r>
              <a:rPr lang="en-US" dirty="0" err="1">
                <a:latin typeface="Times New Roman" pitchFamily="18" charset="0"/>
                <a:cs typeface="Times New Roman" pitchFamily="18" charset="0"/>
              </a:rPr>
              <a:t>triose</a:t>
            </a:r>
            <a:r>
              <a:rPr lang="en-US" dirty="0">
                <a:latin typeface="Times New Roman" pitchFamily="18" charset="0"/>
                <a:cs typeface="Times New Roman" pitchFamily="18" charset="0"/>
              </a:rPr>
              <a:t> phosphates.</a:t>
            </a:r>
          </a:p>
          <a:p>
            <a:pPr algn="l" rtl="0" eaLnBrk="1" hangingPunct="1">
              <a:spcBef>
                <a:spcPct val="10000"/>
              </a:spcBef>
              <a:spcAft>
                <a:spcPct val="10000"/>
              </a:spcAft>
            </a:pPr>
            <a:r>
              <a:rPr lang="en-US" dirty="0">
                <a:latin typeface="Times New Roman" pitchFamily="18" charset="0"/>
                <a:cs typeface="Times New Roman" pitchFamily="18" charset="0"/>
              </a:rPr>
              <a:t>Four ATP molecules are produced.</a:t>
            </a:r>
          </a:p>
        </p:txBody>
      </p:sp>
      <p:graphicFrame>
        <p:nvGraphicFramePr>
          <p:cNvPr id="15362" name="Object 4"/>
          <p:cNvGraphicFramePr>
            <a:graphicFrameLocks noGrp="1" noChangeAspect="1"/>
          </p:cNvGraphicFramePr>
          <p:nvPr>
            <p:ph sz="half" idx="2"/>
          </p:nvPr>
        </p:nvGraphicFramePr>
        <p:xfrm>
          <a:off x="928662" y="3000372"/>
          <a:ext cx="7072362" cy="3357586"/>
        </p:xfrm>
        <a:graphic>
          <a:graphicData uri="http://schemas.openxmlformats.org/presentationml/2006/ole">
            <mc:AlternateContent xmlns:mc="http://schemas.openxmlformats.org/markup-compatibility/2006">
              <mc:Choice xmlns:v="urn:schemas-microsoft-com:vml" Requires="v">
                <p:oleObj spid="_x0000_s4100" name="Bitmap Image" r:id="rId4" imgW="3381847" imgH="2266667" progId="PBrush">
                  <p:embed/>
                </p:oleObj>
              </mc:Choice>
              <mc:Fallback>
                <p:oleObj name="Bitmap Image" r:id="rId4" imgW="3381847" imgH="2266667"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662" y="3000372"/>
                        <a:ext cx="7072362" cy="335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3" name="Slide Number Placeholder 6"/>
          <p:cNvSpPr>
            <a:spLocks noGrp="1"/>
          </p:cNvSpPr>
          <p:nvPr>
            <p:ph type="sldNum" sz="quarter" idx="12"/>
          </p:nvPr>
        </p:nvSpPr>
        <p:spPr>
          <a:noFill/>
        </p:spPr>
        <p:txBody>
          <a:bodyPr/>
          <a:lstStyle/>
          <a:p>
            <a:fld id="{35F1A42B-326E-4A42-9927-B9E50E0B8814}" type="slidenum">
              <a:rPr lang="en-US" smtClean="0">
                <a:latin typeface="Arial" pitchFamily="34" charset="0"/>
              </a:rPr>
              <a:pPr/>
              <a:t>10</a:t>
            </a:fld>
            <a:endParaRPr lang="en-US">
              <a:latin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3"/>
          <p:cNvSpPr>
            <a:spLocks noGrp="1" noChangeArrowheads="1"/>
          </p:cNvSpPr>
          <p:nvPr>
            <p:ph idx="1"/>
          </p:nvPr>
        </p:nvSpPr>
        <p:spPr/>
        <p:txBody>
          <a:bodyPr/>
          <a:lstStyle/>
          <a:p>
            <a:pPr eaLnBrk="1" hangingPunct="1">
              <a:buFont typeface="Wingdings" pitchFamily="2" charset="2"/>
              <a:buNone/>
            </a:pPr>
            <a:r>
              <a:rPr lang="en-US" dirty="0"/>
              <a:t> </a:t>
            </a:r>
          </a:p>
        </p:txBody>
      </p:sp>
      <p:sp>
        <p:nvSpPr>
          <p:cNvPr id="16387" name="Slide Number Placeholder 5"/>
          <p:cNvSpPr>
            <a:spLocks noGrp="1"/>
          </p:cNvSpPr>
          <p:nvPr>
            <p:ph type="sldNum" sz="quarter" idx="12"/>
          </p:nvPr>
        </p:nvSpPr>
        <p:spPr>
          <a:noFill/>
        </p:spPr>
        <p:txBody>
          <a:bodyPr/>
          <a:lstStyle/>
          <a:p>
            <a:fld id="{954EAEF7-D9F6-4C40-9571-B430BC5CD839}" type="slidenum">
              <a:rPr lang="en-US" smtClean="0">
                <a:latin typeface="Arial" pitchFamily="34" charset="0"/>
              </a:rPr>
              <a:pPr/>
              <a:t>11</a:t>
            </a:fld>
            <a:endParaRPr lang="en-US">
              <a:latin typeface="Arial" pitchFamily="34" charset="0"/>
            </a:endParaRPr>
          </a:p>
        </p:txBody>
      </p:sp>
      <p:sp>
        <p:nvSpPr>
          <p:cNvPr id="16388" name="Rectangle 2"/>
          <p:cNvSpPr>
            <a:spLocks noGrp="1" noChangeArrowheads="1"/>
          </p:cNvSpPr>
          <p:nvPr>
            <p:ph type="title"/>
          </p:nvPr>
        </p:nvSpPr>
        <p:spPr>
          <a:xfrm>
            <a:off x="928662" y="214290"/>
            <a:ext cx="7772400" cy="928710"/>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Reactions 6-10</a:t>
            </a:r>
          </a:p>
        </p:txBody>
      </p:sp>
      <p:graphicFrame>
        <p:nvGraphicFramePr>
          <p:cNvPr id="16386" name="Object 4"/>
          <p:cNvGraphicFramePr>
            <a:graphicFrameLocks noChangeAspect="1"/>
          </p:cNvGraphicFramePr>
          <p:nvPr/>
        </p:nvGraphicFramePr>
        <p:xfrm>
          <a:off x="1142976" y="1285860"/>
          <a:ext cx="6929486" cy="5354653"/>
        </p:xfrm>
        <a:graphic>
          <a:graphicData uri="http://schemas.openxmlformats.org/presentationml/2006/ole">
            <mc:AlternateContent xmlns:mc="http://schemas.openxmlformats.org/markup-compatibility/2006">
              <mc:Choice xmlns:v="urn:schemas-microsoft-com:vml" Requires="v">
                <p:oleObj spid="_x0000_s5124" name="Bitmap Image" r:id="rId4" imgW="6039693" imgH="4161905" progId="PBrush">
                  <p:embed/>
                </p:oleObj>
              </mc:Choice>
              <mc:Fallback>
                <p:oleObj name="Bitmap Image" r:id="rId4" imgW="6039693" imgH="4161905"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2976" y="1285860"/>
                        <a:ext cx="6929486" cy="5354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90" name="Text Box 5"/>
          <p:cNvSpPr txBox="1">
            <a:spLocks noChangeArrowheads="1"/>
          </p:cNvSpPr>
          <p:nvPr/>
        </p:nvSpPr>
        <p:spPr bwMode="auto">
          <a:xfrm>
            <a:off x="500034" y="3286124"/>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a:t>6</a:t>
            </a:r>
          </a:p>
        </p:txBody>
      </p:sp>
      <p:sp>
        <p:nvSpPr>
          <p:cNvPr id="16391" name="Text Box 6"/>
          <p:cNvSpPr txBox="1">
            <a:spLocks noChangeArrowheads="1"/>
          </p:cNvSpPr>
          <p:nvPr/>
        </p:nvSpPr>
        <p:spPr bwMode="auto">
          <a:xfrm>
            <a:off x="500034" y="5643578"/>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dirty="0"/>
              <a:t>7</a:t>
            </a:r>
          </a:p>
        </p:txBody>
      </p:sp>
      <p:sp>
        <p:nvSpPr>
          <p:cNvPr id="16392" name="Text Box 7"/>
          <p:cNvSpPr txBox="1">
            <a:spLocks noChangeArrowheads="1"/>
          </p:cNvSpPr>
          <p:nvPr/>
        </p:nvSpPr>
        <p:spPr bwMode="auto">
          <a:xfrm>
            <a:off x="3857620" y="3571876"/>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dirty="0"/>
              <a:t>8</a:t>
            </a:r>
          </a:p>
        </p:txBody>
      </p:sp>
      <p:sp>
        <p:nvSpPr>
          <p:cNvPr id="16393" name="Text Box 8"/>
          <p:cNvSpPr txBox="1">
            <a:spLocks noChangeArrowheads="1"/>
          </p:cNvSpPr>
          <p:nvPr/>
        </p:nvSpPr>
        <p:spPr bwMode="auto">
          <a:xfrm>
            <a:off x="6286512" y="1714488"/>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dirty="0"/>
              <a:t>9</a:t>
            </a:r>
          </a:p>
        </p:txBody>
      </p:sp>
      <p:sp>
        <p:nvSpPr>
          <p:cNvPr id="16394" name="Text Box 9"/>
          <p:cNvSpPr txBox="1">
            <a:spLocks noChangeArrowheads="1"/>
          </p:cNvSpPr>
          <p:nvPr/>
        </p:nvSpPr>
        <p:spPr bwMode="auto">
          <a:xfrm>
            <a:off x="7858148" y="3500438"/>
            <a:ext cx="500066"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spcBef>
                <a:spcPct val="50000"/>
              </a:spcBef>
            </a:pPr>
            <a:r>
              <a:rPr lang="en-US" b="1"/>
              <a:t>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3"/>
          <p:cNvSpPr>
            <a:spLocks noGrp="1" noChangeArrowheads="1"/>
          </p:cNvSpPr>
          <p:nvPr>
            <p:ph idx="1"/>
          </p:nvPr>
        </p:nvSpPr>
        <p:spPr>
          <a:xfrm>
            <a:off x="457200" y="1481328"/>
            <a:ext cx="8229600" cy="4948068"/>
          </a:xfrm>
        </p:spPr>
        <p:style>
          <a:lnRef idx="2">
            <a:schemeClr val="dk1"/>
          </a:lnRef>
          <a:fillRef idx="1">
            <a:schemeClr val="lt1"/>
          </a:fillRef>
          <a:effectRef idx="0">
            <a:schemeClr val="dk1"/>
          </a:effectRef>
          <a:fontRef idx="minor">
            <a:schemeClr val="dk1"/>
          </a:fontRef>
        </p:style>
        <p:txBody>
          <a:bodyPr>
            <a:normAutofit/>
          </a:bodyPr>
          <a:lstStyle/>
          <a:p>
            <a:pPr algn="justLow" rtl="0" eaLnBrk="1" hangingPunct="1">
              <a:buFont typeface="Wingdings" pitchFamily="2" charset="2"/>
              <a:buNone/>
            </a:pPr>
            <a:r>
              <a:rPr lang="en-US" b="1" dirty="0">
                <a:solidFill>
                  <a:schemeClr val="tx1"/>
                </a:solidFill>
                <a:latin typeface="Times New Roman" pitchFamily="18" charset="0"/>
                <a:cs typeface="Times New Roman" pitchFamily="18" charset="0"/>
              </a:rPr>
              <a:t>In </a:t>
            </a:r>
            <a:r>
              <a:rPr lang="en-US" b="1" dirty="0" err="1">
                <a:solidFill>
                  <a:schemeClr val="tx1"/>
                </a:solidFill>
                <a:latin typeface="Times New Roman" pitchFamily="18" charset="0"/>
                <a:cs typeface="Times New Roman" pitchFamily="18" charset="0"/>
              </a:rPr>
              <a:t>glycolysis</a:t>
            </a:r>
            <a:r>
              <a:rPr lang="en-US" b="1"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a:p>
            <a:pPr algn="justLow" rtl="0" eaLnBrk="1" hangingPunct="1"/>
            <a:r>
              <a:rPr lang="en-US" sz="2800" dirty="0">
                <a:solidFill>
                  <a:schemeClr val="tx1"/>
                </a:solidFill>
                <a:latin typeface="Times New Roman" pitchFamily="18" charset="0"/>
                <a:cs typeface="Times New Roman" pitchFamily="18" charset="0"/>
              </a:rPr>
              <a:t>Two ATP add phosphate to glucose and fructose-6-phosphate.</a:t>
            </a:r>
          </a:p>
          <a:p>
            <a:pPr algn="justLow" rtl="0" eaLnBrk="1" hangingPunct="1"/>
            <a:r>
              <a:rPr lang="en-US" sz="2800" dirty="0">
                <a:solidFill>
                  <a:schemeClr val="tx1"/>
                </a:solidFill>
                <a:latin typeface="Times New Roman" pitchFamily="18" charset="0"/>
                <a:cs typeface="Times New Roman" pitchFamily="18" charset="0"/>
              </a:rPr>
              <a:t>Four ATP are formed in energy-generation by direct transfers of phosphate groups to four ADP</a:t>
            </a:r>
            <a:r>
              <a:rPr lang="en-US" sz="2800" b="1" dirty="0">
                <a:solidFill>
                  <a:schemeClr val="tx1"/>
                </a:solidFill>
                <a:latin typeface="Times New Roman" pitchFamily="18" charset="0"/>
                <a:cs typeface="Times New Roman" pitchFamily="18" charset="0"/>
              </a:rPr>
              <a:t>.	</a:t>
            </a:r>
          </a:p>
          <a:p>
            <a:pPr algn="justLow" rtl="0" eaLnBrk="1" hangingPunct="1"/>
            <a:r>
              <a:rPr lang="en-US" sz="2800" dirty="0">
                <a:solidFill>
                  <a:schemeClr val="tx1"/>
                </a:solidFill>
                <a:latin typeface="Times New Roman" pitchFamily="18" charset="0"/>
                <a:cs typeface="Times New Roman" pitchFamily="18" charset="0"/>
              </a:rPr>
              <a:t>There is a net gain of </a:t>
            </a:r>
            <a:r>
              <a:rPr lang="en-US" sz="2800" dirty="0">
                <a:solidFill>
                  <a:srgbClr val="FF0000"/>
                </a:solidFill>
                <a:latin typeface="Times New Roman" pitchFamily="18" charset="0"/>
                <a:cs typeface="Times New Roman" pitchFamily="18" charset="0"/>
              </a:rPr>
              <a:t>2 ATP </a:t>
            </a:r>
            <a:r>
              <a:rPr lang="en-US" sz="2800" dirty="0">
                <a:solidFill>
                  <a:schemeClr val="tx1"/>
                </a:solidFill>
                <a:latin typeface="Times New Roman" pitchFamily="18" charset="0"/>
                <a:cs typeface="Times New Roman" pitchFamily="18" charset="0"/>
              </a:rPr>
              <a:t>and </a:t>
            </a:r>
            <a:r>
              <a:rPr lang="en-US" sz="2800" dirty="0">
                <a:solidFill>
                  <a:srgbClr val="FF0000"/>
                </a:solidFill>
                <a:latin typeface="Times New Roman" pitchFamily="18" charset="0"/>
                <a:cs typeface="Times New Roman" pitchFamily="18" charset="0"/>
              </a:rPr>
              <a:t>2 NADH</a:t>
            </a:r>
            <a:r>
              <a:rPr lang="en-US" sz="2800" dirty="0">
                <a:solidFill>
                  <a:schemeClr val="tx1"/>
                </a:solidFill>
                <a:latin typeface="Times New Roman" pitchFamily="18" charset="0"/>
                <a:cs typeface="Times New Roman" pitchFamily="18" charset="0"/>
              </a:rPr>
              <a:t>.</a:t>
            </a:r>
          </a:p>
          <a:p>
            <a:pPr algn="justLow" rtl="0" eaLnBrk="1" hangingPunct="1">
              <a:buFont typeface="Wingdings" pitchFamily="2" charset="2"/>
              <a:buNone/>
            </a:pPr>
            <a:endParaRPr lang="en-US" dirty="0">
              <a:solidFill>
                <a:schemeClr val="tx1"/>
              </a:solidFill>
              <a:latin typeface="Times New Roman" pitchFamily="18" charset="0"/>
              <a:cs typeface="Times New Roman" pitchFamily="18" charset="0"/>
            </a:endParaRPr>
          </a:p>
          <a:p>
            <a:pPr algn="justLow" rtl="0" eaLnBrk="1" hangingPunct="1">
              <a:buFont typeface="Wingdings" pitchFamily="2" charset="2"/>
              <a:buNone/>
            </a:pPr>
            <a:r>
              <a:rPr lang="en-US" dirty="0">
                <a:solidFill>
                  <a:schemeClr val="tx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C</a:t>
            </a:r>
            <a:r>
              <a:rPr lang="en-US" sz="1600" b="1" baseline="-25000" dirty="0">
                <a:solidFill>
                  <a:schemeClr val="tx1"/>
                </a:solidFill>
                <a:latin typeface="Times New Roman" pitchFamily="18" charset="0"/>
                <a:cs typeface="Times New Roman" pitchFamily="18" charset="0"/>
              </a:rPr>
              <a:t>6</a:t>
            </a:r>
            <a:r>
              <a:rPr lang="en-US" sz="1600" b="1" dirty="0">
                <a:solidFill>
                  <a:schemeClr val="tx1"/>
                </a:solidFill>
                <a:latin typeface="Times New Roman" pitchFamily="18" charset="0"/>
                <a:cs typeface="Times New Roman" pitchFamily="18" charset="0"/>
              </a:rPr>
              <a:t>H</a:t>
            </a:r>
            <a:r>
              <a:rPr lang="en-US" sz="1600" b="1" baseline="-25000" dirty="0">
                <a:solidFill>
                  <a:schemeClr val="tx1"/>
                </a:solidFill>
                <a:latin typeface="Times New Roman" pitchFamily="18" charset="0"/>
                <a:cs typeface="Times New Roman" pitchFamily="18" charset="0"/>
              </a:rPr>
              <a:t>12</a:t>
            </a:r>
            <a:r>
              <a:rPr lang="en-US" sz="1600" b="1" dirty="0">
                <a:solidFill>
                  <a:schemeClr val="tx1"/>
                </a:solidFill>
                <a:latin typeface="Times New Roman" pitchFamily="18" charset="0"/>
                <a:cs typeface="Times New Roman" pitchFamily="18" charset="0"/>
              </a:rPr>
              <a:t>O</a:t>
            </a:r>
            <a:r>
              <a:rPr lang="en-US" sz="1600" b="1" baseline="-25000" dirty="0">
                <a:solidFill>
                  <a:schemeClr val="tx1"/>
                </a:solidFill>
                <a:latin typeface="Times New Roman" pitchFamily="18" charset="0"/>
                <a:cs typeface="Times New Roman" pitchFamily="18" charset="0"/>
              </a:rPr>
              <a:t>6</a:t>
            </a:r>
            <a:r>
              <a:rPr lang="en-US" sz="1600" b="1" dirty="0">
                <a:solidFill>
                  <a:schemeClr val="tx1"/>
                </a:solidFill>
                <a:latin typeface="Times New Roman" pitchFamily="18" charset="0"/>
                <a:cs typeface="Times New Roman" pitchFamily="18" charset="0"/>
              </a:rPr>
              <a:t> +  2ADP  + 2Pi  +  2NAD</a:t>
            </a:r>
            <a:r>
              <a:rPr lang="en-US" sz="1600" b="1" baseline="30000" dirty="0">
                <a:solidFill>
                  <a:schemeClr val="tx1"/>
                </a:solidFill>
                <a:latin typeface="Times New Roman" pitchFamily="18" charset="0"/>
                <a:cs typeface="Times New Roman" pitchFamily="18" charset="0"/>
              </a:rPr>
              <a:t>+</a:t>
            </a:r>
            <a:r>
              <a:rPr lang="en-US" sz="1600" b="1" dirty="0">
                <a:solidFill>
                  <a:schemeClr val="tx1"/>
                </a:solidFill>
                <a:latin typeface="Times New Roman" pitchFamily="18" charset="0"/>
                <a:cs typeface="Times New Roman" pitchFamily="18" charset="0"/>
              </a:rPr>
              <a:t>                    2C</a:t>
            </a:r>
            <a:r>
              <a:rPr lang="en-US" sz="1600" b="1" baseline="-25000" dirty="0">
                <a:solidFill>
                  <a:schemeClr val="tx1"/>
                </a:solidFill>
                <a:latin typeface="Times New Roman" pitchFamily="18" charset="0"/>
                <a:cs typeface="Times New Roman" pitchFamily="18" charset="0"/>
              </a:rPr>
              <a:t>3</a:t>
            </a:r>
            <a:r>
              <a:rPr lang="en-US" sz="1600" b="1" dirty="0">
                <a:solidFill>
                  <a:schemeClr val="tx1"/>
                </a:solidFill>
                <a:latin typeface="Times New Roman" pitchFamily="18" charset="0"/>
                <a:cs typeface="Times New Roman" pitchFamily="18" charset="0"/>
              </a:rPr>
              <a:t>H</a:t>
            </a:r>
            <a:r>
              <a:rPr lang="en-US" sz="1600" b="1" baseline="-25000" dirty="0">
                <a:solidFill>
                  <a:schemeClr val="tx1"/>
                </a:solidFill>
                <a:latin typeface="Times New Roman" pitchFamily="18" charset="0"/>
                <a:cs typeface="Times New Roman" pitchFamily="18" charset="0"/>
              </a:rPr>
              <a:t>3</a:t>
            </a:r>
            <a:r>
              <a:rPr lang="en-US" sz="1600" b="1" dirty="0">
                <a:solidFill>
                  <a:schemeClr val="tx1"/>
                </a:solidFill>
                <a:latin typeface="Times New Roman" pitchFamily="18" charset="0"/>
                <a:cs typeface="Times New Roman" pitchFamily="18" charset="0"/>
              </a:rPr>
              <a:t>O</a:t>
            </a:r>
            <a:r>
              <a:rPr lang="en-US" sz="1600" b="1" baseline="-25000" dirty="0">
                <a:solidFill>
                  <a:schemeClr val="tx1"/>
                </a:solidFill>
                <a:latin typeface="Times New Roman" pitchFamily="18" charset="0"/>
                <a:cs typeface="Times New Roman" pitchFamily="18" charset="0"/>
              </a:rPr>
              <a:t>3</a:t>
            </a:r>
            <a:r>
              <a:rPr lang="en-US" sz="1600" b="1" baseline="30000" dirty="0">
                <a:solidFill>
                  <a:schemeClr val="tx1"/>
                </a:solidFill>
                <a:latin typeface="Times New Roman" pitchFamily="18" charset="0"/>
                <a:cs typeface="Times New Roman" pitchFamily="18" charset="0"/>
              </a:rPr>
              <a:t>-</a:t>
            </a:r>
            <a:r>
              <a:rPr lang="en-US" sz="1600" b="1" dirty="0">
                <a:solidFill>
                  <a:schemeClr val="tx1"/>
                </a:solidFill>
                <a:latin typeface="Times New Roman" pitchFamily="18" charset="0"/>
                <a:cs typeface="Times New Roman" pitchFamily="18" charset="0"/>
              </a:rPr>
              <a:t> + 2ATP + 2NADH + 4H</a:t>
            </a:r>
            <a:r>
              <a:rPr lang="en-US" sz="1600" b="1" baseline="30000" dirty="0">
                <a:solidFill>
                  <a:schemeClr val="tx1"/>
                </a:solidFill>
                <a:latin typeface="Times New Roman" pitchFamily="18" charset="0"/>
                <a:cs typeface="Times New Roman" pitchFamily="18" charset="0"/>
              </a:rPr>
              <a:t>+</a:t>
            </a:r>
          </a:p>
          <a:p>
            <a:pPr algn="justLow" rtl="0">
              <a:buNone/>
            </a:pPr>
            <a:r>
              <a:rPr lang="en-US" sz="1600" b="1" dirty="0">
                <a:solidFill>
                  <a:schemeClr val="tx1"/>
                </a:solidFill>
                <a:latin typeface="Times New Roman" pitchFamily="18" charset="0"/>
                <a:cs typeface="Times New Roman" pitchFamily="18" charset="0"/>
              </a:rPr>
              <a:t>     glucose 	  	                               </a:t>
            </a:r>
            <a:r>
              <a:rPr lang="en-US" sz="1600" b="1" dirty="0" err="1">
                <a:solidFill>
                  <a:schemeClr val="tx1"/>
                </a:solidFill>
                <a:latin typeface="Times New Roman" pitchFamily="18" charset="0"/>
                <a:cs typeface="Times New Roman" pitchFamily="18" charset="0"/>
              </a:rPr>
              <a:t>Pyruvate</a:t>
            </a:r>
            <a:endParaRPr lang="en-US" sz="1600" b="1" dirty="0">
              <a:solidFill>
                <a:schemeClr val="tx1"/>
              </a:solidFill>
              <a:latin typeface="Times New Roman" pitchFamily="18" charset="0"/>
              <a:cs typeface="Times New Roman" pitchFamily="18" charset="0"/>
            </a:endParaRPr>
          </a:p>
        </p:txBody>
      </p:sp>
      <p:sp>
        <p:nvSpPr>
          <p:cNvPr id="51202" name="Slide Number Placeholder 5"/>
          <p:cNvSpPr>
            <a:spLocks noGrp="1"/>
          </p:cNvSpPr>
          <p:nvPr>
            <p:ph type="sldNum" sz="quarter" idx="12"/>
          </p:nvPr>
        </p:nvSpPr>
        <p:spPr>
          <a:noFill/>
        </p:spPr>
        <p:txBody>
          <a:bodyPr/>
          <a:lstStyle/>
          <a:p>
            <a:fld id="{6C5D3B56-00DE-4622-ACF0-B65C62A1F324}" type="slidenum">
              <a:rPr lang="en-US" smtClean="0">
                <a:latin typeface="Arial" pitchFamily="34" charset="0"/>
              </a:rPr>
              <a:pPr/>
              <a:t>12</a:t>
            </a:fld>
            <a:endParaRPr lang="en-US">
              <a:latin typeface="Arial" pitchFamily="34" charset="0"/>
            </a:endParaRPr>
          </a:p>
        </p:txBody>
      </p:sp>
      <p:sp>
        <p:nvSpPr>
          <p:cNvPr id="51203" name="Rectangle 2"/>
          <p:cNvSpPr>
            <a:spLocks noGrp="1" noChangeArrowheads="1"/>
          </p:cNvSpPr>
          <p:nvPr>
            <p:ph type="title"/>
          </p:nvPr>
        </p:nvSpPr>
        <p:spPr>
          <a:xfrm>
            <a:off x="457200" y="274638"/>
            <a:ext cx="8229600" cy="868346"/>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Overall Reaction</a:t>
            </a:r>
          </a:p>
        </p:txBody>
      </p:sp>
      <p:sp>
        <p:nvSpPr>
          <p:cNvPr id="51205" name="Line 4"/>
          <p:cNvSpPr>
            <a:spLocks noChangeShapeType="1"/>
          </p:cNvSpPr>
          <p:nvPr/>
        </p:nvSpPr>
        <p:spPr bwMode="auto">
          <a:xfrm>
            <a:off x="3923928" y="5445224"/>
            <a:ext cx="914400" cy="0"/>
          </a:xfrm>
          <a:prstGeom prst="line">
            <a:avLst/>
          </a:prstGeom>
          <a:noFill/>
          <a:ln w="38100">
            <a:solidFill>
              <a:schemeClr val="tx1"/>
            </a:solidFill>
            <a:round/>
            <a:headEnd/>
            <a:tailEnd type="triangle" w="med" len="med"/>
          </a:ln>
        </p:spPr>
        <p:txBody>
          <a:bodyPr/>
          <a:lstStyle/>
          <a:p>
            <a:endParaRPr lang="ar-IQ"/>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3"/>
          <p:cNvSpPr>
            <a:spLocks noGrp="1" noChangeArrowheads="1"/>
          </p:cNvSpPr>
          <p:nvPr>
            <p:ph idx="1"/>
          </p:nvPr>
        </p:nvSpPr>
        <p:spPr>
          <a:xfrm>
            <a:off x="457200" y="2285992"/>
            <a:ext cx="8229600" cy="3840171"/>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Low" rtl="0" eaLnBrk="1" hangingPunct="1"/>
            <a:r>
              <a:rPr lang="en-US" dirty="0">
                <a:solidFill>
                  <a:schemeClr val="hlink"/>
                </a:solidFill>
                <a:latin typeface="Times New Roman" pitchFamily="18" charset="0"/>
                <a:cs typeface="Times New Roman" pitchFamily="18" charset="0"/>
              </a:rPr>
              <a:t>Reaction 1</a:t>
            </a:r>
            <a:r>
              <a:rPr lang="en-US" dirty="0">
                <a:latin typeface="Times New Roman" pitchFamily="18" charset="0"/>
                <a:cs typeface="Times New Roman" pitchFamily="18" charset="0"/>
              </a:rPr>
              <a:t> </a:t>
            </a:r>
          </a:p>
          <a:p>
            <a:pPr algn="justLow" rtl="0" eaLnBrk="1" hangingPunct="1">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Hexokinase</a:t>
            </a:r>
            <a:r>
              <a:rPr lang="en-US" dirty="0">
                <a:latin typeface="Times New Roman" pitchFamily="18" charset="0"/>
                <a:cs typeface="Times New Roman" pitchFamily="18" charset="0"/>
              </a:rPr>
              <a:t> is inhibited by high levels of glucose-6-phosphate, which prevents the </a:t>
            </a:r>
            <a:r>
              <a:rPr lang="en-US" dirty="0" err="1">
                <a:latin typeface="Times New Roman" pitchFamily="18" charset="0"/>
                <a:cs typeface="Times New Roman" pitchFamily="18" charset="0"/>
              </a:rPr>
              <a:t>phosphorylation</a:t>
            </a:r>
            <a:r>
              <a:rPr lang="en-US" dirty="0">
                <a:latin typeface="Times New Roman" pitchFamily="18" charset="0"/>
                <a:cs typeface="Times New Roman" pitchFamily="18" charset="0"/>
              </a:rPr>
              <a:t> of glucose.</a:t>
            </a:r>
          </a:p>
          <a:p>
            <a:pPr algn="justLow" rtl="0" eaLnBrk="1" hangingPunct="1"/>
            <a:r>
              <a:rPr lang="en-US" dirty="0">
                <a:solidFill>
                  <a:schemeClr val="hlink"/>
                </a:solidFill>
                <a:latin typeface="Times New Roman" pitchFamily="18" charset="0"/>
                <a:cs typeface="Times New Roman" pitchFamily="18" charset="0"/>
              </a:rPr>
              <a:t>Reaction 3</a:t>
            </a:r>
            <a:r>
              <a:rPr lang="en-US" dirty="0">
                <a:latin typeface="Times New Roman" pitchFamily="18" charset="0"/>
                <a:cs typeface="Times New Roman" pitchFamily="18" charset="0"/>
              </a:rPr>
              <a:t>  </a:t>
            </a:r>
          </a:p>
          <a:p>
            <a:pPr algn="justLow" rtl="0" eaLnBrk="1" hangingPunct="1">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Phosphofructokinase</a:t>
            </a:r>
            <a:r>
              <a:rPr lang="en-US" dirty="0">
                <a:latin typeface="Times New Roman" pitchFamily="18" charset="0"/>
                <a:cs typeface="Times New Roman" pitchFamily="18" charset="0"/>
              </a:rPr>
              <a:t>, an </a:t>
            </a:r>
            <a:r>
              <a:rPr lang="en-US" dirty="0" err="1">
                <a:latin typeface="Times New Roman" pitchFamily="18" charset="0"/>
                <a:cs typeface="Times New Roman" pitchFamily="18" charset="0"/>
              </a:rPr>
              <a:t>allosteric</a:t>
            </a:r>
            <a:r>
              <a:rPr lang="en-US" dirty="0">
                <a:latin typeface="Times New Roman" pitchFamily="18" charset="0"/>
                <a:cs typeface="Times New Roman" pitchFamily="18" charset="0"/>
              </a:rPr>
              <a:t> enzyme, is inhibited by high levels of ATP and activated by high levels of ADP and AMP.</a:t>
            </a:r>
          </a:p>
          <a:p>
            <a:pPr algn="justLow" rtl="0" eaLnBrk="1" hangingPunct="1"/>
            <a:r>
              <a:rPr lang="en-US" dirty="0">
                <a:solidFill>
                  <a:schemeClr val="hlink"/>
                </a:solidFill>
                <a:latin typeface="Times New Roman" pitchFamily="18" charset="0"/>
                <a:cs typeface="Times New Roman" pitchFamily="18" charset="0"/>
              </a:rPr>
              <a:t>Reaction 10</a:t>
            </a:r>
            <a:r>
              <a:rPr lang="en-US" dirty="0">
                <a:latin typeface="Times New Roman" pitchFamily="18" charset="0"/>
                <a:cs typeface="Times New Roman" pitchFamily="18" charset="0"/>
              </a:rPr>
              <a:t> </a:t>
            </a:r>
          </a:p>
          <a:p>
            <a:pPr algn="justLow" rtl="0" eaLnBrk="1" hangingPunct="1">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kinase</a:t>
            </a:r>
            <a:r>
              <a:rPr lang="en-US" dirty="0">
                <a:latin typeface="Times New Roman" pitchFamily="18" charset="0"/>
                <a:cs typeface="Times New Roman" pitchFamily="18" charset="0"/>
              </a:rPr>
              <a:t>, another </a:t>
            </a:r>
            <a:r>
              <a:rPr lang="en-US" dirty="0" err="1">
                <a:latin typeface="Times New Roman" pitchFamily="18" charset="0"/>
                <a:cs typeface="Times New Roman" pitchFamily="18" charset="0"/>
              </a:rPr>
              <a:t>allosteric</a:t>
            </a:r>
            <a:r>
              <a:rPr lang="en-US" dirty="0">
                <a:latin typeface="Times New Roman" pitchFamily="18" charset="0"/>
                <a:cs typeface="Times New Roman" pitchFamily="18" charset="0"/>
              </a:rPr>
              <a:t> enzyme is inhibited by high levels of ATP or acetyl </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a:t>
            </a:r>
          </a:p>
        </p:txBody>
      </p:sp>
      <p:sp>
        <p:nvSpPr>
          <p:cNvPr id="52226" name="Slide Number Placeholder 5"/>
          <p:cNvSpPr>
            <a:spLocks noGrp="1"/>
          </p:cNvSpPr>
          <p:nvPr>
            <p:ph type="sldNum" sz="quarter" idx="12"/>
          </p:nvPr>
        </p:nvSpPr>
        <p:spPr>
          <a:noFill/>
        </p:spPr>
        <p:txBody>
          <a:bodyPr/>
          <a:lstStyle/>
          <a:p>
            <a:fld id="{9085B858-6429-4678-95A3-7652BAEF3CFF}" type="slidenum">
              <a:rPr lang="en-US" smtClean="0">
                <a:latin typeface="Arial" pitchFamily="34" charset="0"/>
              </a:rPr>
              <a:pPr/>
              <a:t>13</a:t>
            </a:fld>
            <a:endParaRPr lang="en-US">
              <a:latin typeface="Arial" pitchFamily="34" charset="0"/>
            </a:endParaRPr>
          </a:p>
        </p:txBody>
      </p:sp>
      <p:sp>
        <p:nvSpPr>
          <p:cNvPr id="52227" name="Rectangle 2"/>
          <p:cNvSpPr>
            <a:spLocks noGrp="1" noChangeArrowheads="1"/>
          </p:cNvSpPr>
          <p:nvPr>
            <p:ph type="title"/>
          </p:nvPr>
        </p:nvSpPr>
        <p:spPr>
          <a:xfrm>
            <a:off x="357158" y="285728"/>
            <a:ext cx="8229600" cy="857256"/>
          </a:xfrm>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a:latin typeface="Times New Roman" pitchFamily="18" charset="0"/>
                <a:cs typeface="Times New Roman" pitchFamily="18" charset="0"/>
              </a:rPr>
              <a:t>Regulation of </a:t>
            </a:r>
            <a:r>
              <a:rPr lang="en-US" dirty="0" err="1">
                <a:latin typeface="Times New Roman" pitchFamily="18" charset="0"/>
                <a:cs typeface="Times New Roman" pitchFamily="18" charset="0"/>
              </a:rPr>
              <a:t>Glycolysis</a:t>
            </a:r>
            <a:endParaRPr lang="en-US" dirty="0">
              <a:latin typeface="Times New Roman" pitchFamily="18" charset="0"/>
              <a:cs typeface="Times New Roman" pitchFamily="18" charset="0"/>
            </a:endParaRPr>
          </a:p>
        </p:txBody>
      </p:sp>
      <p:sp>
        <p:nvSpPr>
          <p:cNvPr id="5" name="Text Box 5"/>
          <p:cNvSpPr txBox="1">
            <a:spLocks noChangeArrowheads="1"/>
          </p:cNvSpPr>
          <p:nvPr/>
        </p:nvSpPr>
        <p:spPr bwMode="auto">
          <a:xfrm>
            <a:off x="357158" y="1357298"/>
            <a:ext cx="8215370" cy="726353"/>
          </a:xfrm>
          <a:prstGeom prst="rect">
            <a:avLst/>
          </a:prstGeom>
          <a:ln>
            <a:headEnd type="none" w="sm" len="sm"/>
            <a:tailEnd type="none" w="sm" len="sm"/>
          </a:ln>
        </p:spPr>
        <p:style>
          <a:lnRef idx="1">
            <a:schemeClr val="accent4"/>
          </a:lnRef>
          <a:fillRef idx="2">
            <a:schemeClr val="accent4"/>
          </a:fillRef>
          <a:effectRef idx="1">
            <a:schemeClr val="accent4"/>
          </a:effectRef>
          <a:fontRef idx="minor">
            <a:schemeClr val="dk1"/>
          </a:fontRef>
        </p:style>
        <p:txBody>
          <a:bodyPr wrap="square">
            <a:spAutoFit/>
          </a:bodyPr>
          <a:lstStyle/>
          <a:p>
            <a:pPr algn="l" rtl="0">
              <a:lnSpc>
                <a:spcPct val="103000"/>
              </a:lnSpc>
              <a:spcBef>
                <a:spcPct val="50000"/>
              </a:spcBef>
              <a:buFont typeface="Arial" pitchFamily="34" charset="0"/>
              <a:buChar char="•"/>
            </a:pPr>
            <a:r>
              <a:rPr lang="en-US" sz="2000" dirty="0">
                <a:cs typeface="Times New Roman" pitchFamily="18" charset="0"/>
              </a:rPr>
              <a:t> Rate of </a:t>
            </a:r>
            <a:r>
              <a:rPr lang="en-US" sz="2000" dirty="0" err="1">
                <a:cs typeface="Times New Roman" pitchFamily="18" charset="0"/>
              </a:rPr>
              <a:t>glycolysis</a:t>
            </a:r>
            <a:r>
              <a:rPr lang="en-US" sz="2000" dirty="0">
                <a:cs typeface="Times New Roman" pitchFamily="18" charset="0"/>
              </a:rPr>
              <a:t> is controlled primarily by </a:t>
            </a:r>
            <a:r>
              <a:rPr lang="en-US" sz="2000" dirty="0" err="1">
                <a:cs typeface="Times New Roman" pitchFamily="18" charset="0"/>
              </a:rPr>
              <a:t>allosteric</a:t>
            </a:r>
            <a:r>
              <a:rPr lang="en-US" sz="2000" dirty="0">
                <a:cs typeface="Times New Roman" pitchFamily="18" charset="0"/>
              </a:rPr>
              <a:t> regulation of the 3 key enzymes (irreversible steps), </a:t>
            </a:r>
            <a:r>
              <a:rPr lang="en-US" sz="2000" dirty="0" err="1">
                <a:cs typeface="Times New Roman" pitchFamily="18" charset="0"/>
              </a:rPr>
              <a:t>hexokinase</a:t>
            </a:r>
            <a:r>
              <a:rPr lang="en-US" sz="2000" dirty="0">
                <a:cs typeface="Times New Roman" pitchFamily="18" charset="0"/>
              </a:rPr>
              <a:t>, PFK-1, and </a:t>
            </a:r>
            <a:r>
              <a:rPr lang="en-US" sz="2000" dirty="0" err="1">
                <a:cs typeface="Times New Roman" pitchFamily="18" charset="0"/>
              </a:rPr>
              <a:t>pyruvate</a:t>
            </a:r>
            <a:r>
              <a:rPr lang="en-US" sz="2000" dirty="0">
                <a:cs typeface="Times New Roman" pitchFamily="18" charset="0"/>
              </a:rPr>
              <a:t> </a:t>
            </a:r>
            <a:r>
              <a:rPr lang="en-US" sz="2000" dirty="0" err="1">
                <a:cs typeface="Times New Roman" pitchFamily="18" charset="0"/>
              </a:rPr>
              <a:t>kinase</a:t>
            </a:r>
            <a:r>
              <a:rPr lang="en-US" sz="2000" dirty="0">
                <a:cs typeface="Times New Roman" pitchFamily="18" charset="0"/>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Grp="1" noChangeAspect="1" noChangeArrowheads="1"/>
          </p:cNvPicPr>
          <p:nvPr>
            <p:ph idx="1"/>
          </p:nvPr>
        </p:nvPicPr>
        <p:blipFill>
          <a:blip r:embed="rId3"/>
          <a:srcRect/>
          <a:stretch>
            <a:fillRect/>
          </a:stretch>
        </p:blipFill>
        <p:spPr bwMode="auto">
          <a:xfrm>
            <a:off x="1214414" y="857232"/>
            <a:ext cx="6715172" cy="57864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2285984" y="214290"/>
            <a:ext cx="4143404"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GLYCOLYSIS </a:t>
            </a:r>
            <a:endParaRPr lang="ar-IQ"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3"/>
          <p:cNvSpPr>
            <a:spLocks noGrp="1" noChangeArrowheads="1"/>
          </p:cNvSpPr>
          <p:nvPr>
            <p:ph idx="1"/>
          </p:nvPr>
        </p:nvSpPr>
        <p:spPr>
          <a:xfrm>
            <a:off x="714348" y="1714488"/>
            <a:ext cx="7772400" cy="4530725"/>
          </a:xfrm>
        </p:spPr>
        <p:style>
          <a:lnRef idx="2">
            <a:schemeClr val="dk1"/>
          </a:lnRef>
          <a:fillRef idx="1">
            <a:schemeClr val="lt1"/>
          </a:fillRef>
          <a:effectRef idx="0">
            <a:schemeClr val="dk1"/>
          </a:effectRef>
          <a:fontRef idx="minor">
            <a:schemeClr val="dk1"/>
          </a:fontRef>
        </p:style>
        <p:txBody>
          <a:bodyPr/>
          <a:lstStyle/>
          <a:p>
            <a:pPr algn="l" rtl="0" eaLnBrk="1" hangingPunct="1">
              <a:buFont typeface="Wingdings" pitchFamily="2" charset="2"/>
              <a:buNone/>
            </a:pPr>
            <a:endParaRPr lang="en-US" sz="3200" dirty="0"/>
          </a:p>
          <a:p>
            <a:pPr algn="l" rtl="0" eaLnBrk="1" hangingPunct="1">
              <a:buFont typeface="Wingdings" pitchFamily="2" charset="2"/>
              <a:buNone/>
            </a:pPr>
            <a:r>
              <a:rPr lang="en-US" sz="3200" dirty="0"/>
              <a:t>  Three pathways present:</a:t>
            </a:r>
          </a:p>
          <a:p>
            <a:pPr algn="l" rtl="0" eaLnBrk="1" hangingPunct="1">
              <a:buFont typeface="Wingdings" pitchFamily="2" charset="2"/>
              <a:buNone/>
            </a:pPr>
            <a:endParaRPr lang="en-US" sz="3200" dirty="0"/>
          </a:p>
          <a:p>
            <a:pPr algn="l" rtl="0">
              <a:buNone/>
            </a:pPr>
            <a:r>
              <a:rPr lang="en-US" sz="3200" dirty="0"/>
              <a:t>1- </a:t>
            </a:r>
            <a:r>
              <a:rPr lang="en-US" sz="3200" dirty="0" err="1">
                <a:latin typeface="Times New Roman" pitchFamily="18" charset="0"/>
                <a:cs typeface="Times New Roman" pitchFamily="18" charset="0"/>
              </a:rPr>
              <a:t>Pyruvate</a:t>
            </a:r>
            <a:r>
              <a:rPr lang="en-US" sz="3200" dirty="0">
                <a:latin typeface="Times New Roman" pitchFamily="18" charset="0"/>
                <a:cs typeface="Times New Roman" pitchFamily="18" charset="0"/>
              </a:rPr>
              <a:t>: Aerobic Conditions</a:t>
            </a:r>
            <a:endParaRPr lang="en-US" sz="3200" dirty="0"/>
          </a:p>
          <a:p>
            <a:pPr algn="l" rtl="0">
              <a:buNone/>
            </a:pPr>
            <a:r>
              <a:rPr lang="en-US" sz="3200" dirty="0"/>
              <a:t>2- </a:t>
            </a:r>
            <a:r>
              <a:rPr lang="en-US" sz="3200" dirty="0" err="1">
                <a:latin typeface="Times New Roman" pitchFamily="18" charset="0"/>
                <a:cs typeface="Times New Roman" pitchFamily="18" charset="0"/>
              </a:rPr>
              <a:t>Pyruvate</a:t>
            </a:r>
            <a:r>
              <a:rPr lang="en-US" sz="3200" dirty="0">
                <a:latin typeface="Times New Roman" pitchFamily="18" charset="0"/>
                <a:cs typeface="Times New Roman" pitchFamily="18" charset="0"/>
              </a:rPr>
              <a:t>: Anaerobic Conditions</a:t>
            </a:r>
          </a:p>
          <a:p>
            <a:pPr algn="l" rtl="0">
              <a:buNone/>
            </a:pPr>
            <a:r>
              <a:rPr lang="en-US" dirty="0">
                <a:latin typeface="Times New Roman" pitchFamily="18" charset="0"/>
                <a:cs typeface="Times New Roman" pitchFamily="18" charset="0"/>
              </a:rPr>
              <a:t>3- Fermentations (yeast) </a:t>
            </a:r>
            <a:endParaRPr lang="en-US" sz="3200" dirty="0"/>
          </a:p>
        </p:txBody>
      </p:sp>
      <p:sp>
        <p:nvSpPr>
          <p:cNvPr id="17411" name="Slide Number Placeholder 5"/>
          <p:cNvSpPr>
            <a:spLocks noGrp="1"/>
          </p:cNvSpPr>
          <p:nvPr>
            <p:ph type="sldNum" sz="quarter" idx="12"/>
          </p:nvPr>
        </p:nvSpPr>
        <p:spPr>
          <a:noFill/>
        </p:spPr>
        <p:txBody>
          <a:bodyPr/>
          <a:lstStyle/>
          <a:p>
            <a:fld id="{5088AF24-090F-4D3B-9DE5-39FDA2EE2F8C}" type="slidenum">
              <a:rPr lang="en-US" smtClean="0">
                <a:latin typeface="Arial" pitchFamily="34" charset="0"/>
              </a:rPr>
              <a:pPr/>
              <a:t>15</a:t>
            </a:fld>
            <a:endParaRPr lang="en-US">
              <a:latin typeface="Arial" pitchFamily="34" charset="0"/>
            </a:endParaRPr>
          </a:p>
        </p:txBody>
      </p:sp>
      <p:sp>
        <p:nvSpPr>
          <p:cNvPr id="17412" name="Rectangle 2"/>
          <p:cNvSpPr>
            <a:spLocks noGrp="1" noChangeArrowheads="1"/>
          </p:cNvSpPr>
          <p:nvPr>
            <p:ph type="title"/>
          </p:nvPr>
        </p:nvSpPr>
        <p:spPr>
          <a:xfrm>
            <a:off x="457200" y="274638"/>
            <a:ext cx="8229600" cy="93978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r>
              <a:rPr lang="en-US" sz="40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Pathways for </a:t>
            </a:r>
            <a:r>
              <a:rPr lang="en-US" sz="4000"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Pyruvate</a:t>
            </a:r>
            <a:endParaRPr lang="en-US" sz="40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7414" name="Rectangle 5"/>
          <p:cNvSpPr>
            <a:spLocks noChangeArrowheads="1"/>
          </p:cNvSpPr>
          <p:nvPr/>
        </p:nvSpPr>
        <p:spPr bwMode="auto">
          <a:xfrm>
            <a:off x="3048000" y="5715000"/>
            <a:ext cx="3270250" cy="246221"/>
          </a:xfrm>
          <a:prstGeom prst="rect">
            <a:avLst/>
          </a:prstGeom>
          <a:solidFill>
            <a:schemeClr val="bg1"/>
          </a:solidFill>
          <a:ln w="9525">
            <a:noFill/>
            <a:miter lim="800000"/>
            <a:headEnd/>
            <a:tailEnd/>
          </a:ln>
        </p:spPr>
        <p:txBody>
          <a:bodyPr>
            <a:spAutoFit/>
          </a:bodyPr>
          <a:lstStyle/>
          <a:p>
            <a:pPr eaLnBrk="0" hangingPunct="0"/>
            <a:endParaRPr lang="en-US" sz="10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3"/>
          <p:cNvSpPr>
            <a:spLocks noGrp="1" noChangeArrowheads="1"/>
          </p:cNvSpPr>
          <p:nvPr>
            <p:ph idx="1"/>
          </p:nvPr>
        </p:nvSpPr>
        <p:spPr>
          <a:xfrm>
            <a:off x="914400" y="2017713"/>
            <a:ext cx="8040688" cy="4114800"/>
          </a:xfrm>
        </p:spPr>
        <p:txBody>
          <a:bodyPr/>
          <a:lstStyle/>
          <a:p>
            <a:pPr eaLnBrk="1" hangingPunct="1">
              <a:buFont typeface="Wingdings" pitchFamily="2" charset="2"/>
              <a:buNone/>
            </a:pPr>
            <a:r>
              <a:rPr lang="en-US"/>
              <a:t> </a:t>
            </a:r>
          </a:p>
        </p:txBody>
      </p:sp>
      <p:sp>
        <p:nvSpPr>
          <p:cNvPr id="58370" name="Slide Number Placeholder 5"/>
          <p:cNvSpPr>
            <a:spLocks noGrp="1"/>
          </p:cNvSpPr>
          <p:nvPr>
            <p:ph type="sldNum" sz="quarter" idx="12"/>
          </p:nvPr>
        </p:nvSpPr>
        <p:spPr>
          <a:noFill/>
        </p:spPr>
        <p:txBody>
          <a:bodyPr/>
          <a:lstStyle/>
          <a:p>
            <a:fld id="{ABF146DE-1EEF-4120-A84F-C0CDD268B120}" type="slidenum">
              <a:rPr lang="en-US" smtClean="0">
                <a:latin typeface="Arial" pitchFamily="34" charset="0"/>
              </a:rPr>
              <a:pPr/>
              <a:t>16</a:t>
            </a:fld>
            <a:endParaRPr lang="en-US">
              <a:latin typeface="Arial" pitchFamily="34" charset="0"/>
            </a:endParaRPr>
          </a:p>
        </p:txBody>
      </p:sp>
      <p:sp>
        <p:nvSpPr>
          <p:cNvPr id="58371"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a:latin typeface="Times New Roman" pitchFamily="18" charset="0"/>
                <a:cs typeface="Times New Roman" pitchFamily="18" charset="0"/>
              </a:rPr>
              <a:t>Pathways for </a:t>
            </a:r>
            <a:r>
              <a:rPr lang="en-US" dirty="0" err="1">
                <a:latin typeface="Times New Roman" pitchFamily="18" charset="0"/>
                <a:cs typeface="Times New Roman" pitchFamily="18" charset="0"/>
              </a:rPr>
              <a:t>Pyruvate</a:t>
            </a:r>
            <a:endParaRPr lang="en-US" dirty="0">
              <a:latin typeface="Times New Roman" pitchFamily="18" charset="0"/>
              <a:cs typeface="Times New Roman" pitchFamily="18" charset="0"/>
            </a:endParaRPr>
          </a:p>
        </p:txBody>
      </p:sp>
      <p:pic>
        <p:nvPicPr>
          <p:cNvPr id="58373" name="Picture 4" descr="tlc1f2311_a"/>
          <p:cNvPicPr>
            <a:picLocks noChangeAspect="1" noChangeArrowheads="1"/>
          </p:cNvPicPr>
          <p:nvPr/>
        </p:nvPicPr>
        <p:blipFill>
          <a:blip r:embed="rId3"/>
          <a:srcRect/>
          <a:stretch>
            <a:fillRect/>
          </a:stretch>
        </p:blipFill>
        <p:spPr bwMode="auto">
          <a:xfrm>
            <a:off x="1447800" y="1600200"/>
            <a:ext cx="6553200" cy="4892675"/>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ChangeArrowheads="1"/>
          </p:cNvSpPr>
          <p:nvPr>
            <p:ph idx="1"/>
          </p:nvPr>
        </p:nvSpPr>
        <p:spPr>
          <a:xfrm>
            <a:off x="500034" y="1785926"/>
            <a:ext cx="8077200" cy="4495800"/>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l" rtl="0" eaLnBrk="1" hangingPunct="1">
              <a:buFontTx/>
              <a:buNone/>
            </a:pPr>
            <a:r>
              <a:rPr lang="en-US" dirty="0">
                <a:latin typeface="Times New Roman" pitchFamily="18" charset="0"/>
                <a:cs typeface="Times New Roman" pitchFamily="18" charset="0"/>
              </a:rPr>
              <a:t> Under aerobic conditions (oxygen present): </a:t>
            </a:r>
          </a:p>
          <a:p>
            <a:pPr algn="l" rtl="0" eaLnBrk="1" hangingPunct="1"/>
            <a:r>
              <a:rPr lang="en-US" dirty="0">
                <a:solidFill>
                  <a:schemeClr val="tx1"/>
                </a:solidFill>
                <a:latin typeface="Times New Roman" pitchFamily="18" charset="0"/>
                <a:cs typeface="Times New Roman" pitchFamily="18" charset="0"/>
              </a:rPr>
              <a:t>Three-carbon </a:t>
            </a:r>
            <a:r>
              <a:rPr lang="en-US" dirty="0" err="1">
                <a:solidFill>
                  <a:schemeClr val="tx1"/>
                </a:solidFill>
                <a:latin typeface="Times New Roman" pitchFamily="18" charset="0"/>
                <a:cs typeface="Times New Roman" pitchFamily="18" charset="0"/>
              </a:rPr>
              <a:t>pyruvate</a:t>
            </a:r>
            <a:r>
              <a:rPr lang="en-US" dirty="0">
                <a:solidFill>
                  <a:schemeClr val="tx1"/>
                </a:solidFill>
                <a:latin typeface="Times New Roman" pitchFamily="18" charset="0"/>
                <a:cs typeface="Times New Roman" pitchFamily="18" charset="0"/>
              </a:rPr>
              <a:t> is </a:t>
            </a:r>
            <a:r>
              <a:rPr lang="en-US" dirty="0" err="1">
                <a:solidFill>
                  <a:schemeClr val="tx1"/>
                </a:solidFill>
                <a:latin typeface="Times New Roman" pitchFamily="18" charset="0"/>
                <a:cs typeface="Times New Roman" pitchFamily="18" charset="0"/>
              </a:rPr>
              <a:t>decarboxylated</a:t>
            </a:r>
            <a:r>
              <a:rPr lang="en-US" dirty="0">
                <a:solidFill>
                  <a:schemeClr val="tx1"/>
                </a:solidFill>
                <a:latin typeface="Times New Roman" pitchFamily="18" charset="0"/>
                <a:cs typeface="Times New Roman" pitchFamily="18" charset="0"/>
              </a:rPr>
              <a:t>.</a:t>
            </a:r>
          </a:p>
          <a:p>
            <a:pPr algn="l" rtl="0" eaLnBrk="1" hangingPunct="1"/>
            <a:r>
              <a:rPr lang="en-US" dirty="0">
                <a:solidFill>
                  <a:schemeClr val="tx1"/>
                </a:solidFill>
                <a:latin typeface="Times New Roman" pitchFamily="18" charset="0"/>
                <a:cs typeface="Times New Roman" pitchFamily="18" charset="0"/>
              </a:rPr>
              <a:t>Two-carbon acetyl </a:t>
            </a:r>
            <a:r>
              <a:rPr lang="en-US" dirty="0" err="1">
                <a:solidFill>
                  <a:schemeClr val="tx1"/>
                </a:solidFill>
                <a:latin typeface="Times New Roman" pitchFamily="18" charset="0"/>
                <a:cs typeface="Times New Roman" pitchFamily="18" charset="0"/>
              </a:rPr>
              <a:t>CoA</a:t>
            </a:r>
            <a:r>
              <a:rPr lang="en-US" dirty="0">
                <a:solidFill>
                  <a:schemeClr val="tx1"/>
                </a:solidFill>
                <a:latin typeface="Times New Roman" pitchFamily="18" charset="0"/>
                <a:cs typeface="Times New Roman" pitchFamily="18" charset="0"/>
              </a:rPr>
              <a:t> and CO</a:t>
            </a:r>
            <a:r>
              <a:rPr lang="en-US" baseline="-25000" dirty="0">
                <a:solidFill>
                  <a:schemeClr val="tx1"/>
                </a:solidFill>
                <a:latin typeface="Times New Roman" pitchFamily="18" charset="0"/>
                <a:cs typeface="Times New Roman" pitchFamily="18" charset="0"/>
              </a:rPr>
              <a:t>2 </a:t>
            </a:r>
            <a:r>
              <a:rPr lang="en-US" dirty="0">
                <a:solidFill>
                  <a:schemeClr val="tx1"/>
                </a:solidFill>
                <a:latin typeface="Times New Roman" pitchFamily="18" charset="0"/>
                <a:cs typeface="Times New Roman" pitchFamily="18" charset="0"/>
              </a:rPr>
              <a:t>are produced.</a:t>
            </a:r>
          </a:p>
          <a:p>
            <a:pPr algn="l" rtl="0" eaLnBrk="1" hangingPunct="1">
              <a:lnSpc>
                <a:spcPct val="85000"/>
              </a:lnSpc>
              <a:spcBef>
                <a:spcPct val="0"/>
              </a:spcBef>
              <a:buFont typeface="Wingdings" pitchFamily="2" charset="2"/>
              <a:buNone/>
            </a:pPr>
            <a:endParaRPr lang="en-US" dirty="0">
              <a:latin typeface="Times New Roman" pitchFamily="18" charset="0"/>
              <a:cs typeface="Times New Roman" pitchFamily="18" charset="0"/>
            </a:endParaRPr>
          </a:p>
          <a:p>
            <a:pPr algn="l" rtl="0" eaLnBrk="1" hangingPunct="1">
              <a:lnSpc>
                <a:spcPct val="85000"/>
              </a:lnSpc>
              <a:spcBef>
                <a:spcPct val="0"/>
              </a:spcBef>
              <a:buFont typeface="Wingdings" pitchFamily="2" charset="2"/>
              <a:buNone/>
            </a:pPr>
            <a:r>
              <a:rPr lang="en-US" dirty="0">
                <a:latin typeface="Times New Roman" pitchFamily="18" charset="0"/>
                <a:cs typeface="Times New Roman" pitchFamily="18" charset="0"/>
              </a:rPr>
              <a:t>           O    </a:t>
            </a:r>
            <a:r>
              <a:rPr lang="en-US" dirty="0" err="1">
                <a:latin typeface="Times New Roman" pitchFamily="18" charset="0"/>
                <a:cs typeface="Times New Roman" pitchFamily="18" charset="0"/>
              </a:rPr>
              <a:t>O</a:t>
            </a:r>
            <a:r>
              <a:rPr lang="en-US" dirty="0">
                <a:latin typeface="Times New Roman" pitchFamily="18" charset="0"/>
                <a:cs typeface="Times New Roman" pitchFamily="18" charset="0"/>
              </a:rPr>
              <a:t>					 </a:t>
            </a:r>
          </a:p>
          <a:p>
            <a:pPr algn="l" rtl="0">
              <a:lnSpc>
                <a:spcPct val="85000"/>
              </a:lnSpc>
              <a:spcBef>
                <a:spcPct val="0"/>
              </a:spcBef>
              <a:buNone/>
            </a:pPr>
            <a:r>
              <a:rPr lang="en-US" dirty="0">
                <a:latin typeface="Times New Roman" pitchFamily="18" charset="0"/>
                <a:cs typeface="Times New Roman" pitchFamily="18" charset="0"/>
              </a:rPr>
              <a:t>            ||     ||</a:t>
            </a:r>
          </a:p>
          <a:p>
            <a:pPr algn="l" rtl="0" eaLnBrk="1" hangingPunct="1">
              <a:lnSpc>
                <a:spcPct val="85000"/>
              </a:lnSpc>
              <a:spcBef>
                <a:spcPct val="0"/>
              </a:spcBef>
              <a:buFont typeface="Wingdings" pitchFamily="2" charset="2"/>
              <a:buNone/>
            </a:pPr>
            <a:r>
              <a:rPr lang="en-US" dirty="0">
                <a:latin typeface="Times New Roman" pitchFamily="18" charset="0"/>
                <a:cs typeface="Times New Roman" pitchFamily="18" charset="0"/>
              </a:rPr>
              <a:t>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—C—C—O</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  HS—</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   +  NAD</a:t>
            </a:r>
            <a:r>
              <a:rPr lang="en-US" baseline="30000"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l" rtl="0" eaLnBrk="1" hangingPunct="1">
              <a:spcBef>
                <a:spcPct val="0"/>
              </a:spcBef>
              <a:spcAft>
                <a:spcPct val="10000"/>
              </a:spcAft>
              <a:buFont typeface="Wingdings" pitchFamily="2" charset="2"/>
              <a:buNone/>
            </a:pPr>
            <a:r>
              <a:rPr lang="en-US"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sz="2000" dirty="0" err="1">
                <a:solidFill>
                  <a:schemeClr val="accent2"/>
                </a:solidFill>
                <a:latin typeface="Times New Roman" pitchFamily="18" charset="0"/>
                <a:cs typeface="Times New Roman" pitchFamily="18" charset="0"/>
              </a:rPr>
              <a:t>pyruvate</a:t>
            </a:r>
            <a:endParaRPr lang="en-US" sz="2000" dirty="0">
              <a:solidFill>
                <a:schemeClr val="accent2"/>
              </a:solidFill>
              <a:latin typeface="Times New Roman" pitchFamily="18" charset="0"/>
              <a:cs typeface="Times New Roman" pitchFamily="18" charset="0"/>
            </a:endParaRPr>
          </a:p>
          <a:p>
            <a:pPr algn="l" rtl="0" eaLnBrk="1" hangingPunct="1">
              <a:lnSpc>
                <a:spcPct val="85000"/>
              </a:lnSpc>
              <a:spcBef>
                <a:spcPct val="0"/>
              </a:spcBef>
              <a:spcAft>
                <a:spcPct val="10000"/>
              </a:spcAft>
              <a:buFont typeface="Wingdings" pitchFamily="2" charset="2"/>
              <a:buNone/>
            </a:pPr>
            <a:r>
              <a:rPr lang="en-US" dirty="0">
                <a:latin typeface="Times New Roman" pitchFamily="18" charset="0"/>
                <a:cs typeface="Times New Roman" pitchFamily="18" charset="0"/>
              </a:rPr>
              <a:t>                 </a:t>
            </a:r>
          </a:p>
          <a:p>
            <a:pPr algn="l" rtl="0" eaLnBrk="1" hangingPunct="1">
              <a:lnSpc>
                <a:spcPct val="85000"/>
              </a:lnSpc>
              <a:spcBef>
                <a:spcPct val="0"/>
              </a:spcBef>
              <a:spcAft>
                <a:spcPct val="10000"/>
              </a:spcAft>
              <a:buFont typeface="Wingdings" pitchFamily="2" charset="2"/>
              <a:buNone/>
            </a:pPr>
            <a:r>
              <a:rPr lang="en-US" dirty="0">
                <a:latin typeface="Times New Roman" pitchFamily="18" charset="0"/>
                <a:cs typeface="Times New Roman" pitchFamily="18" charset="0"/>
              </a:rPr>
              <a:t>            O   </a:t>
            </a:r>
          </a:p>
          <a:p>
            <a:pPr algn="l" rtl="0" eaLnBrk="1" hangingPunct="1">
              <a:lnSpc>
                <a:spcPct val="85000"/>
              </a:lnSpc>
              <a:spcBef>
                <a:spcPct val="0"/>
              </a:spcBef>
              <a:spcAft>
                <a:spcPct val="10000"/>
              </a:spcAft>
              <a:buFont typeface="Wingdings" pitchFamily="2" charset="2"/>
              <a:buNone/>
            </a:pPr>
            <a:r>
              <a:rPr lang="en-US" dirty="0">
                <a:latin typeface="Times New Roman" pitchFamily="18" charset="0"/>
                <a:cs typeface="Times New Roman" pitchFamily="18" charset="0"/>
              </a:rPr>
              <a:t>             ||</a:t>
            </a:r>
          </a:p>
          <a:p>
            <a:pPr algn="l" rtl="0">
              <a:lnSpc>
                <a:spcPct val="85000"/>
              </a:lnSpc>
              <a:spcBef>
                <a:spcPct val="0"/>
              </a:spcBef>
              <a:spcAft>
                <a:spcPct val="10000"/>
              </a:spcAft>
              <a:buNone/>
            </a:pPr>
            <a:r>
              <a:rPr lang="en-US" dirty="0">
                <a:latin typeface="Times New Roman" pitchFamily="18" charset="0"/>
                <a:cs typeface="Times New Roman" pitchFamily="18" charset="0"/>
              </a:rPr>
              <a:t> 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—C—S—CoA  +  CO</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 NADH +H</a:t>
            </a:r>
            <a:r>
              <a:rPr lang="en-US" baseline="30000"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l" rtl="0" eaLnBrk="1" hangingPunct="1">
              <a:spcBef>
                <a:spcPct val="0"/>
              </a:spcBef>
              <a:buFont typeface="Wingdings" pitchFamily="2" charset="2"/>
              <a:buNone/>
            </a:pPr>
            <a:r>
              <a:rPr lang="en-US" dirty="0">
                <a:solidFill>
                  <a:schemeClr val="accent1"/>
                </a:solidFill>
                <a:latin typeface="Times New Roman" pitchFamily="18" charset="0"/>
                <a:cs typeface="Times New Roman" pitchFamily="18" charset="0"/>
              </a:rPr>
              <a:t>         </a:t>
            </a:r>
            <a:r>
              <a:rPr lang="en-US" sz="2000" dirty="0">
                <a:solidFill>
                  <a:schemeClr val="accent2"/>
                </a:solidFill>
                <a:latin typeface="Times New Roman" pitchFamily="18" charset="0"/>
                <a:cs typeface="Times New Roman" pitchFamily="18" charset="0"/>
              </a:rPr>
              <a:t>acetyl </a:t>
            </a:r>
            <a:r>
              <a:rPr lang="en-US" sz="2000" dirty="0" err="1">
                <a:solidFill>
                  <a:schemeClr val="accent2"/>
                </a:solidFill>
                <a:latin typeface="Times New Roman" pitchFamily="18" charset="0"/>
                <a:cs typeface="Times New Roman" pitchFamily="18" charset="0"/>
              </a:rPr>
              <a:t>CoA</a:t>
            </a:r>
            <a:endParaRPr lang="en-US" sz="2000" dirty="0">
              <a:solidFill>
                <a:schemeClr val="accent2"/>
              </a:solidFill>
              <a:latin typeface="Times New Roman" pitchFamily="18" charset="0"/>
              <a:cs typeface="Times New Roman" pitchFamily="18" charset="0"/>
            </a:endParaRPr>
          </a:p>
          <a:p>
            <a:pPr algn="l" rtl="0" eaLnBrk="1" hangingPunct="1">
              <a:spcBef>
                <a:spcPct val="0"/>
              </a:spcBef>
              <a:buFont typeface="Wingdings" pitchFamily="2" charset="2"/>
              <a:buNone/>
            </a:pPr>
            <a:endParaRPr lang="en-US" sz="2000" dirty="0">
              <a:solidFill>
                <a:schemeClr val="accent2"/>
              </a:solidFill>
            </a:endParaRPr>
          </a:p>
        </p:txBody>
      </p:sp>
      <p:sp>
        <p:nvSpPr>
          <p:cNvPr id="55298" name="Slide Number Placeholder 5"/>
          <p:cNvSpPr>
            <a:spLocks noGrp="1"/>
          </p:cNvSpPr>
          <p:nvPr>
            <p:ph type="sldNum" sz="quarter" idx="12"/>
          </p:nvPr>
        </p:nvSpPr>
        <p:spPr>
          <a:noFill/>
        </p:spPr>
        <p:txBody>
          <a:bodyPr/>
          <a:lstStyle/>
          <a:p>
            <a:fld id="{9A3BA452-AEF6-4D4B-879D-076E446263B5}" type="slidenum">
              <a:rPr lang="en-US" smtClean="0">
                <a:latin typeface="Arial" pitchFamily="34" charset="0"/>
              </a:rPr>
              <a:pPr/>
              <a:t>17</a:t>
            </a:fld>
            <a:endParaRPr lang="en-US">
              <a:latin typeface="Arial" pitchFamily="34" charset="0"/>
            </a:endParaRPr>
          </a:p>
        </p:txBody>
      </p:sp>
      <p:sp>
        <p:nvSpPr>
          <p:cNvPr id="55301" name="Rectangle 4"/>
          <p:cNvSpPr>
            <a:spLocks noGrp="1" noChangeArrowheads="1"/>
          </p:cNvSpPr>
          <p:nvPr>
            <p:ph type="title"/>
          </p:nvPr>
        </p:nvSpPr>
        <p:spPr>
          <a:xfrm>
            <a:off x="500034" y="285728"/>
            <a:ext cx="8229600" cy="1143000"/>
          </a:xfrm>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Aerobic Conditions</a:t>
            </a:r>
          </a:p>
        </p:txBody>
      </p:sp>
      <p:sp>
        <p:nvSpPr>
          <p:cNvPr id="55300" name="Line 3"/>
          <p:cNvSpPr>
            <a:spLocks noChangeShapeType="1"/>
          </p:cNvSpPr>
          <p:nvPr/>
        </p:nvSpPr>
        <p:spPr bwMode="auto">
          <a:xfrm>
            <a:off x="6715140" y="4000504"/>
            <a:ext cx="1371600" cy="0"/>
          </a:xfrm>
          <a:prstGeom prst="line">
            <a:avLst/>
          </a:prstGeom>
          <a:noFill/>
          <a:ln w="38100">
            <a:solidFill>
              <a:schemeClr val="tx1"/>
            </a:solidFill>
            <a:round/>
            <a:headEnd/>
            <a:tailEnd type="triangle" w="med" len="med"/>
          </a:ln>
        </p:spPr>
        <p:txBody>
          <a:bodyPr/>
          <a:lstStyle/>
          <a:p>
            <a:endParaRPr lang="ar-IQ"/>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idx="1"/>
          </p:nvPr>
        </p:nvSpPr>
        <p:spPr>
          <a:xfrm>
            <a:off x="571472" y="1714488"/>
            <a:ext cx="8077200" cy="4876800"/>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justLow" rtl="0" eaLnBrk="1" hangingPunct="1">
              <a:spcBef>
                <a:spcPct val="10000"/>
              </a:spcBef>
              <a:spcAft>
                <a:spcPct val="5000"/>
              </a:spcAft>
              <a:buFont typeface="Wingdings" pitchFamily="2" charset="2"/>
              <a:buNone/>
            </a:pPr>
            <a:r>
              <a:rPr lang="en-US" dirty="0">
                <a:latin typeface="Times New Roman" pitchFamily="18" charset="0"/>
                <a:cs typeface="Times New Roman" pitchFamily="18" charset="0"/>
              </a:rPr>
              <a:t>Under </a:t>
            </a:r>
            <a:r>
              <a:rPr lang="en-US" dirty="0">
                <a:solidFill>
                  <a:schemeClr val="tx1"/>
                </a:solidFill>
                <a:latin typeface="Times New Roman" pitchFamily="18" charset="0"/>
                <a:cs typeface="Times New Roman" pitchFamily="18" charset="0"/>
              </a:rPr>
              <a:t>anaerobic conditions (without oxygen): </a:t>
            </a:r>
          </a:p>
          <a:p>
            <a:pPr algn="justLow" rtl="0" eaLnBrk="1" hangingPunct="1">
              <a:spcBef>
                <a:spcPct val="10000"/>
              </a:spcBef>
              <a:spcAft>
                <a:spcPct val="5000"/>
              </a:spcAft>
            </a:pPr>
            <a:r>
              <a:rPr lang="en-US" dirty="0" err="1">
                <a:solidFill>
                  <a:schemeClr val="tx1"/>
                </a:solidFill>
                <a:latin typeface="Times New Roman" pitchFamily="18" charset="0"/>
                <a:cs typeface="Times New Roman" pitchFamily="18" charset="0"/>
              </a:rPr>
              <a:t>Pyruvate</a:t>
            </a:r>
            <a:r>
              <a:rPr lang="en-US" dirty="0">
                <a:solidFill>
                  <a:schemeClr val="tx1"/>
                </a:solidFill>
                <a:latin typeface="Times New Roman" pitchFamily="18" charset="0"/>
                <a:cs typeface="Times New Roman" pitchFamily="18" charset="0"/>
              </a:rPr>
              <a:t> is r</a:t>
            </a:r>
            <a:r>
              <a:rPr lang="en-US" dirty="0">
                <a:latin typeface="Times New Roman" pitchFamily="18" charset="0"/>
                <a:cs typeface="Times New Roman" pitchFamily="18" charset="0"/>
              </a:rPr>
              <a:t>educed to lactate.</a:t>
            </a:r>
          </a:p>
          <a:p>
            <a:pPr algn="justLow" rtl="0" eaLnBrk="1" hangingPunct="1">
              <a:spcBef>
                <a:spcPct val="10000"/>
              </a:spcBef>
              <a:spcAft>
                <a:spcPct val="5000"/>
              </a:spcAft>
            </a:pPr>
            <a:r>
              <a:rPr lang="en-US" dirty="0">
                <a:latin typeface="Times New Roman" pitchFamily="18" charset="0"/>
                <a:cs typeface="Times New Roman" pitchFamily="18" charset="0"/>
              </a:rPr>
              <a:t>NADH oxidizes to NAD</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allowing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to continue.</a:t>
            </a:r>
          </a:p>
          <a:p>
            <a:pPr algn="justLow" rtl="0" eaLnBrk="1" hangingPunct="1">
              <a:spcBef>
                <a:spcPct val="10000"/>
              </a:spcBef>
              <a:spcAft>
                <a:spcPct val="5000"/>
              </a:spcAft>
              <a:buFontTx/>
              <a:buNone/>
            </a:pPr>
            <a:endParaRPr lang="en-US" dirty="0">
              <a:latin typeface="Times New Roman" pitchFamily="18" charset="0"/>
              <a:cs typeface="Times New Roman" pitchFamily="18" charset="0"/>
            </a:endParaRPr>
          </a:p>
          <a:p>
            <a:pPr algn="justLow" rtl="0" eaLnBrk="1" hangingPunct="1">
              <a:spcBef>
                <a:spcPct val="10000"/>
              </a:spcBef>
              <a:spcAft>
                <a:spcPct val="5000"/>
              </a:spcAft>
              <a:buFont typeface="Wingdings" pitchFamily="2" charset="2"/>
              <a:buNone/>
            </a:pPr>
            <a:r>
              <a:rPr lang="en-US"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dirty="0">
                <a:latin typeface="Times New Roman" pitchFamily="18" charset="0"/>
                <a:cs typeface="Times New Roman" pitchFamily="18" charset="0"/>
              </a:rPr>
              <a:t>       O    </a:t>
            </a:r>
            <a:r>
              <a:rPr lang="en-US" dirty="0" err="1">
                <a:latin typeface="Times New Roman" pitchFamily="18" charset="0"/>
                <a:cs typeface="Times New Roman" pitchFamily="18" charset="0"/>
              </a:rPr>
              <a:t>O</a:t>
            </a:r>
            <a:r>
              <a:rPr lang="en-US"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sz="2000" dirty="0">
                <a:solidFill>
                  <a:schemeClr val="accent2"/>
                </a:solidFill>
                <a:latin typeface="Times New Roman" pitchFamily="18" charset="0"/>
                <a:cs typeface="Times New Roman" pitchFamily="18" charset="0"/>
              </a:rPr>
              <a:t>lactate</a:t>
            </a:r>
          </a:p>
          <a:p>
            <a:pPr algn="justLow" rtl="0" eaLnBrk="1" hangingPunct="1">
              <a:spcBef>
                <a:spcPct val="0"/>
              </a:spcBef>
              <a:buFont typeface="Wingdings" pitchFamily="2" charset="2"/>
              <a:buNone/>
            </a:pPr>
            <a:r>
              <a:rPr lang="en-US" sz="2000" dirty="0">
                <a:latin typeface="Times New Roman" pitchFamily="18" charset="0"/>
                <a:cs typeface="Times New Roman" pitchFamily="18" charset="0"/>
              </a:rPr>
              <a:t>                     </a:t>
            </a:r>
            <a:r>
              <a:rPr lang="en-US" dirty="0">
                <a:latin typeface="Times New Roman" pitchFamily="18" charset="0"/>
                <a:cs typeface="Times New Roman" pitchFamily="18" charset="0"/>
              </a:rPr>
              <a:t>||     || </a:t>
            </a:r>
            <a:r>
              <a:rPr lang="en-US" sz="2000" dirty="0">
                <a:latin typeface="Times New Roman" pitchFamily="18" charset="0"/>
                <a:cs typeface="Times New Roman" pitchFamily="18" charset="0"/>
              </a:rPr>
              <a:t>		 	       </a:t>
            </a:r>
            <a:r>
              <a:rPr lang="en-US" sz="2000" dirty="0" err="1">
                <a:solidFill>
                  <a:schemeClr val="accent2"/>
                </a:solidFill>
                <a:latin typeface="Times New Roman" pitchFamily="18" charset="0"/>
                <a:cs typeface="Times New Roman" pitchFamily="18" charset="0"/>
              </a:rPr>
              <a:t>dehydrogenase</a:t>
            </a:r>
            <a:endParaRPr lang="en-US" sz="2000" dirty="0">
              <a:solidFill>
                <a:schemeClr val="accent2"/>
              </a:solidFill>
              <a:latin typeface="Times New Roman" pitchFamily="18" charset="0"/>
              <a:cs typeface="Times New Roman" pitchFamily="18" charset="0"/>
            </a:endParaRPr>
          </a:p>
          <a:p>
            <a:pPr algn="justLow" rtl="0" eaLnBrk="1" hangingPunct="1">
              <a:spcBef>
                <a:spcPct val="0"/>
              </a:spcBef>
              <a:buFont typeface="Wingdings" pitchFamily="2" charset="2"/>
              <a:buNone/>
            </a:pPr>
            <a:r>
              <a:rPr lang="en-US" dirty="0">
                <a:latin typeface="Times New Roman" pitchFamily="18" charset="0"/>
                <a:cs typeface="Times New Roman" pitchFamily="18" charset="0"/>
              </a:rPr>
              <a:t>   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—C—C—O</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 NADH + H</a:t>
            </a:r>
            <a:r>
              <a:rPr lang="en-US" baseline="30000" dirty="0">
                <a:latin typeface="Times New Roman" pitchFamily="18" charset="0"/>
                <a:cs typeface="Times New Roman" pitchFamily="18" charset="0"/>
              </a:rPr>
              <a:t>+ </a:t>
            </a:r>
            <a:r>
              <a:rPr lang="en-US" sz="2000" baseline="30000" dirty="0">
                <a:latin typeface="Times New Roman" pitchFamily="18" charset="0"/>
                <a:cs typeface="Times New Roman" pitchFamily="18" charset="0"/>
              </a:rPr>
              <a:t> </a:t>
            </a:r>
          </a:p>
          <a:p>
            <a:pPr algn="justLow" rtl="0" eaLnBrk="1" hangingPunct="1">
              <a:spcBef>
                <a:spcPct val="0"/>
              </a:spcBef>
              <a:spcAft>
                <a:spcPct val="10000"/>
              </a:spcAft>
              <a:buFont typeface="Wingdings" pitchFamily="2" charset="2"/>
              <a:buNone/>
            </a:pPr>
            <a:r>
              <a:rPr lang="en-US" sz="1800" dirty="0">
                <a:solidFill>
                  <a:schemeClr val="accent2"/>
                </a:solidFill>
                <a:latin typeface="Times New Roman" pitchFamily="18" charset="0"/>
                <a:cs typeface="Times New Roman" pitchFamily="18" charset="0"/>
              </a:rPr>
              <a:t>          	     </a:t>
            </a:r>
            <a:r>
              <a:rPr lang="en-US" sz="2000" dirty="0" err="1">
                <a:solidFill>
                  <a:schemeClr val="accent2"/>
                </a:solidFill>
                <a:latin typeface="Times New Roman" pitchFamily="18" charset="0"/>
                <a:cs typeface="Times New Roman" pitchFamily="18" charset="0"/>
              </a:rPr>
              <a:t>pyruvate</a:t>
            </a:r>
            <a:r>
              <a:rPr lang="en-US" sz="2000" dirty="0">
                <a:solidFill>
                  <a:schemeClr val="accent2"/>
                </a:solidFill>
                <a:latin typeface="Times New Roman" pitchFamily="18" charset="0"/>
                <a:cs typeface="Times New Roman" pitchFamily="18" charset="0"/>
              </a:rPr>
              <a:t>  </a:t>
            </a:r>
            <a:endParaRPr lang="en-US" sz="2000" baseline="30000" dirty="0">
              <a:solidFill>
                <a:schemeClr val="accent2"/>
              </a:solidFill>
              <a:latin typeface="Times New Roman" pitchFamily="18" charset="0"/>
              <a:cs typeface="Times New Roman" pitchFamily="18" charset="0"/>
            </a:endParaRPr>
          </a:p>
          <a:p>
            <a:pPr algn="justLow" rtl="0" eaLnBrk="1" hangingPunct="1">
              <a:lnSpc>
                <a:spcPct val="80000"/>
              </a:lnSpc>
              <a:spcBef>
                <a:spcPct val="0"/>
              </a:spcBef>
              <a:spcAft>
                <a:spcPct val="10000"/>
              </a:spcAft>
              <a:buFont typeface="Wingdings" pitchFamily="2" charset="2"/>
              <a:buNone/>
            </a:pPr>
            <a:r>
              <a:rPr lang="en-US" sz="2000" dirty="0">
                <a:latin typeface="Times New Roman" pitchFamily="18" charset="0"/>
                <a:cs typeface="Times New Roman" pitchFamily="18" charset="0"/>
              </a:rPr>
              <a:t>              		      </a:t>
            </a:r>
            <a:r>
              <a:rPr lang="en-US" dirty="0">
                <a:latin typeface="Times New Roman" pitchFamily="18" charset="0"/>
                <a:cs typeface="Times New Roman" pitchFamily="18" charset="0"/>
              </a:rPr>
              <a:t>                         OH    O	</a:t>
            </a:r>
          </a:p>
          <a:p>
            <a:pPr algn="justLow" rtl="0" eaLnBrk="1" hangingPunct="1">
              <a:lnSpc>
                <a:spcPct val="80000"/>
              </a:lnSpc>
              <a:spcBef>
                <a:spcPct val="0"/>
              </a:spcBef>
              <a:spcAft>
                <a:spcPct val="10000"/>
              </a:spcAft>
              <a:buFont typeface="Wingdings" pitchFamily="2" charset="2"/>
              <a:buNone/>
            </a:pPr>
            <a:r>
              <a:rPr lang="en-US" dirty="0">
                <a:latin typeface="Times New Roman" pitchFamily="18" charset="0"/>
                <a:cs typeface="Times New Roman" pitchFamily="18" charset="0"/>
              </a:rPr>
              <a:t>                 		                   |         ||</a:t>
            </a:r>
            <a:endParaRPr lang="en-US" baseline="30000" dirty="0">
              <a:latin typeface="Times New Roman" pitchFamily="18" charset="0"/>
              <a:cs typeface="Times New Roman" pitchFamily="18" charset="0"/>
            </a:endParaRPr>
          </a:p>
          <a:p>
            <a:pPr algn="justLow" rtl="0" eaLnBrk="1" hangingPunct="1">
              <a:lnSpc>
                <a:spcPct val="80000"/>
              </a:lnSpc>
              <a:spcBef>
                <a:spcPct val="0"/>
              </a:spcBef>
              <a:spcAft>
                <a:spcPct val="10000"/>
              </a:spcAft>
              <a:buFont typeface="Wingdings" pitchFamily="2" charset="2"/>
              <a:buNone/>
            </a:pPr>
            <a:r>
              <a:rPr lang="en-US" dirty="0">
                <a:latin typeface="Times New Roman" pitchFamily="18" charset="0"/>
                <a:cs typeface="Times New Roman" pitchFamily="18" charset="0"/>
              </a:rPr>
              <a:t>		  	                  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—CH—C—O</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  NAD</a:t>
            </a:r>
            <a:r>
              <a:rPr lang="en-US" baseline="30000"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justLow" rtl="0" eaLnBrk="1" hangingPunct="1">
              <a:spcBef>
                <a:spcPct val="0"/>
              </a:spcBef>
              <a:spcAft>
                <a:spcPct val="10000"/>
              </a:spcAft>
              <a:buFont typeface="Wingdings" pitchFamily="2" charset="2"/>
              <a:buNone/>
            </a:pPr>
            <a:r>
              <a:rPr lang="en-US" sz="2000" dirty="0">
                <a:latin typeface="Times New Roman" pitchFamily="18" charset="0"/>
                <a:cs typeface="Times New Roman" pitchFamily="18" charset="0"/>
              </a:rPr>
              <a:t>	                        	                                               </a:t>
            </a:r>
            <a:r>
              <a:rPr lang="en-US" sz="2000" dirty="0">
                <a:solidFill>
                  <a:schemeClr val="accent2"/>
                </a:solidFill>
                <a:latin typeface="Times New Roman" pitchFamily="18" charset="0"/>
                <a:cs typeface="Times New Roman" pitchFamily="18" charset="0"/>
              </a:rPr>
              <a:t>lactate</a:t>
            </a:r>
          </a:p>
          <a:p>
            <a:pPr algn="justLow" rtl="0" eaLnBrk="1" hangingPunct="1">
              <a:spcBef>
                <a:spcPct val="0"/>
              </a:spcBef>
              <a:spcAft>
                <a:spcPct val="10000"/>
              </a:spcAft>
              <a:buFont typeface="Wingdings" pitchFamily="2" charset="2"/>
              <a:buNone/>
            </a:pPr>
            <a:r>
              <a:rPr lang="en-US" sz="2000" dirty="0">
                <a:latin typeface="Times New Roman" pitchFamily="18" charset="0"/>
                <a:cs typeface="Times New Roman" pitchFamily="18" charset="0"/>
              </a:rPr>
              <a:t>                   </a:t>
            </a:r>
          </a:p>
        </p:txBody>
      </p:sp>
      <p:sp>
        <p:nvSpPr>
          <p:cNvPr id="56322" name="Slide Number Placeholder 5"/>
          <p:cNvSpPr>
            <a:spLocks noGrp="1"/>
          </p:cNvSpPr>
          <p:nvPr>
            <p:ph type="sldNum" sz="quarter" idx="12"/>
          </p:nvPr>
        </p:nvSpPr>
        <p:spPr>
          <a:noFill/>
        </p:spPr>
        <p:txBody>
          <a:bodyPr/>
          <a:lstStyle/>
          <a:p>
            <a:fld id="{DF5B7768-5456-4543-8D80-E787F5AA946B}" type="slidenum">
              <a:rPr lang="en-US" smtClean="0">
                <a:latin typeface="Arial" pitchFamily="34" charset="0"/>
              </a:rPr>
              <a:pPr/>
              <a:t>18</a:t>
            </a:fld>
            <a:endParaRPr lang="en-US">
              <a:latin typeface="Arial" pitchFamily="34" charset="0"/>
            </a:endParaRPr>
          </a:p>
        </p:txBody>
      </p:sp>
      <p:sp>
        <p:nvSpPr>
          <p:cNvPr id="56325" name="Rectangle 4"/>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Anaerobic Conditions</a:t>
            </a:r>
          </a:p>
        </p:txBody>
      </p:sp>
      <p:sp>
        <p:nvSpPr>
          <p:cNvPr id="56324" name="Line 3"/>
          <p:cNvSpPr>
            <a:spLocks noChangeShapeType="1"/>
          </p:cNvSpPr>
          <p:nvPr/>
        </p:nvSpPr>
        <p:spPr bwMode="auto">
          <a:xfrm>
            <a:off x="5643570" y="4500570"/>
            <a:ext cx="1676400" cy="0"/>
          </a:xfrm>
          <a:prstGeom prst="line">
            <a:avLst/>
          </a:prstGeom>
          <a:noFill/>
          <a:ln w="38100">
            <a:solidFill>
              <a:schemeClr val="tx1"/>
            </a:solidFill>
            <a:round/>
            <a:headEnd/>
            <a:tailEnd type="triangle" w="med" len="med"/>
          </a:ln>
        </p:spPr>
        <p:txBody>
          <a:bodyPr/>
          <a:lstStyle/>
          <a:p>
            <a:endParaRPr lang="ar-IQ"/>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ChangeArrowheads="1"/>
          </p:cNvSpPr>
          <p:nvPr>
            <p:ph idx="1"/>
          </p:nvPr>
        </p:nvSpPr>
        <p:spPr>
          <a:xfrm>
            <a:off x="357158" y="1752600"/>
            <a:ext cx="8643998" cy="4876800"/>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rtl="0" eaLnBrk="1" hangingPunct="1">
              <a:spcBef>
                <a:spcPct val="10000"/>
              </a:spcBef>
              <a:spcAft>
                <a:spcPct val="10000"/>
              </a:spcAft>
              <a:buFont typeface="Wingdings" pitchFamily="2" charset="2"/>
              <a:buNone/>
            </a:pPr>
            <a:r>
              <a:rPr lang="en-US" dirty="0">
                <a:latin typeface="Times New Roman" pitchFamily="18" charset="0"/>
                <a:cs typeface="Times New Roman" pitchFamily="18" charset="0"/>
              </a:rPr>
              <a:t>During sever exercise: </a:t>
            </a:r>
          </a:p>
          <a:p>
            <a:pPr algn="justLow" rtl="0" eaLnBrk="1" hangingPunct="1">
              <a:spcBef>
                <a:spcPct val="10000"/>
              </a:spcBef>
              <a:spcAft>
                <a:spcPct val="10000"/>
              </a:spcAft>
            </a:pPr>
            <a:r>
              <a:rPr lang="en-US" dirty="0">
                <a:latin typeface="Times New Roman" pitchFamily="18" charset="0"/>
                <a:cs typeface="Times New Roman" pitchFamily="18" charset="0"/>
              </a:rPr>
              <a:t>Oxygen in the muscles is depleted.</a:t>
            </a:r>
          </a:p>
          <a:p>
            <a:pPr algn="justLow" rtl="0" eaLnBrk="1" hangingPunct="1">
              <a:spcBef>
                <a:spcPct val="10000"/>
              </a:spcBef>
              <a:spcAft>
                <a:spcPct val="10000"/>
              </a:spcAft>
            </a:pPr>
            <a:r>
              <a:rPr lang="en-US" dirty="0">
                <a:latin typeface="Times New Roman" pitchFamily="18" charset="0"/>
                <a:cs typeface="Times New Roman" pitchFamily="18" charset="0"/>
              </a:rPr>
              <a:t>Anaerobic conditions are produced.</a:t>
            </a:r>
          </a:p>
          <a:p>
            <a:pPr algn="justLow" rtl="0" eaLnBrk="1" hangingPunct="1">
              <a:spcBef>
                <a:spcPct val="0"/>
              </a:spcBef>
            </a:pPr>
            <a:r>
              <a:rPr lang="en-US" dirty="0">
                <a:latin typeface="Times New Roman" pitchFamily="18" charset="0"/>
                <a:cs typeface="Times New Roman" pitchFamily="18" charset="0"/>
              </a:rPr>
              <a:t>Lactate accumulates.                   OH</a:t>
            </a:r>
          </a:p>
          <a:p>
            <a:pPr algn="l" rtl="0" eaLnBrk="1" hangingPunct="1">
              <a:spcBef>
                <a:spcPct val="0"/>
              </a:spcBef>
              <a:buFontTx/>
              <a:buNone/>
            </a:pPr>
            <a:r>
              <a:rPr lang="en-US" dirty="0">
                <a:latin typeface="Times New Roman" pitchFamily="18" charset="0"/>
                <a:cs typeface="Times New Roman" pitchFamily="18" charset="0"/>
              </a:rPr>
              <a:t>                                                          │</a:t>
            </a:r>
          </a:p>
          <a:p>
            <a:pPr algn="l" rtl="0">
              <a:spcBef>
                <a:spcPct val="0"/>
              </a:spcBef>
              <a:buNone/>
            </a:pPr>
            <a:r>
              <a:rPr lang="en-US" dirty="0">
                <a:latin typeface="Times New Roman" pitchFamily="18" charset="0"/>
                <a:cs typeface="Times New Roman" pitchFamily="18" charset="0"/>
              </a:rPr>
              <a:t> C</a:t>
            </a:r>
            <a:r>
              <a:rPr lang="en-US" baseline="-25000" dirty="0">
                <a:latin typeface="Times New Roman" pitchFamily="18" charset="0"/>
                <a:cs typeface="Times New Roman" pitchFamily="18" charset="0"/>
              </a:rPr>
              <a:t>6</a:t>
            </a:r>
            <a:r>
              <a:rPr lang="en-US" dirty="0">
                <a:latin typeface="Times New Roman" pitchFamily="18" charset="0"/>
                <a:cs typeface="Times New Roman" pitchFamily="18" charset="0"/>
              </a:rPr>
              <a:t>H</a:t>
            </a:r>
            <a:r>
              <a:rPr lang="en-US" baseline="-25000" dirty="0">
                <a:latin typeface="Times New Roman" pitchFamily="18" charset="0"/>
                <a:cs typeface="Times New Roman" pitchFamily="18" charset="0"/>
              </a:rPr>
              <a:t>12</a:t>
            </a:r>
            <a:r>
              <a:rPr lang="en-US" dirty="0">
                <a:latin typeface="Times New Roman" pitchFamily="18" charset="0"/>
                <a:cs typeface="Times New Roman" pitchFamily="18" charset="0"/>
              </a:rPr>
              <a:t>O</a:t>
            </a:r>
            <a:r>
              <a:rPr lang="en-US" baseline="-25000" dirty="0">
                <a:latin typeface="Times New Roman" pitchFamily="18" charset="0"/>
                <a:cs typeface="Times New Roman" pitchFamily="18" charset="0"/>
              </a:rPr>
              <a:t>6</a:t>
            </a:r>
            <a:r>
              <a:rPr lang="en-US" dirty="0">
                <a:latin typeface="Times New Roman" pitchFamily="18" charset="0"/>
                <a:cs typeface="Times New Roman" pitchFamily="18" charset="0"/>
              </a:rPr>
              <a:t>  + 2ADP + 2P</a:t>
            </a:r>
            <a:r>
              <a:rPr lang="en-US" baseline="-25000" dirty="0">
                <a:latin typeface="Times New Roman" pitchFamily="18" charset="0"/>
                <a:cs typeface="Times New Roman" pitchFamily="18" charset="0"/>
              </a:rPr>
              <a:t>i</a:t>
            </a:r>
            <a:r>
              <a:rPr lang="en-US" dirty="0">
                <a:latin typeface="Times New Roman" pitchFamily="18" charset="0"/>
                <a:cs typeface="Times New Roman" pitchFamily="18" charset="0"/>
              </a:rPr>
              <a:t>        2CH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–CH–COO</a:t>
            </a:r>
            <a:r>
              <a:rPr lang="en-US" baseline="30000" dirty="0">
                <a:latin typeface="Times New Roman" pitchFamily="18" charset="0"/>
                <a:cs typeface="Times New Roman" pitchFamily="18" charset="0"/>
              </a:rPr>
              <a:t>- </a:t>
            </a:r>
            <a:r>
              <a:rPr lang="en-US" dirty="0">
                <a:latin typeface="Times New Roman" pitchFamily="18" charset="0"/>
                <a:cs typeface="Times New Roman" pitchFamily="18" charset="0"/>
              </a:rPr>
              <a:t>+ 2ATP</a:t>
            </a:r>
          </a:p>
          <a:p>
            <a:pPr algn="l" rtl="0" eaLnBrk="1" hangingPunct="1">
              <a:spcBef>
                <a:spcPct val="5000"/>
              </a:spcBef>
              <a:spcAft>
                <a:spcPct val="5000"/>
              </a:spcAft>
              <a:buFontTx/>
              <a:buNone/>
            </a:pPr>
            <a:r>
              <a:rPr lang="en-US" dirty="0">
                <a:latin typeface="Times New Roman" pitchFamily="18" charset="0"/>
                <a:cs typeface="Times New Roman" pitchFamily="18" charset="0"/>
              </a:rPr>
              <a:t>    </a:t>
            </a:r>
            <a:r>
              <a:rPr lang="en-US" sz="2200" dirty="0">
                <a:solidFill>
                  <a:schemeClr val="accent2"/>
                </a:solidFill>
                <a:latin typeface="Times New Roman" pitchFamily="18" charset="0"/>
                <a:cs typeface="Times New Roman" pitchFamily="18" charset="0"/>
              </a:rPr>
              <a:t>glucose                                                                 lactate</a:t>
            </a:r>
          </a:p>
          <a:p>
            <a:pPr algn="justLow" rtl="0" eaLnBrk="1" hangingPunct="1">
              <a:spcBef>
                <a:spcPct val="10000"/>
              </a:spcBef>
              <a:spcAft>
                <a:spcPct val="5000"/>
              </a:spcAft>
            </a:pPr>
            <a:r>
              <a:rPr lang="en-US" dirty="0">
                <a:latin typeface="Times New Roman" pitchFamily="18" charset="0"/>
                <a:cs typeface="Times New Roman" pitchFamily="18" charset="0"/>
              </a:rPr>
              <a:t>Muscles tire and become painful. </a:t>
            </a:r>
          </a:p>
          <a:p>
            <a:pPr algn="justLow" rtl="0" eaLnBrk="1" hangingPunct="1">
              <a:spcBef>
                <a:spcPct val="10000"/>
              </a:spcBef>
              <a:spcAft>
                <a:spcPct val="5000"/>
              </a:spcAft>
              <a:buFontTx/>
              <a:buNone/>
            </a:pPr>
            <a:r>
              <a:rPr lang="en-US" dirty="0">
                <a:latin typeface="Times New Roman" pitchFamily="18" charset="0"/>
                <a:cs typeface="Times New Roman" pitchFamily="18" charset="0"/>
              </a:rPr>
              <a:t>After exercise, a person breathes heavily to repay the</a:t>
            </a:r>
          </a:p>
          <a:p>
            <a:pPr algn="justLow" rtl="0" eaLnBrk="1" hangingPunct="1">
              <a:spcBef>
                <a:spcPct val="10000"/>
              </a:spcBef>
              <a:spcAft>
                <a:spcPct val="5000"/>
              </a:spcAft>
              <a:buFontTx/>
              <a:buNone/>
            </a:pPr>
            <a:r>
              <a:rPr lang="en-US" dirty="0">
                <a:latin typeface="Times New Roman" pitchFamily="18" charset="0"/>
                <a:cs typeface="Times New Roman" pitchFamily="18" charset="0"/>
              </a:rPr>
              <a:t>oxygen debt and reform </a:t>
            </a:r>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in the liver. </a:t>
            </a:r>
          </a:p>
        </p:txBody>
      </p:sp>
      <p:sp>
        <p:nvSpPr>
          <p:cNvPr id="57346" name="Slide Number Placeholder 5"/>
          <p:cNvSpPr>
            <a:spLocks noGrp="1"/>
          </p:cNvSpPr>
          <p:nvPr>
            <p:ph type="sldNum" sz="quarter" idx="12"/>
          </p:nvPr>
        </p:nvSpPr>
        <p:spPr>
          <a:noFill/>
        </p:spPr>
        <p:txBody>
          <a:bodyPr/>
          <a:lstStyle/>
          <a:p>
            <a:fld id="{6B4E98AD-5F17-427A-821F-C566E453209D}" type="slidenum">
              <a:rPr lang="en-US" smtClean="0">
                <a:latin typeface="Arial" pitchFamily="34" charset="0"/>
              </a:rPr>
              <a:pPr/>
              <a:t>19</a:t>
            </a:fld>
            <a:endParaRPr lang="en-US">
              <a:latin typeface="Arial" pitchFamily="34" charset="0"/>
            </a:endParaRPr>
          </a:p>
        </p:txBody>
      </p:sp>
      <p:sp>
        <p:nvSpPr>
          <p:cNvPr id="57348" name="Rectangle 3"/>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a:latin typeface="Times New Roman" pitchFamily="18" charset="0"/>
                <a:cs typeface="Times New Roman" pitchFamily="18" charset="0"/>
              </a:rPr>
              <a:t>Lactate in Muscles</a:t>
            </a:r>
          </a:p>
        </p:txBody>
      </p:sp>
      <p:sp>
        <p:nvSpPr>
          <p:cNvPr id="57349" name="Line 4"/>
          <p:cNvSpPr>
            <a:spLocks noChangeShapeType="1"/>
          </p:cNvSpPr>
          <p:nvPr/>
        </p:nvSpPr>
        <p:spPr bwMode="auto">
          <a:xfrm>
            <a:off x="4357686" y="4286256"/>
            <a:ext cx="381000"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wrap="none"/>
          <a:lstStyle/>
          <a:p>
            <a:endParaRPr lang="ar-IQ"/>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lide Number Placeholder 5"/>
          <p:cNvSpPr>
            <a:spLocks noGrp="1"/>
          </p:cNvSpPr>
          <p:nvPr>
            <p:ph type="sldNum" sz="quarter" idx="12"/>
          </p:nvPr>
        </p:nvSpPr>
        <p:spPr>
          <a:noFill/>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BD7C06DC-57E9-4FEB-8E92-FDC9283A0709}" type="slidenum">
              <a:rPr kumimoji="0" lang="en-US" sz="1200" b="0" i="0" u="none" strike="noStrike" kern="1200" cap="none" spc="0" normalizeH="0" baseline="0" noProof="0" smtClean="0">
                <a:ln>
                  <a:noFill/>
                </a:ln>
                <a:solidFill>
                  <a:prstClr val="black">
                    <a:tint val="75000"/>
                  </a:prstClr>
                </a:solidFill>
                <a:effectLst/>
                <a:uLnTx/>
                <a:uFillTx/>
                <a:latin typeface="Arial" pitchFamily="34" charset="0"/>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Arial" pitchFamily="34" charset="0"/>
              <a:ea typeface="+mn-ea"/>
              <a:cs typeface="+mn-cs"/>
            </a:endParaRPr>
          </a:p>
        </p:txBody>
      </p:sp>
      <p:sp>
        <p:nvSpPr>
          <p:cNvPr id="1030" name="Rectangle 2"/>
          <p:cNvSpPr>
            <a:spLocks noGrp="1" noChangeArrowheads="1"/>
          </p:cNvSpPr>
          <p:nvPr>
            <p:ph type="title"/>
          </p:nvPr>
        </p:nvSpPr>
        <p:spPr>
          <a:xfrm>
            <a:off x="838200" y="152400"/>
            <a:ext cx="7772400" cy="865188"/>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Stages of Metabolism</a:t>
            </a:r>
          </a:p>
        </p:txBody>
      </p:sp>
      <p:graphicFrame>
        <p:nvGraphicFramePr>
          <p:cNvPr id="1026" name="Object 5"/>
          <p:cNvGraphicFramePr>
            <a:graphicFrameLocks noChangeAspect="1"/>
          </p:cNvGraphicFramePr>
          <p:nvPr/>
        </p:nvGraphicFramePr>
        <p:xfrm>
          <a:off x="571472" y="1285860"/>
          <a:ext cx="8072922" cy="5214974"/>
        </p:xfrm>
        <a:graphic>
          <a:graphicData uri="http://schemas.openxmlformats.org/presentationml/2006/ole">
            <mc:AlternateContent xmlns:mc="http://schemas.openxmlformats.org/markup-compatibility/2006">
              <mc:Choice xmlns:v="urn:schemas-microsoft-com:vml" Requires="v">
                <p:oleObj spid="_x0000_s41986" name="Bitmap Image" r:id="rId4" imgW="5238095" imgH="3990476" progId="PBrush">
                  <p:embed/>
                </p:oleObj>
              </mc:Choice>
              <mc:Fallback>
                <p:oleObj name="Bitmap Image" r:id="rId4" imgW="5238095" imgH="3990476" progId="PBrush">
                  <p:embed/>
                  <p:pic>
                    <p:nvPicPr>
                      <p:cNvPr id="102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472" y="1285860"/>
                        <a:ext cx="8072922" cy="5214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Text Box 6"/>
          <p:cNvSpPr txBox="1">
            <a:spLocks noChangeArrowheads="1"/>
          </p:cNvSpPr>
          <p:nvPr/>
        </p:nvSpPr>
        <p:spPr bwMode="auto">
          <a:xfrm>
            <a:off x="762000" y="6477000"/>
            <a:ext cx="2971800" cy="366713"/>
          </a:xfrm>
          <a:prstGeom prst="rect">
            <a:avLst/>
          </a:prstGeom>
          <a:noFill/>
          <a:ln w="9525">
            <a:noFill/>
            <a:miter lim="800000"/>
            <a:headEnd/>
            <a:tailEnd/>
          </a:ln>
        </p:spPr>
        <p:txBody>
          <a:bodyPr>
            <a:spAutoFit/>
          </a:bodyPr>
          <a:lstStyle/>
          <a:p>
            <a:pPr marL="0" marR="0" lvl="0" indent="0" algn="r" defTabSz="914400" rtl="1" eaLnBrk="1" fontAlgn="auto" latinLnBrk="0" hangingPunct="1">
              <a:lnSpc>
                <a:spcPct val="100000"/>
              </a:lnSpc>
              <a:spcBef>
                <a:spcPct val="50000"/>
              </a:spcBef>
              <a:spcAft>
                <a:spcPts val="0"/>
              </a:spcAft>
              <a:buClrTx/>
              <a:buSzTx/>
              <a:buFontTx/>
              <a:buNone/>
              <a:tabLst/>
              <a:defRPr/>
            </a:pPr>
            <a:endParaRPr kumimoji="0" lang="ar-IQ" sz="18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182750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ChangeArrowheads="1"/>
          </p:cNvSpPr>
          <p:nvPr>
            <p:ph type="ctrTitle"/>
          </p:nvPr>
        </p:nvSpPr>
        <p:spPr>
          <a:xfrm>
            <a:off x="357158" y="500042"/>
            <a:ext cx="8072494" cy="1785950"/>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460375" algn="l" rtl="0">
              <a:tabLst>
                <a:tab pos="1368425" algn="l"/>
                <a:tab pos="1828800" algn="l"/>
              </a:tabLst>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Cellular Respiration Stage 3:Oxidation of </a:t>
            </a:r>
            <a:r>
              <a:rPr lang="en-US"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Pyruvate</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&amp; Krebs Cycle</a:t>
            </a:r>
          </a:p>
        </p:txBody>
      </p:sp>
      <p:pic>
        <p:nvPicPr>
          <p:cNvPr id="367619" name="Picture 3"/>
          <p:cNvPicPr>
            <a:picLocks noChangeAspect="1" noChangeArrowheads="1"/>
          </p:cNvPicPr>
          <p:nvPr/>
        </p:nvPicPr>
        <p:blipFill>
          <a:blip r:embed="rId3"/>
          <a:srcRect/>
          <a:stretch>
            <a:fillRect/>
          </a:stretch>
        </p:blipFill>
        <p:spPr bwMode="auto">
          <a:xfrm>
            <a:off x="5643570" y="3286124"/>
            <a:ext cx="2081213" cy="2895600"/>
          </a:xfrm>
          <a:prstGeom prst="rect">
            <a:avLst/>
          </a:prstGeom>
          <a:noFill/>
        </p:spPr>
      </p:pic>
      <p:pic>
        <p:nvPicPr>
          <p:cNvPr id="4" name="Picture 3" descr="images (9).jpg"/>
          <p:cNvPicPr>
            <a:picLocks noChangeAspect="1"/>
          </p:cNvPicPr>
          <p:nvPr/>
        </p:nvPicPr>
        <p:blipFill>
          <a:blip r:embed="rId4"/>
          <a:stretch>
            <a:fillRect/>
          </a:stretch>
        </p:blipFill>
        <p:spPr>
          <a:xfrm>
            <a:off x="1214414" y="2428868"/>
            <a:ext cx="3929090" cy="38576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8"/>
          <p:cNvGrpSpPr>
            <a:grpSpLocks/>
          </p:cNvGrpSpPr>
          <p:nvPr/>
        </p:nvGrpSpPr>
        <p:grpSpPr bwMode="auto">
          <a:xfrm>
            <a:off x="1676400" y="5494338"/>
            <a:ext cx="6019800" cy="1143000"/>
            <a:chOff x="1056" y="3461"/>
            <a:chExt cx="3792" cy="720"/>
          </a:xfrm>
        </p:grpSpPr>
        <p:sp>
          <p:nvSpPr>
            <p:cNvPr id="369675" name="Rectangle 11"/>
            <p:cNvSpPr>
              <a:spLocks noChangeArrowheads="1"/>
            </p:cNvSpPr>
            <p:nvPr/>
          </p:nvSpPr>
          <p:spPr bwMode="auto">
            <a:xfrm>
              <a:off x="1056" y="3461"/>
              <a:ext cx="3792" cy="720"/>
            </a:xfrm>
            <a:prstGeom prst="rect">
              <a:avLst/>
            </a:prstGeom>
            <a:solidFill>
              <a:schemeClr val="bg2"/>
            </a:solidFill>
            <a:ln w="9525">
              <a:solidFill>
                <a:schemeClr val="bg2"/>
              </a:solidFill>
              <a:miter lim="800000"/>
              <a:headEnd/>
              <a:tailEnd/>
            </a:ln>
            <a:effectLst/>
          </p:spPr>
          <p:txBody>
            <a:bodyPr wrap="none" anchor="ctr"/>
            <a:lstStyle/>
            <a:p>
              <a:endParaRPr lang="ar-IQ"/>
            </a:p>
          </p:txBody>
        </p:sp>
        <p:sp>
          <p:nvSpPr>
            <p:cNvPr id="369680" name="Rectangle 16"/>
            <p:cNvSpPr>
              <a:spLocks noChangeArrowheads="1"/>
            </p:cNvSpPr>
            <p:nvPr/>
          </p:nvSpPr>
          <p:spPr bwMode="auto">
            <a:xfrm>
              <a:off x="1223" y="3504"/>
              <a:ext cx="3453" cy="346"/>
            </a:xfrm>
            <a:prstGeom prst="rect">
              <a:avLst/>
            </a:prstGeom>
            <a:noFill/>
            <a:ln w="9525">
              <a:noFill/>
              <a:miter lim="800000"/>
              <a:headEnd/>
              <a:tailEnd/>
            </a:ln>
            <a:effectLst/>
          </p:spPr>
          <p:txBody>
            <a:bodyPr wrap="none" anchor="ctr">
              <a:spAutoFit/>
            </a:bodyPr>
            <a:lstStyle/>
            <a:p>
              <a:pPr eaLnBrk="1" hangingPunct="1">
                <a:spcBef>
                  <a:spcPct val="20000"/>
                </a:spcBef>
                <a:buClr>
                  <a:srgbClr val="0F116A"/>
                </a:buClr>
                <a:buSzPct val="120000"/>
              </a:pPr>
              <a:r>
                <a:rPr lang="en-US" sz="3000" b="1">
                  <a:solidFill>
                    <a:srgbClr val="0F116A"/>
                  </a:solidFill>
                </a:rPr>
                <a:t>pyruvate </a:t>
              </a:r>
              <a:r>
                <a:rPr lang="en-US" sz="3000" b="1">
                  <a:solidFill>
                    <a:srgbClr val="0F116A"/>
                  </a:solidFill>
                  <a:sym typeface="Symbol" pitchFamily="18" charset="2"/>
                </a:rPr>
                <a:t>      CO</a:t>
              </a:r>
              <a:r>
                <a:rPr lang="en-US" sz="3000" b="1" baseline="-25000">
                  <a:solidFill>
                    <a:srgbClr val="0F116A"/>
                  </a:solidFill>
                  <a:sym typeface="Symbol" pitchFamily="18" charset="2"/>
                </a:rPr>
                <a:t>2</a:t>
              </a:r>
            </a:p>
          </p:txBody>
        </p:sp>
      </p:grpSp>
      <p:sp>
        <p:nvSpPr>
          <p:cNvPr id="369667" name="Rectangle 3"/>
          <p:cNvSpPr>
            <a:spLocks noGrp="1" noChangeArrowheads="1"/>
          </p:cNvSpPr>
          <p:nvPr>
            <p:ph type="title"/>
          </p:nvPr>
        </p:nvSpPr>
        <p:spPr>
          <a:xfrm>
            <a:off x="457200" y="274638"/>
            <a:ext cx="8229600" cy="868346"/>
          </a:xfrm>
        </p:spPr>
        <p:style>
          <a:lnRef idx="1">
            <a:schemeClr val="accent2"/>
          </a:lnRef>
          <a:fillRef idx="2">
            <a:schemeClr val="accent2"/>
          </a:fillRef>
          <a:effectRef idx="1">
            <a:schemeClr val="accent2"/>
          </a:effectRef>
          <a:fontRef idx="minor">
            <a:schemeClr val="dk1"/>
          </a:fontRef>
        </p:style>
        <p:txBody>
          <a:bodyPr/>
          <a:lstStyle/>
          <a:p>
            <a:pPr algn="ctr" rtl="0"/>
            <a:r>
              <a:rPr lang="en-US" dirty="0" err="1"/>
              <a:t>Glycolysis</a:t>
            </a:r>
            <a:r>
              <a:rPr lang="en-US" dirty="0"/>
              <a:t> is only the start</a:t>
            </a:r>
          </a:p>
        </p:txBody>
      </p:sp>
      <p:sp>
        <p:nvSpPr>
          <p:cNvPr id="369668" name="Rectangle 4" descr="Rectangle: Click to edit Master text styles&#10;Second level&#10;Third level&#10;Fourth level&#10;Fifth level"/>
          <p:cNvSpPr>
            <a:spLocks noGrp="1" noChangeArrowheads="1"/>
          </p:cNvSpPr>
          <p:nvPr>
            <p:ph type="body" idx="1"/>
          </p:nvPr>
        </p:nvSpPr>
        <p:spPr>
          <a:xfrm>
            <a:off x="838200" y="1371600"/>
            <a:ext cx="7772400" cy="4038600"/>
          </a:xfrm>
        </p:spPr>
        <p:style>
          <a:lnRef idx="2">
            <a:schemeClr val="dk1"/>
          </a:lnRef>
          <a:fillRef idx="1">
            <a:schemeClr val="lt1"/>
          </a:fillRef>
          <a:effectRef idx="0">
            <a:schemeClr val="dk1"/>
          </a:effectRef>
          <a:fontRef idx="minor">
            <a:schemeClr val="dk1"/>
          </a:fontRef>
        </p:style>
        <p:txBody>
          <a:bodyPr/>
          <a:lstStyle/>
          <a:p>
            <a:pPr algn="l" rtl="0"/>
            <a:r>
              <a:rPr lang="en-US" sz="2600" dirty="0" err="1">
                <a:latin typeface="Times New Roman" pitchFamily="18" charset="0"/>
                <a:cs typeface="Times New Roman" pitchFamily="18" charset="0"/>
              </a:rPr>
              <a:t>Glycolysis</a:t>
            </a:r>
            <a:endParaRPr lang="en-US" sz="2600" dirty="0">
              <a:latin typeface="Times New Roman" pitchFamily="18" charset="0"/>
              <a:cs typeface="Times New Roman" pitchFamily="18" charset="0"/>
            </a:endParaRPr>
          </a:p>
          <a:p>
            <a:pPr algn="l" rtl="0"/>
            <a:endParaRPr lang="en-US" sz="2600" dirty="0">
              <a:latin typeface="Times New Roman" pitchFamily="18" charset="0"/>
              <a:cs typeface="Times New Roman" pitchFamily="18" charset="0"/>
            </a:endParaRPr>
          </a:p>
          <a:p>
            <a:pPr algn="l" rtl="0">
              <a:buFont typeface="Wingdings" pitchFamily="2" charset="2"/>
              <a:buNone/>
            </a:pPr>
            <a:endParaRPr lang="en-US" sz="2600" dirty="0">
              <a:latin typeface="Times New Roman" pitchFamily="18" charset="0"/>
              <a:cs typeface="Times New Roman" pitchFamily="18" charset="0"/>
            </a:endParaRPr>
          </a:p>
          <a:p>
            <a:pPr marL="1771650" lvl="4" algn="l" rtl="0"/>
            <a:endParaRPr lang="en-US" sz="1800" dirty="0">
              <a:latin typeface="Times New Roman" pitchFamily="18" charset="0"/>
              <a:cs typeface="Times New Roman" pitchFamily="18" charset="0"/>
            </a:endParaRPr>
          </a:p>
          <a:p>
            <a:pPr algn="l" rtl="0"/>
            <a:r>
              <a:rPr lang="en-US" sz="2600" dirty="0" err="1">
                <a:latin typeface="Times New Roman" pitchFamily="18" charset="0"/>
                <a:cs typeface="Times New Roman" pitchFamily="18" charset="0"/>
              </a:rPr>
              <a:t>Pyruvate</a:t>
            </a:r>
            <a:r>
              <a:rPr lang="en-US" sz="2600" dirty="0">
                <a:latin typeface="Times New Roman" pitchFamily="18" charset="0"/>
                <a:cs typeface="Times New Roman" pitchFamily="18" charset="0"/>
              </a:rPr>
              <a:t> has more energy to yield</a:t>
            </a:r>
          </a:p>
          <a:p>
            <a:pPr lvl="1" algn="l" rtl="0"/>
            <a:r>
              <a:rPr lang="en-US" sz="2400" dirty="0">
                <a:latin typeface="Times New Roman" pitchFamily="18" charset="0"/>
                <a:cs typeface="Times New Roman" pitchFamily="18" charset="0"/>
              </a:rPr>
              <a:t>3 more C to strip off (to </a:t>
            </a:r>
            <a:r>
              <a:rPr lang="en-US" sz="2400" u="sng" dirty="0">
                <a:solidFill>
                  <a:srgbClr val="CC0000"/>
                </a:solidFill>
                <a:latin typeface="Times New Roman" pitchFamily="18" charset="0"/>
                <a:cs typeface="Times New Roman" pitchFamily="18" charset="0"/>
              </a:rPr>
              <a:t>oxidize</a:t>
            </a:r>
            <a:r>
              <a:rPr lang="en-US" sz="2400" dirty="0">
                <a:latin typeface="Times New Roman" pitchFamily="18" charset="0"/>
                <a:cs typeface="Times New Roman" pitchFamily="18" charset="0"/>
              </a:rPr>
              <a:t>)</a:t>
            </a:r>
          </a:p>
          <a:p>
            <a:pPr lvl="1" algn="l" rtl="0"/>
            <a:r>
              <a:rPr lang="en-US" sz="2400" dirty="0">
                <a:latin typeface="Times New Roman" pitchFamily="18" charset="0"/>
                <a:cs typeface="Times New Roman" pitchFamily="18" charset="0"/>
              </a:rPr>
              <a:t>if O</a:t>
            </a:r>
            <a:r>
              <a:rPr lang="en-US" sz="2400" baseline="-25000" dirty="0">
                <a:latin typeface="Times New Roman" pitchFamily="18" charset="0"/>
                <a:cs typeface="Times New Roman" pitchFamily="18" charset="0"/>
              </a:rPr>
              <a:t>2 </a:t>
            </a:r>
            <a:r>
              <a:rPr lang="en-US" sz="2400" dirty="0">
                <a:latin typeface="Times New Roman" pitchFamily="18" charset="0"/>
                <a:cs typeface="Times New Roman" pitchFamily="18" charset="0"/>
              </a:rPr>
              <a:t>is available, </a:t>
            </a:r>
            <a:r>
              <a:rPr lang="en-US" sz="2400" dirty="0" err="1">
                <a:latin typeface="Times New Roman" pitchFamily="18" charset="0"/>
                <a:cs typeface="Times New Roman" pitchFamily="18" charset="0"/>
              </a:rPr>
              <a:t>pyruvate</a:t>
            </a:r>
            <a:r>
              <a:rPr lang="en-US" sz="2400" dirty="0">
                <a:latin typeface="Times New Roman" pitchFamily="18" charset="0"/>
                <a:cs typeface="Times New Roman" pitchFamily="18" charset="0"/>
              </a:rPr>
              <a:t> enters mitochondria</a:t>
            </a:r>
          </a:p>
          <a:p>
            <a:pPr lvl="1" algn="l" rtl="0"/>
            <a:r>
              <a:rPr lang="en-US" sz="2400" dirty="0">
                <a:latin typeface="Times New Roman" pitchFamily="18" charset="0"/>
                <a:cs typeface="Times New Roman" pitchFamily="18" charset="0"/>
              </a:rPr>
              <a:t>enzymes of Krebs cycle complete the full oxidation of sugar to CO</a:t>
            </a:r>
            <a:r>
              <a:rPr lang="en-US" sz="2400" baseline="-25000" dirty="0"/>
              <a:t>2</a:t>
            </a:r>
            <a:endParaRPr lang="en-US" sz="2400" dirty="0"/>
          </a:p>
        </p:txBody>
      </p:sp>
      <p:grpSp>
        <p:nvGrpSpPr>
          <p:cNvPr id="3" name="Group 17"/>
          <p:cNvGrpSpPr>
            <a:grpSpLocks/>
          </p:cNvGrpSpPr>
          <p:nvPr/>
        </p:nvGrpSpPr>
        <p:grpSpPr bwMode="auto">
          <a:xfrm>
            <a:off x="1676400" y="1905000"/>
            <a:ext cx="6019800" cy="1143000"/>
            <a:chOff x="1056" y="1200"/>
            <a:chExt cx="3792" cy="720"/>
          </a:xfrm>
        </p:grpSpPr>
        <p:sp>
          <p:nvSpPr>
            <p:cNvPr id="369666" name="Rectangle 2"/>
            <p:cNvSpPr>
              <a:spLocks noChangeArrowheads="1"/>
            </p:cNvSpPr>
            <p:nvPr/>
          </p:nvSpPr>
          <p:spPr bwMode="auto">
            <a:xfrm>
              <a:off x="1056" y="1200"/>
              <a:ext cx="3792" cy="720"/>
            </a:xfrm>
            <a:prstGeom prst="rect">
              <a:avLst/>
            </a:prstGeom>
            <a:solidFill>
              <a:schemeClr val="bg2"/>
            </a:solidFill>
            <a:ln w="9525">
              <a:solidFill>
                <a:schemeClr val="bg2"/>
              </a:solidFill>
              <a:miter lim="800000"/>
              <a:headEnd/>
              <a:tailEnd/>
            </a:ln>
            <a:effectLst/>
          </p:spPr>
          <p:txBody>
            <a:bodyPr wrap="none" anchor="ctr"/>
            <a:lstStyle/>
            <a:p>
              <a:endParaRPr lang="ar-IQ"/>
            </a:p>
          </p:txBody>
        </p:sp>
        <p:grpSp>
          <p:nvGrpSpPr>
            <p:cNvPr id="4" name="Group 5"/>
            <p:cNvGrpSpPr>
              <a:grpSpLocks/>
            </p:cNvGrpSpPr>
            <p:nvPr/>
          </p:nvGrpSpPr>
          <p:grpSpPr bwMode="auto">
            <a:xfrm>
              <a:off x="1148" y="1243"/>
              <a:ext cx="3692" cy="634"/>
              <a:chOff x="1144" y="1286"/>
              <a:chExt cx="3692" cy="634"/>
            </a:xfrm>
          </p:grpSpPr>
          <p:sp>
            <p:nvSpPr>
              <p:cNvPr id="369670" name="Rectangle 6"/>
              <p:cNvSpPr>
                <a:spLocks noChangeArrowheads="1"/>
              </p:cNvSpPr>
              <p:nvPr/>
            </p:nvSpPr>
            <p:spPr bwMode="auto">
              <a:xfrm>
                <a:off x="4001" y="1573"/>
                <a:ext cx="321" cy="308"/>
              </a:xfrm>
              <a:prstGeom prst="rect">
                <a:avLst/>
              </a:prstGeom>
              <a:noFill/>
              <a:ln w="9525">
                <a:noFill/>
                <a:miter lim="800000"/>
                <a:headEnd/>
                <a:tailEnd/>
              </a:ln>
              <a:effectLst/>
            </p:spPr>
            <p:txBody>
              <a:bodyPr wrap="none" anchor="ctr">
                <a:spAutoFit/>
              </a:bodyPr>
              <a:lstStyle/>
              <a:p>
                <a:r>
                  <a:rPr lang="en-US" sz="2600" b="1" dirty="0">
                    <a:solidFill>
                      <a:schemeClr val="tx2"/>
                    </a:solidFill>
                  </a:rPr>
                  <a:t>2</a:t>
                </a:r>
                <a:r>
                  <a:rPr lang="en-US" b="1" dirty="0">
                    <a:solidFill>
                      <a:schemeClr val="tx2"/>
                    </a:solidFill>
                  </a:rPr>
                  <a:t>x</a:t>
                </a:r>
                <a:endParaRPr lang="en-US" sz="2600" b="1" dirty="0">
                  <a:solidFill>
                    <a:schemeClr val="tx2"/>
                  </a:solidFill>
                </a:endParaRPr>
              </a:p>
            </p:txBody>
          </p:sp>
          <p:sp>
            <p:nvSpPr>
              <p:cNvPr id="369671" name="AutoShape 7"/>
              <p:cNvSpPr>
                <a:spLocks noChangeArrowheads="1"/>
              </p:cNvSpPr>
              <p:nvPr/>
            </p:nvSpPr>
            <p:spPr bwMode="auto">
              <a:xfrm>
                <a:off x="1440" y="1588"/>
                <a:ext cx="491" cy="332"/>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pPr algn="l" rtl="0"/>
                <a:r>
                  <a:rPr lang="en-US" sz="2800" b="1" dirty="0">
                    <a:solidFill>
                      <a:schemeClr val="tx2"/>
                    </a:solidFill>
                  </a:rPr>
                  <a:t>6C</a:t>
                </a:r>
                <a:endParaRPr lang="en-US" sz="2400" dirty="0"/>
              </a:p>
            </p:txBody>
          </p:sp>
          <p:sp>
            <p:nvSpPr>
              <p:cNvPr id="369672" name="AutoShape 8"/>
              <p:cNvSpPr>
                <a:spLocks noChangeArrowheads="1"/>
              </p:cNvSpPr>
              <p:nvPr/>
            </p:nvSpPr>
            <p:spPr bwMode="auto">
              <a:xfrm>
                <a:off x="4271" y="1573"/>
                <a:ext cx="495" cy="347"/>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pPr algn="l" rtl="0"/>
                <a:r>
                  <a:rPr lang="en-US" sz="2800" b="1" dirty="0">
                    <a:solidFill>
                      <a:schemeClr val="tx2"/>
                    </a:solidFill>
                  </a:rPr>
                  <a:t>3C</a:t>
                </a:r>
                <a:endParaRPr lang="en-US" sz="2400" dirty="0"/>
              </a:p>
            </p:txBody>
          </p:sp>
          <p:sp>
            <p:nvSpPr>
              <p:cNvPr id="369673" name="Rectangle 9"/>
              <p:cNvSpPr>
                <a:spLocks noChangeArrowheads="1"/>
              </p:cNvSpPr>
              <p:nvPr/>
            </p:nvSpPr>
            <p:spPr bwMode="auto">
              <a:xfrm>
                <a:off x="1144" y="1286"/>
                <a:ext cx="3692" cy="349"/>
              </a:xfrm>
              <a:prstGeom prst="rect">
                <a:avLst/>
              </a:prstGeom>
              <a:noFill/>
              <a:ln w="9525">
                <a:noFill/>
                <a:miter lim="800000"/>
                <a:headEnd/>
                <a:tailEnd/>
              </a:ln>
              <a:effectLst/>
            </p:spPr>
            <p:txBody>
              <a:bodyPr wrap="none" anchor="ctr">
                <a:spAutoFit/>
              </a:bodyPr>
              <a:lstStyle/>
              <a:p>
                <a:pPr algn="l" rtl="0" eaLnBrk="1" hangingPunct="1">
                  <a:spcBef>
                    <a:spcPct val="20000"/>
                  </a:spcBef>
                  <a:buClr>
                    <a:srgbClr val="0F116A"/>
                  </a:buClr>
                  <a:buSzPct val="120000"/>
                </a:pPr>
                <a:r>
                  <a:rPr lang="en-US" sz="3000" b="1" dirty="0">
                    <a:solidFill>
                      <a:srgbClr val="0F116A"/>
                    </a:solidFill>
                  </a:rPr>
                  <a:t>glucose </a:t>
                </a:r>
                <a:r>
                  <a:rPr lang="en-US" sz="3000" b="1" dirty="0">
                    <a:solidFill>
                      <a:srgbClr val="0F116A"/>
                    </a:solidFill>
                    <a:sym typeface="Symbol" pitchFamily="18" charset="2"/>
                  </a:rPr>
                  <a:t>     </a:t>
                </a:r>
                <a:r>
                  <a:rPr lang="en-US" sz="3000" b="1" dirty="0" err="1">
                    <a:solidFill>
                      <a:srgbClr val="0F116A"/>
                    </a:solidFill>
                    <a:sym typeface="Symbol" pitchFamily="18" charset="2"/>
                  </a:rPr>
                  <a:t>pyruvate</a:t>
                </a:r>
                <a:endParaRPr lang="en-US" sz="3000" b="1" dirty="0">
                  <a:solidFill>
                    <a:srgbClr val="0F116A"/>
                  </a:solidFill>
                  <a:sym typeface="Symbol" pitchFamily="18" charset="2"/>
                </a:endParaRPr>
              </a:p>
            </p:txBody>
          </p:sp>
        </p:grpSp>
      </p:grpSp>
      <p:sp>
        <p:nvSpPr>
          <p:cNvPr id="369678" name="AutoShape 14"/>
          <p:cNvSpPr>
            <a:spLocks noChangeArrowheads="1"/>
          </p:cNvSpPr>
          <p:nvPr/>
        </p:nvSpPr>
        <p:spPr bwMode="auto">
          <a:xfrm>
            <a:off x="2643174" y="6072206"/>
            <a:ext cx="830280" cy="527050"/>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r>
              <a:rPr lang="en-US" sz="2800" b="1" dirty="0">
                <a:solidFill>
                  <a:schemeClr val="tx2"/>
                </a:solidFill>
              </a:rPr>
              <a:t>3C</a:t>
            </a:r>
            <a:endParaRPr lang="en-US" sz="2400" dirty="0"/>
          </a:p>
        </p:txBody>
      </p:sp>
      <p:sp>
        <p:nvSpPr>
          <p:cNvPr id="17" name="AutoShape 14"/>
          <p:cNvSpPr>
            <a:spLocks noChangeArrowheads="1"/>
          </p:cNvSpPr>
          <p:nvPr/>
        </p:nvSpPr>
        <p:spPr bwMode="auto">
          <a:xfrm>
            <a:off x="6429388" y="6072206"/>
            <a:ext cx="830280" cy="527050"/>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r>
              <a:rPr lang="en-US" sz="2800" b="1" dirty="0">
                <a:solidFill>
                  <a:schemeClr val="tx2"/>
                </a:solidFill>
              </a:rPr>
              <a:t>1C</a:t>
            </a:r>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a:xfrm>
            <a:off x="457200" y="274638"/>
            <a:ext cx="8229600" cy="868346"/>
          </a:xfrm>
        </p:spPr>
        <p:style>
          <a:lnRef idx="1">
            <a:schemeClr val="accent2"/>
          </a:lnRef>
          <a:fillRef idx="2">
            <a:schemeClr val="accent2"/>
          </a:fillRef>
          <a:effectRef idx="1">
            <a:schemeClr val="accent2"/>
          </a:effectRef>
          <a:fontRef idx="minor">
            <a:schemeClr val="dk1"/>
          </a:fontRef>
        </p:style>
        <p:txBody>
          <a:bodyPr/>
          <a:lstStyle/>
          <a:p>
            <a:pPr algn="ctr" rtl="0"/>
            <a:r>
              <a:rPr lang="en-US" dirty="0"/>
              <a:t>Cellular Respiration</a:t>
            </a:r>
          </a:p>
        </p:txBody>
      </p:sp>
      <p:pic>
        <p:nvPicPr>
          <p:cNvPr id="371715" name="Picture 3"/>
          <p:cNvPicPr>
            <a:picLocks noChangeAspect="1" noChangeArrowheads="1"/>
          </p:cNvPicPr>
          <p:nvPr/>
        </p:nvPicPr>
        <p:blipFill>
          <a:blip r:embed="rId3"/>
          <a:srcRect r="900" b="4857"/>
          <a:stretch>
            <a:fillRect/>
          </a:stretch>
        </p:blipFill>
        <p:spPr bwMode="auto">
          <a:xfrm>
            <a:off x="500034" y="1371600"/>
            <a:ext cx="8001056" cy="51292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a:xfrm>
            <a:off x="457200" y="274638"/>
            <a:ext cx="8229600" cy="1011222"/>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dirty="0" err="1"/>
              <a:t>Pyruvate</a:t>
            </a:r>
            <a:r>
              <a:rPr lang="en-US" dirty="0"/>
              <a:t> oxidized to Acetyl </a:t>
            </a:r>
            <a:r>
              <a:rPr lang="en-US" dirty="0" err="1"/>
              <a:t>CoA</a:t>
            </a:r>
            <a:r>
              <a:rPr lang="en-US" dirty="0"/>
              <a:t> </a:t>
            </a:r>
          </a:p>
        </p:txBody>
      </p:sp>
      <p:pic>
        <p:nvPicPr>
          <p:cNvPr id="381955" name="Picture 3"/>
          <p:cNvPicPr>
            <a:picLocks noGrp="1" noChangeAspect="1" noChangeArrowheads="1"/>
          </p:cNvPicPr>
          <p:nvPr>
            <p:ph type="body" idx="1"/>
          </p:nvPr>
        </p:nvPicPr>
        <p:blipFill>
          <a:blip r:embed="rId3"/>
          <a:srcRect l="900" t="2383" r="1350" b="6039"/>
          <a:stretch>
            <a:fillRect/>
          </a:stretch>
        </p:blipFill>
        <p:spPr>
          <a:xfrm>
            <a:off x="908050" y="1452563"/>
            <a:ext cx="7597775" cy="4033837"/>
          </a:xfrm>
          <a:ln/>
          <a:effectLst>
            <a:outerShdw dist="35921" dir="2700000" algn="ctr" rotWithShape="0">
              <a:srgbClr val="000000"/>
            </a:outerShdw>
          </a:effectLst>
        </p:spPr>
      </p:pic>
      <p:sp>
        <p:nvSpPr>
          <p:cNvPr id="381956" name="Text Box 4"/>
          <p:cNvSpPr txBox="1">
            <a:spLocks noChangeArrowheads="1"/>
          </p:cNvSpPr>
          <p:nvPr/>
        </p:nvSpPr>
        <p:spPr bwMode="auto">
          <a:xfrm>
            <a:off x="2071670" y="5715016"/>
            <a:ext cx="5500726" cy="553998"/>
          </a:xfrm>
          <a:prstGeom prst="rect">
            <a:avLst/>
          </a:prstGeom>
          <a:noFill/>
          <a:ln w="9525">
            <a:noFill/>
            <a:miter lim="800000"/>
            <a:headEnd/>
            <a:tailEnd/>
          </a:ln>
          <a:effectLst/>
        </p:spPr>
        <p:txBody>
          <a:bodyPr wrap="square" anchor="ctr">
            <a:spAutoFit/>
          </a:bodyPr>
          <a:lstStyle/>
          <a:p>
            <a:pPr algn="l" rtl="0"/>
            <a:r>
              <a:rPr lang="en-US" sz="3000" b="1" dirty="0">
                <a:solidFill>
                  <a:srgbClr val="00006A"/>
                </a:solidFill>
                <a:sym typeface="Symbol" pitchFamily="18" charset="2"/>
              </a:rPr>
              <a:t>Yield =</a:t>
            </a:r>
            <a:r>
              <a:rPr lang="en-US" sz="3000" b="1" dirty="0">
                <a:solidFill>
                  <a:srgbClr val="CC0000"/>
                </a:solidFill>
                <a:sym typeface="Symbol" pitchFamily="18" charset="2"/>
              </a:rPr>
              <a:t> 2C sugar </a:t>
            </a:r>
            <a:r>
              <a:rPr lang="en-US" sz="3000" b="1" dirty="0">
                <a:solidFill>
                  <a:srgbClr val="00006A"/>
                </a:solidFill>
                <a:sym typeface="Symbol" pitchFamily="18" charset="2"/>
              </a:rPr>
              <a:t>+</a:t>
            </a:r>
            <a:r>
              <a:rPr lang="en-US" sz="3000" b="1" dirty="0">
                <a:solidFill>
                  <a:srgbClr val="CC0000"/>
                </a:solidFill>
                <a:sym typeface="Symbol" pitchFamily="18" charset="2"/>
              </a:rPr>
              <a:t> NADH </a:t>
            </a:r>
            <a:r>
              <a:rPr lang="en-US" sz="3000" b="1" dirty="0">
                <a:solidFill>
                  <a:srgbClr val="00006A"/>
                </a:solidFill>
                <a:sym typeface="Symbol" pitchFamily="18" charset="2"/>
              </a:rPr>
              <a:t>+</a:t>
            </a:r>
            <a:r>
              <a:rPr lang="en-US" sz="3000" b="1" dirty="0">
                <a:solidFill>
                  <a:srgbClr val="CC0000"/>
                </a:solidFill>
                <a:sym typeface="Symbol" pitchFamily="18" charset="2"/>
              </a:rPr>
              <a:t> CO</a:t>
            </a:r>
            <a:r>
              <a:rPr lang="en-US" sz="3000" b="1" baseline="-25000" dirty="0">
                <a:solidFill>
                  <a:srgbClr val="CC0000"/>
                </a:solidFill>
                <a:sym typeface="Symbol" pitchFamily="18" charset="2"/>
              </a:rPr>
              <a:t>2</a:t>
            </a:r>
          </a:p>
        </p:txBody>
      </p:sp>
      <p:sp>
        <p:nvSpPr>
          <p:cNvPr id="381964" name="Rectangle 12"/>
          <p:cNvSpPr>
            <a:spLocks noChangeArrowheads="1"/>
          </p:cNvSpPr>
          <p:nvPr/>
        </p:nvSpPr>
        <p:spPr bwMode="auto">
          <a:xfrm>
            <a:off x="1258888" y="4797425"/>
            <a:ext cx="1263650" cy="549275"/>
          </a:xfrm>
          <a:prstGeom prst="rect">
            <a:avLst/>
          </a:prstGeom>
          <a:noFill/>
          <a:ln w="76200">
            <a:noFill/>
            <a:miter lim="800000"/>
            <a:headEnd/>
            <a:tailEnd/>
          </a:ln>
          <a:effectLst/>
        </p:spPr>
        <p:txBody>
          <a:bodyPr wrap="none" anchor="ctr">
            <a:spAutoFit/>
          </a:bodyPr>
          <a:lstStyle/>
          <a:p>
            <a:r>
              <a:rPr lang="en-US" sz="3000" b="1">
                <a:solidFill>
                  <a:srgbClr val="00006A"/>
                </a:solidFill>
              </a:rPr>
              <a:t>C-C-C</a:t>
            </a:r>
          </a:p>
        </p:txBody>
      </p:sp>
      <p:sp>
        <p:nvSpPr>
          <p:cNvPr id="381966" name="Rectangle 14"/>
          <p:cNvSpPr>
            <a:spLocks noChangeArrowheads="1"/>
          </p:cNvSpPr>
          <p:nvPr/>
        </p:nvSpPr>
        <p:spPr bwMode="auto">
          <a:xfrm>
            <a:off x="7277100" y="4575175"/>
            <a:ext cx="862013" cy="549275"/>
          </a:xfrm>
          <a:prstGeom prst="rect">
            <a:avLst/>
          </a:prstGeom>
          <a:noFill/>
          <a:ln w="76200">
            <a:noFill/>
            <a:miter lim="800000"/>
            <a:headEnd/>
            <a:tailEnd/>
          </a:ln>
          <a:effectLst/>
        </p:spPr>
        <p:txBody>
          <a:bodyPr wrap="none" anchor="ctr">
            <a:spAutoFit/>
          </a:bodyPr>
          <a:lstStyle/>
          <a:p>
            <a:r>
              <a:rPr lang="en-US" sz="3000" b="1">
                <a:solidFill>
                  <a:srgbClr val="00006A"/>
                </a:solidFill>
              </a:rPr>
              <a:t>C-C</a:t>
            </a:r>
          </a:p>
        </p:txBody>
      </p:sp>
      <p:sp>
        <p:nvSpPr>
          <p:cNvPr id="381970" name="AutoShape 18"/>
          <p:cNvSpPr>
            <a:spLocks noChangeArrowheads="1"/>
          </p:cNvSpPr>
          <p:nvPr/>
        </p:nvSpPr>
        <p:spPr bwMode="auto">
          <a:xfrm>
            <a:off x="3459163" y="2141538"/>
            <a:ext cx="184150" cy="841375"/>
          </a:xfrm>
          <a:prstGeom prst="star24">
            <a:avLst>
              <a:gd name="adj" fmla="val 37500"/>
            </a:avLst>
          </a:prstGeom>
          <a:noFill/>
          <a:ln w="9525">
            <a:noFill/>
            <a:miter lim="800000"/>
            <a:headEnd/>
            <a:tailEnd/>
          </a:ln>
          <a:effectLst/>
        </p:spPr>
        <p:txBody>
          <a:bodyPr wrap="none" anchor="ctr">
            <a:spAutoFit/>
          </a:bodyPr>
          <a:lstStyle/>
          <a:p>
            <a:endParaRPr lang="ar-IQ" sz="2600" b="1">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a:xfrm>
            <a:off x="2643174" y="357166"/>
            <a:ext cx="3900486" cy="725470"/>
          </a:xfrm>
        </p:spPr>
        <p:style>
          <a:lnRef idx="1">
            <a:schemeClr val="accent4"/>
          </a:lnRef>
          <a:fillRef idx="2">
            <a:schemeClr val="accent4"/>
          </a:fillRef>
          <a:effectRef idx="1">
            <a:schemeClr val="accent4"/>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Krebs Cycle</a:t>
            </a:r>
          </a:p>
        </p:txBody>
      </p:sp>
      <p:sp>
        <p:nvSpPr>
          <p:cNvPr id="384003" name="Rectangle 3" descr="Rectangle: Click to edit Master text styles&#10;Second level&#10;Third level&#10;Fourth level&#10;Fifth level"/>
          <p:cNvSpPr>
            <a:spLocks noGrp="1" noChangeArrowheads="1"/>
          </p:cNvSpPr>
          <p:nvPr>
            <p:ph type="body" idx="1"/>
          </p:nvPr>
        </p:nvSpPr>
        <p:spPr>
          <a:xfrm>
            <a:off x="214282" y="1285860"/>
            <a:ext cx="8634442" cy="4000528"/>
          </a:xfrm>
        </p:spPr>
        <p:style>
          <a:lnRef idx="2">
            <a:schemeClr val="dk1"/>
          </a:lnRef>
          <a:fillRef idx="1">
            <a:schemeClr val="lt1"/>
          </a:fillRef>
          <a:effectRef idx="0">
            <a:schemeClr val="dk1"/>
          </a:effectRef>
          <a:fontRef idx="minor">
            <a:schemeClr val="dk1"/>
          </a:fontRef>
        </p:style>
        <p:txBody>
          <a:bodyPr/>
          <a:lstStyle/>
          <a:p>
            <a:pPr algn="l" rtl="0"/>
            <a:endParaRPr lang="en-US" dirty="0">
              <a:latin typeface="Times New Roman" pitchFamily="18" charset="0"/>
              <a:cs typeface="Times New Roman" pitchFamily="18" charset="0"/>
            </a:endParaRPr>
          </a:p>
          <a:p>
            <a:pPr algn="l" rtl="0"/>
            <a:endParaRPr lang="en-US" dirty="0">
              <a:latin typeface="Times New Roman" pitchFamily="18" charset="0"/>
              <a:cs typeface="Times New Roman" pitchFamily="18" charset="0"/>
            </a:endParaRPr>
          </a:p>
          <a:p>
            <a:pPr algn="l" rtl="0"/>
            <a:r>
              <a:rPr lang="en-US" dirty="0">
                <a:latin typeface="Times New Roman" pitchFamily="18" charset="0"/>
                <a:cs typeface="Times New Roman" pitchFamily="18" charset="0"/>
              </a:rPr>
              <a:t> Citric Acid Cycle</a:t>
            </a:r>
          </a:p>
          <a:p>
            <a:pPr lvl="1" algn="l" rtl="0"/>
            <a:r>
              <a:rPr lang="en-US" dirty="0">
                <a:latin typeface="Times New Roman" pitchFamily="18" charset="0"/>
                <a:cs typeface="Times New Roman" pitchFamily="18" charset="0"/>
              </a:rPr>
              <a:t>Occurs in </a:t>
            </a:r>
            <a:r>
              <a:rPr lang="en-US" u="sng" dirty="0">
                <a:latin typeface="Times New Roman" pitchFamily="18" charset="0"/>
                <a:cs typeface="Times New Roman" pitchFamily="18" charset="0"/>
              </a:rPr>
              <a:t>mitochondrial matrix</a:t>
            </a:r>
            <a:endParaRPr lang="en-US" dirty="0">
              <a:latin typeface="Times New Roman" pitchFamily="18" charset="0"/>
              <a:cs typeface="Times New Roman" pitchFamily="18" charset="0"/>
            </a:endParaRPr>
          </a:p>
          <a:p>
            <a:pPr lvl="1" algn="l" rtl="0"/>
            <a:r>
              <a:rPr lang="en-US" dirty="0">
                <a:latin typeface="Times New Roman" pitchFamily="18" charset="0"/>
                <a:cs typeface="Times New Roman" pitchFamily="18" charset="0"/>
              </a:rPr>
              <a:t>8 step pathway</a:t>
            </a:r>
          </a:p>
          <a:p>
            <a:pPr marL="1085850" lvl="2" algn="l" rtl="0"/>
            <a:r>
              <a:rPr lang="en-US" dirty="0">
                <a:latin typeface="Times New Roman" pitchFamily="18" charset="0"/>
                <a:cs typeface="Times New Roman" pitchFamily="18" charset="0"/>
              </a:rPr>
              <a:t>each catalyzed by specific enzyme</a:t>
            </a:r>
          </a:p>
          <a:p>
            <a:pPr marL="1085850" lvl="2" algn="l" rtl="0"/>
            <a:r>
              <a:rPr lang="en-US" dirty="0">
                <a:latin typeface="Times New Roman" pitchFamily="18" charset="0"/>
                <a:cs typeface="Times New Roman" pitchFamily="18" charset="0"/>
              </a:rPr>
              <a:t>step-wise </a:t>
            </a:r>
            <a:r>
              <a:rPr lang="en-US" u="sng" dirty="0">
                <a:latin typeface="Times New Roman" pitchFamily="18" charset="0"/>
                <a:cs typeface="Times New Roman" pitchFamily="18" charset="0"/>
              </a:rPr>
              <a:t>catabolism</a:t>
            </a:r>
            <a:r>
              <a:rPr lang="en-US" dirty="0">
                <a:latin typeface="Times New Roman" pitchFamily="18" charset="0"/>
                <a:cs typeface="Times New Roman" pitchFamily="18" charset="0"/>
              </a:rPr>
              <a:t> of </a:t>
            </a:r>
            <a:r>
              <a:rPr lang="en-US" u="sng" dirty="0">
                <a:latin typeface="Times New Roman" pitchFamily="18" charset="0"/>
                <a:cs typeface="Times New Roman" pitchFamily="18" charset="0"/>
              </a:rPr>
              <a:t>6C citrate</a:t>
            </a:r>
            <a:r>
              <a:rPr lang="en-US" dirty="0">
                <a:latin typeface="Times New Roman" pitchFamily="18" charset="0"/>
                <a:cs typeface="Times New Roman" pitchFamily="18" charset="0"/>
              </a:rPr>
              <a:t> molecule</a:t>
            </a:r>
          </a:p>
        </p:txBody>
      </p:sp>
      <p:pic>
        <p:nvPicPr>
          <p:cNvPr id="384004" name="Picture 4"/>
          <p:cNvPicPr>
            <a:picLocks noChangeAspect="1" noChangeArrowheads="1"/>
          </p:cNvPicPr>
          <p:nvPr/>
        </p:nvPicPr>
        <p:blipFill>
          <a:blip r:embed="rId3"/>
          <a:srcRect/>
          <a:stretch>
            <a:fillRect/>
          </a:stretch>
        </p:blipFill>
        <p:spPr bwMode="auto">
          <a:xfrm>
            <a:off x="6572264" y="1643050"/>
            <a:ext cx="1454150" cy="2057400"/>
          </a:xfrm>
          <a:prstGeom prst="rect">
            <a:avLst/>
          </a:prstGeom>
          <a:noFill/>
          <a:ln w="9525">
            <a:noFill/>
            <a:miter lim="800000"/>
            <a:headEnd/>
            <a:tailEnd/>
          </a:ln>
          <a:effectLst>
            <a:outerShdw dist="35921" dir="2700000" algn="ctr" rotWithShape="0">
              <a:srgbClr val="808080">
                <a:alpha val="75000"/>
              </a:srgbClr>
            </a:outerShdw>
          </a:effectLst>
        </p:spPr>
      </p:pic>
      <p:sp>
        <p:nvSpPr>
          <p:cNvPr id="384007" name="Rectangle 7"/>
          <p:cNvSpPr>
            <a:spLocks noChangeArrowheads="1"/>
          </p:cNvSpPr>
          <p:nvPr/>
        </p:nvSpPr>
        <p:spPr bwMode="auto">
          <a:xfrm>
            <a:off x="7000892" y="3857628"/>
            <a:ext cx="1199366" cy="485518"/>
          </a:xfrm>
          <a:prstGeom prst="rect">
            <a:avLst/>
          </a:prstGeom>
          <a:noFill/>
          <a:ln w="9525">
            <a:noFill/>
            <a:miter lim="800000"/>
            <a:headEnd/>
            <a:tailEnd/>
          </a:ln>
          <a:effectLst/>
        </p:spPr>
        <p:txBody>
          <a:bodyPr wrap="none" anchor="ctr">
            <a:spAutoFit/>
          </a:bodyPr>
          <a:lstStyle/>
          <a:p>
            <a:pPr>
              <a:lnSpc>
                <a:spcPct val="90000"/>
              </a:lnSpc>
            </a:pPr>
            <a:r>
              <a:rPr lang="en-US" sz="1400" b="1" dirty="0">
                <a:solidFill>
                  <a:schemeClr val="tx2"/>
                </a:solidFill>
              </a:rPr>
              <a:t>Hans Krebs</a:t>
            </a:r>
          </a:p>
          <a:p>
            <a:pPr>
              <a:lnSpc>
                <a:spcPct val="90000"/>
              </a:lnSpc>
            </a:pPr>
            <a:r>
              <a:rPr lang="en-US" sz="1400" b="1" dirty="0">
                <a:solidFill>
                  <a:schemeClr val="tx2"/>
                </a:solidFill>
              </a:rPr>
              <a:t>1900-1981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style>
          <a:lnRef idx="1">
            <a:schemeClr val="accent4"/>
          </a:lnRef>
          <a:fillRef idx="2">
            <a:schemeClr val="accent4"/>
          </a:fillRef>
          <a:effectRef idx="1">
            <a:schemeClr val="accent4"/>
          </a:effectRef>
          <a:fontRef idx="minor">
            <a:schemeClr val="dk1"/>
          </a:fontRef>
        </p:style>
        <p:txBody>
          <a:bodyPr/>
          <a:lstStyle/>
          <a:p>
            <a:pPr rtl="0"/>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CITRIC ACID CYCLE: (KREB’S CYCLE)</a:t>
            </a:r>
            <a:endParaRPr lang="ar-IQ"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428736"/>
            <a:ext cx="8229600" cy="4697427"/>
          </a:xfrm>
        </p:spPr>
        <p:style>
          <a:lnRef idx="2">
            <a:schemeClr val="dk1"/>
          </a:lnRef>
          <a:fillRef idx="1">
            <a:schemeClr val="lt1"/>
          </a:fillRef>
          <a:effectRef idx="0">
            <a:schemeClr val="dk1"/>
          </a:effectRef>
          <a:fontRef idx="minor">
            <a:schemeClr val="dk1"/>
          </a:fontRef>
        </p:style>
        <p:txBody>
          <a:bodyPr>
            <a:normAutofit fontScale="62500" lnSpcReduction="20000"/>
          </a:bodyPr>
          <a:lstStyle/>
          <a:p>
            <a:pPr algn="justLow" rtl="0"/>
            <a:r>
              <a:rPr lang="en-US" dirty="0"/>
              <a:t>Under aerobic conditions the end product of </a:t>
            </a:r>
            <a:r>
              <a:rPr lang="en-US" dirty="0" err="1"/>
              <a:t>glycolysis</a:t>
            </a:r>
            <a:r>
              <a:rPr lang="en-US" dirty="0"/>
              <a:t> is </a:t>
            </a:r>
            <a:r>
              <a:rPr lang="en-US" dirty="0" err="1"/>
              <a:t>pyruvic</a:t>
            </a:r>
            <a:r>
              <a:rPr lang="en-US" dirty="0"/>
              <a:t> acid, in which ,the next step is the formation of acetyl coenzyme A (acetyl </a:t>
            </a:r>
            <a:r>
              <a:rPr lang="en-US" dirty="0" err="1"/>
              <a:t>CoA</a:t>
            </a:r>
            <a:r>
              <a:rPr lang="en-US" dirty="0"/>
              <a:t>)  this step is technically not a part of the citric acid cycle, but is shown on the diagram on the top left.</a:t>
            </a:r>
          </a:p>
          <a:p>
            <a:pPr algn="justLow" rtl="0"/>
            <a:r>
              <a:rPr lang="en-US" dirty="0"/>
              <a:t>Acetyl </a:t>
            </a:r>
            <a:r>
              <a:rPr lang="en-US" dirty="0" err="1"/>
              <a:t>CoA</a:t>
            </a:r>
            <a:r>
              <a:rPr lang="en-US" dirty="0"/>
              <a:t>, whether from </a:t>
            </a:r>
            <a:r>
              <a:rPr lang="en-US" dirty="0" err="1"/>
              <a:t>glycolysis</a:t>
            </a:r>
            <a:r>
              <a:rPr lang="en-US" dirty="0"/>
              <a:t> or the fatty acid spiral, is the initiator of the citric acid cycle. </a:t>
            </a:r>
          </a:p>
          <a:p>
            <a:pPr algn="justLow" rtl="0"/>
            <a:r>
              <a:rPr lang="en-US" dirty="0"/>
              <a:t>In carbohydrate metabolism, acetyl </a:t>
            </a:r>
            <a:r>
              <a:rPr lang="en-US" dirty="0" err="1"/>
              <a:t>CoA</a:t>
            </a:r>
            <a:r>
              <a:rPr lang="en-US" dirty="0"/>
              <a:t> is the link between </a:t>
            </a:r>
            <a:r>
              <a:rPr lang="en-US" dirty="0" err="1"/>
              <a:t>glycolysis</a:t>
            </a:r>
            <a:r>
              <a:rPr lang="en-US" dirty="0"/>
              <a:t> and the citric acid cycle. </a:t>
            </a:r>
          </a:p>
          <a:p>
            <a:pPr algn="justLow" rtl="0"/>
            <a:r>
              <a:rPr lang="en-US" dirty="0"/>
              <a:t>The initiating step of the citric acid cycle occurs when a four carbon compound (</a:t>
            </a:r>
            <a:r>
              <a:rPr lang="en-US" dirty="0" err="1"/>
              <a:t>oxaloacetic</a:t>
            </a:r>
            <a:r>
              <a:rPr lang="en-US" dirty="0"/>
              <a:t> acid) condenses with acetyl </a:t>
            </a:r>
            <a:r>
              <a:rPr lang="en-US" dirty="0" err="1"/>
              <a:t>CoA</a:t>
            </a:r>
            <a:r>
              <a:rPr lang="en-US" dirty="0"/>
              <a:t> (2 carbons) to form citric acid (6 carbons).</a:t>
            </a:r>
          </a:p>
          <a:p>
            <a:pPr algn="justLow" rtl="0"/>
            <a:r>
              <a:rPr lang="en-US" dirty="0"/>
              <a:t>The whole purpose of a “turn” of the citric acid cycle is to produce two carbon dioxide molecules. </a:t>
            </a:r>
          </a:p>
          <a:p>
            <a:pPr algn="justLow" rtl="0"/>
            <a:r>
              <a:rPr lang="en-US" dirty="0"/>
              <a:t>This general oxidation reaction is accompanied by the loss of hydrogen and electrons at four specific places. </a:t>
            </a:r>
          </a:p>
          <a:p>
            <a:pPr algn="justLow" rtl="0"/>
            <a:r>
              <a:rPr lang="en-US" dirty="0"/>
              <a:t>These oxidations are connected to the electron transport chain where many ATP are produced.</a:t>
            </a:r>
            <a:endParaRPr lang="ar-IQ"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0146" name="Picture 2"/>
          <p:cNvPicPr>
            <a:picLocks noGrp="1" noChangeAspect="1" noChangeArrowheads="1"/>
          </p:cNvPicPr>
          <p:nvPr>
            <p:ph type="body" idx="1"/>
          </p:nvPr>
        </p:nvPicPr>
        <p:blipFill>
          <a:blip r:embed="rId3"/>
          <a:srcRect l="2696" t="2400" r="2696" b="4559"/>
          <a:stretch>
            <a:fillRect/>
          </a:stretch>
        </p:blipFill>
        <p:spPr>
          <a:xfrm>
            <a:off x="500034" y="1000108"/>
            <a:ext cx="8143932" cy="5857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90147" name="Rectangle 3" descr="Rectangle: Click to edit Master text styles&#10;Second level&#10;Third level&#10;Fourth level&#10;Fifth level"/>
          <p:cNvSpPr>
            <a:spLocks noChangeArrowheads="1"/>
          </p:cNvSpPr>
          <p:nvPr/>
        </p:nvSpPr>
        <p:spPr bwMode="auto">
          <a:xfrm>
            <a:off x="4357686" y="214290"/>
            <a:ext cx="4143404" cy="642942"/>
          </a:xfrm>
          <a:prstGeom prst="rect">
            <a:avLst/>
          </a:prstGeom>
          <a:ln>
            <a:headEnd/>
            <a:tailEnd/>
          </a:ln>
        </p:spPr>
        <p:style>
          <a:lnRef idx="2">
            <a:schemeClr val="dk1"/>
          </a:lnRef>
          <a:fillRef idx="1">
            <a:schemeClr val="lt1"/>
          </a:fillRef>
          <a:effectRef idx="0">
            <a:schemeClr val="dk1"/>
          </a:effectRef>
          <a:fontRef idx="minor">
            <a:schemeClr val="dk1"/>
          </a:fontRef>
        </p:style>
        <p:txBody>
          <a:bodyPr/>
          <a:lstStyle/>
          <a:p>
            <a:pPr marL="6350" indent="-6350" algn="ctr" rtl="0" eaLnBrk="1" hangingPunct="1">
              <a:spcBef>
                <a:spcPct val="20000"/>
              </a:spcBef>
              <a:buClr>
                <a:srgbClr val="0F116A"/>
              </a:buClr>
              <a:buSzPct val="120000"/>
            </a:pPr>
            <a:r>
              <a:rPr lang="en-US" b="1" dirty="0">
                <a:latin typeface="Times New Roman" pitchFamily="18" charset="0"/>
                <a:cs typeface="Times New Roman" pitchFamily="18" charset="0"/>
              </a:rPr>
              <a:t>The fully oxidized glucose (C</a:t>
            </a:r>
            <a:r>
              <a:rPr lang="en-US" b="1" baseline="-25000" dirty="0">
                <a:latin typeface="Times New Roman" pitchFamily="18" charset="0"/>
                <a:cs typeface="Times New Roman" pitchFamily="18" charset="0"/>
              </a:rPr>
              <a:t>6</a:t>
            </a:r>
            <a:r>
              <a:rPr lang="en-US" b="1" dirty="0">
                <a:latin typeface="Times New Roman" pitchFamily="18" charset="0"/>
                <a:cs typeface="Times New Roman" pitchFamily="18" charset="0"/>
              </a:rPr>
              <a:t>H</a:t>
            </a:r>
            <a:r>
              <a:rPr lang="en-US" b="1" baseline="-25000" dirty="0">
                <a:latin typeface="Times New Roman" pitchFamily="18" charset="0"/>
                <a:cs typeface="Times New Roman" pitchFamily="18" charset="0"/>
              </a:rPr>
              <a:t>12</a:t>
            </a:r>
            <a:r>
              <a:rPr lang="en-US" b="1" dirty="0">
                <a:latin typeface="Times New Roman" pitchFamily="18" charset="0"/>
                <a:cs typeface="Times New Roman" pitchFamily="18" charset="0"/>
              </a:rPr>
              <a:t>O</a:t>
            </a:r>
            <a:r>
              <a:rPr lang="en-US" b="1" baseline="-25000" dirty="0">
                <a:latin typeface="Times New Roman" pitchFamily="18" charset="0"/>
                <a:cs typeface="Times New Roman" pitchFamily="18" charset="0"/>
              </a:rPr>
              <a:t>6</a:t>
            </a:r>
            <a:r>
              <a:rPr lang="en-US" b="1" dirty="0">
                <a:latin typeface="Times New Roman" pitchFamily="18" charset="0"/>
                <a:cs typeface="Times New Roman" pitchFamily="18" charset="0"/>
              </a:rPr>
              <a:t> ) to   CO</a:t>
            </a:r>
            <a:r>
              <a:rPr lang="en-US" b="1" baseline="-25000" dirty="0">
                <a:latin typeface="Times New Roman" pitchFamily="18" charset="0"/>
                <a:cs typeface="Times New Roman" pitchFamily="18" charset="0"/>
              </a:rPr>
              <a:t>2</a:t>
            </a:r>
            <a:r>
              <a:rPr lang="en-US" b="1" dirty="0">
                <a:latin typeface="Times New Roman" pitchFamily="18" charset="0"/>
                <a:cs typeface="Times New Roman" pitchFamily="18" charset="0"/>
              </a:rPr>
              <a:t> &amp; ended up with </a:t>
            </a:r>
            <a:r>
              <a:rPr lang="en-US" b="1" u="sng" dirty="0">
                <a:latin typeface="Times New Roman" pitchFamily="18" charset="0"/>
                <a:cs typeface="Times New Roman" pitchFamily="18" charset="0"/>
              </a:rPr>
              <a:t>2 ATP</a:t>
            </a:r>
            <a:endParaRPr lang="en-US" b="1" dirty="0"/>
          </a:p>
        </p:txBody>
      </p:sp>
      <p:sp>
        <p:nvSpPr>
          <p:cNvPr id="7" name="Rectangle 2"/>
          <p:cNvSpPr>
            <a:spLocks noGrp="1" noChangeArrowheads="1"/>
          </p:cNvSpPr>
          <p:nvPr>
            <p:ph type="title"/>
          </p:nvPr>
        </p:nvSpPr>
        <p:spPr>
          <a:xfrm>
            <a:off x="214282" y="214290"/>
            <a:ext cx="3900486" cy="642942"/>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Krebs Cycle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194" name="Picture 2"/>
          <p:cNvPicPr>
            <a:picLocks noGrp="1" noChangeAspect="1" noChangeArrowheads="1"/>
          </p:cNvPicPr>
          <p:nvPr>
            <p:ph type="body" idx="1"/>
          </p:nvPr>
        </p:nvPicPr>
        <p:blipFill>
          <a:blip r:embed="rId3"/>
          <a:srcRect l="1703" t="2400" r="5107" b="4440"/>
          <a:stretch>
            <a:fillRect/>
          </a:stretch>
        </p:blipFill>
        <p:spPr>
          <a:xfrm>
            <a:off x="4286248" y="1071546"/>
            <a:ext cx="4357718" cy="5443538"/>
          </a:xfrm>
          <a:ln>
            <a:solidFill>
              <a:srgbClr val="660000"/>
            </a:solidFill>
          </a:ln>
          <a:effectLst>
            <a:outerShdw dist="35921" dir="2700000" algn="ctr" rotWithShape="0">
              <a:srgbClr val="000000"/>
            </a:outerShdw>
          </a:effectLst>
        </p:spPr>
      </p:pic>
      <p:sp>
        <p:nvSpPr>
          <p:cNvPr id="392195" name="Rectangle 3" descr="Rectangle: Click to edit Master text styles&#10;Second level&#10;Third level&#10;Fourth level&#10;Fifth level"/>
          <p:cNvSpPr>
            <a:spLocks noChangeArrowheads="1"/>
          </p:cNvSpPr>
          <p:nvPr/>
        </p:nvSpPr>
        <p:spPr bwMode="auto">
          <a:xfrm>
            <a:off x="285720" y="1071546"/>
            <a:ext cx="3810000" cy="3214710"/>
          </a:xfrm>
          <a:prstGeom prst="rect">
            <a:avLst/>
          </a:prstGeom>
          <a:ln>
            <a:headEnd/>
            <a:tailEnd/>
          </a:ln>
        </p:spPr>
        <p:style>
          <a:lnRef idx="2">
            <a:schemeClr val="dk1"/>
          </a:lnRef>
          <a:fillRef idx="1">
            <a:schemeClr val="lt1"/>
          </a:fillRef>
          <a:effectRef idx="0">
            <a:schemeClr val="dk1"/>
          </a:effectRef>
          <a:fontRef idx="minor">
            <a:schemeClr val="dk1"/>
          </a:fontRef>
        </p:style>
        <p:txBody>
          <a:bodyPr/>
          <a:lstStyle/>
          <a:p>
            <a:pPr marL="342900" indent="-342900" algn="l" rtl="0" eaLnBrk="1" hangingPunct="1">
              <a:spcBef>
                <a:spcPct val="20000"/>
              </a:spcBef>
              <a:buClr>
                <a:srgbClr val="0F116A"/>
              </a:buClr>
              <a:buSzPct val="120000"/>
              <a:buFont typeface="Wingdings" pitchFamily="2" charset="2"/>
              <a:buChar char="§"/>
            </a:pPr>
            <a:r>
              <a:rPr lang="en-US" sz="2400" b="1" dirty="0">
                <a:solidFill>
                  <a:srgbClr val="0F116A"/>
                </a:solidFill>
                <a:latin typeface="Times New Roman" pitchFamily="18" charset="0"/>
                <a:cs typeface="Times New Roman" pitchFamily="18" charset="0"/>
              </a:rPr>
              <a:t>Krebs cycle produces large quantities of </a:t>
            </a:r>
            <a:r>
              <a:rPr lang="en-US" sz="2400" b="1" u="sng" dirty="0">
                <a:solidFill>
                  <a:srgbClr val="CC0000"/>
                </a:solidFill>
                <a:latin typeface="Times New Roman" pitchFamily="18" charset="0"/>
                <a:cs typeface="Times New Roman" pitchFamily="18" charset="0"/>
              </a:rPr>
              <a:t>electron carriers</a:t>
            </a:r>
            <a:endParaRPr lang="en-US" sz="2400" b="1" u="sng" dirty="0">
              <a:solidFill>
                <a:schemeClr val="tx2"/>
              </a:solidFill>
              <a:latin typeface="Times New Roman" pitchFamily="18" charset="0"/>
              <a:cs typeface="Times New Roman" pitchFamily="18" charset="0"/>
            </a:endParaRPr>
          </a:p>
          <a:p>
            <a:pPr marL="742950" lvl="1" indent="-285750" algn="l" rtl="0" eaLnBrk="1" hangingPunct="1">
              <a:spcBef>
                <a:spcPct val="20000"/>
              </a:spcBef>
              <a:buClr>
                <a:schemeClr val="tx1"/>
              </a:buClr>
              <a:buSzPct val="60000"/>
              <a:buFont typeface="Wingdings" pitchFamily="2" charset="2"/>
              <a:buChar char="u"/>
            </a:pPr>
            <a:r>
              <a:rPr lang="en-US" sz="2400" b="1" dirty="0">
                <a:solidFill>
                  <a:srgbClr val="CC0000"/>
                </a:solidFill>
                <a:latin typeface="Times New Roman" pitchFamily="18" charset="0"/>
                <a:cs typeface="Times New Roman" pitchFamily="18" charset="0"/>
              </a:rPr>
              <a:t>NADH</a:t>
            </a:r>
            <a:endParaRPr lang="en-US" sz="2400" b="1" dirty="0">
              <a:latin typeface="Times New Roman" pitchFamily="18" charset="0"/>
              <a:cs typeface="Times New Roman" pitchFamily="18" charset="0"/>
            </a:endParaRPr>
          </a:p>
          <a:p>
            <a:pPr marL="742950" lvl="1" indent="-285750" algn="l" rtl="0" eaLnBrk="1" hangingPunct="1">
              <a:spcBef>
                <a:spcPct val="20000"/>
              </a:spcBef>
              <a:buClr>
                <a:schemeClr val="tx1"/>
              </a:buClr>
              <a:buSzPct val="60000"/>
              <a:buFont typeface="Wingdings" pitchFamily="2" charset="2"/>
              <a:buChar char="u"/>
            </a:pPr>
            <a:r>
              <a:rPr lang="en-US" sz="2400" b="1" dirty="0">
                <a:solidFill>
                  <a:srgbClr val="CC0000"/>
                </a:solidFill>
                <a:latin typeface="Times New Roman" pitchFamily="18" charset="0"/>
                <a:cs typeface="Times New Roman" pitchFamily="18" charset="0"/>
              </a:rPr>
              <a:t>FADH</a:t>
            </a:r>
            <a:r>
              <a:rPr lang="en-US" sz="2400" b="1" baseline="-25000" dirty="0">
                <a:solidFill>
                  <a:srgbClr val="CC0000"/>
                </a:solidFill>
                <a:latin typeface="Times New Roman" pitchFamily="18" charset="0"/>
                <a:cs typeface="Times New Roman" pitchFamily="18" charset="0"/>
              </a:rPr>
              <a:t>2</a:t>
            </a:r>
            <a:endParaRPr lang="en-US" sz="2400" b="1" dirty="0">
              <a:latin typeface="Times New Roman" pitchFamily="18" charset="0"/>
              <a:cs typeface="Times New Roman" pitchFamily="18" charset="0"/>
            </a:endParaRPr>
          </a:p>
          <a:p>
            <a:pPr marL="742950" lvl="1" indent="-285750" algn="l" rtl="0" eaLnBrk="1" hangingPunct="1">
              <a:spcBef>
                <a:spcPct val="20000"/>
              </a:spcBef>
              <a:buClr>
                <a:schemeClr val="tx1"/>
              </a:buClr>
              <a:buSzPct val="60000"/>
              <a:buFont typeface="Wingdings" pitchFamily="2" charset="2"/>
              <a:buChar char="u"/>
            </a:pPr>
            <a:r>
              <a:rPr lang="en-US" sz="2400" b="1" dirty="0">
                <a:latin typeface="Times New Roman" pitchFamily="18" charset="0"/>
                <a:cs typeface="Times New Roman" pitchFamily="18" charset="0"/>
              </a:rPr>
              <a:t>go to </a:t>
            </a:r>
            <a:r>
              <a:rPr lang="en-US" sz="2400" b="1" u="sng" dirty="0">
                <a:solidFill>
                  <a:srgbClr val="CC0000"/>
                </a:solidFill>
                <a:latin typeface="Times New Roman" pitchFamily="18" charset="0"/>
                <a:cs typeface="Times New Roman" pitchFamily="18" charset="0"/>
              </a:rPr>
              <a:t>Electron Transport Chain</a:t>
            </a:r>
          </a:p>
        </p:txBody>
      </p:sp>
      <p:sp>
        <p:nvSpPr>
          <p:cNvPr id="392196" name="Rectangle 4"/>
          <p:cNvSpPr>
            <a:spLocks noChangeArrowheads="1"/>
          </p:cNvSpPr>
          <p:nvPr/>
        </p:nvSpPr>
        <p:spPr bwMode="auto">
          <a:xfrm>
            <a:off x="501519" y="214290"/>
            <a:ext cx="7518661" cy="61555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spAutoFit/>
          </a:bodyPr>
          <a:lstStyle/>
          <a:p>
            <a:pPr algn="ctr" rtl="0"/>
            <a:r>
              <a:rPr lang="en-US" sz="3400" b="1" dirty="0">
                <a:solidFill>
                  <a:schemeClr val="tx2"/>
                </a:solidFill>
                <a:latin typeface="Times New Roman" pitchFamily="18" charset="0"/>
                <a:cs typeface="Times New Roman" pitchFamily="18" charset="0"/>
              </a:rPr>
              <a:t>Electron Carriers = Hydrogen Carriers</a:t>
            </a:r>
            <a:endParaRPr lang="en-US" sz="3000" b="1" baseline="-25000" dirty="0">
              <a:solidFill>
                <a:srgbClr val="000000"/>
              </a:solidFill>
              <a:latin typeface="Times New Roman" pitchFamily="18" charset="0"/>
              <a:cs typeface="Times New Roman" pitchFamily="18" charset="0"/>
            </a:endParaRPr>
          </a:p>
        </p:txBody>
      </p:sp>
      <p:grpSp>
        <p:nvGrpSpPr>
          <p:cNvPr id="2" name="Group 26"/>
          <p:cNvGrpSpPr>
            <a:grpSpLocks/>
          </p:cNvGrpSpPr>
          <p:nvPr/>
        </p:nvGrpSpPr>
        <p:grpSpPr bwMode="auto">
          <a:xfrm>
            <a:off x="1071538" y="4000504"/>
            <a:ext cx="2157413" cy="2674937"/>
            <a:chOff x="4373" y="767"/>
            <a:chExt cx="1359" cy="1685"/>
          </a:xfrm>
        </p:grpSpPr>
        <p:pic>
          <p:nvPicPr>
            <p:cNvPr id="392204" name="Picture 12" descr="09_03"/>
            <p:cNvPicPr>
              <a:picLocks noChangeAspect="1" noChangeArrowheads="1"/>
            </p:cNvPicPr>
            <p:nvPr/>
          </p:nvPicPr>
          <p:blipFill>
            <a:blip r:embed="rId4"/>
            <a:srcRect l="22501" t="4500" r="22501" b="4500"/>
            <a:stretch>
              <a:fillRect/>
            </a:stretch>
          </p:blipFill>
          <p:spPr bwMode="auto">
            <a:xfrm>
              <a:off x="4373" y="767"/>
              <a:ext cx="1359" cy="1685"/>
            </a:xfrm>
            <a:prstGeom prst="rect">
              <a:avLst/>
            </a:prstGeom>
            <a:noFill/>
            <a:ln w="12700">
              <a:solidFill>
                <a:srgbClr val="000000"/>
              </a:solidFill>
              <a:miter lim="800000"/>
              <a:headEnd/>
              <a:tailEnd/>
            </a:ln>
            <a:effectLst>
              <a:outerShdw dist="35921" dir="2700000" algn="ctr" rotWithShape="0">
                <a:srgbClr val="808080"/>
              </a:outerShdw>
            </a:effectLst>
          </p:spPr>
        </p:pic>
        <p:sp>
          <p:nvSpPr>
            <p:cNvPr id="392205" name="Rectangle 13"/>
            <p:cNvSpPr>
              <a:spLocks noChangeArrowheads="1"/>
            </p:cNvSpPr>
            <p:nvPr/>
          </p:nvSpPr>
          <p:spPr bwMode="auto">
            <a:xfrm>
              <a:off x="5258" y="2314"/>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07" name="Rectangle 15"/>
            <p:cNvSpPr>
              <a:spLocks noChangeArrowheads="1"/>
            </p:cNvSpPr>
            <p:nvPr/>
          </p:nvSpPr>
          <p:spPr bwMode="auto">
            <a:xfrm>
              <a:off x="4775" y="981"/>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08" name="Rectangle 16"/>
            <p:cNvSpPr>
              <a:spLocks noChangeArrowheads="1"/>
            </p:cNvSpPr>
            <p:nvPr/>
          </p:nvSpPr>
          <p:spPr bwMode="auto">
            <a:xfrm>
              <a:off x="5343" y="1007"/>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09" name="Rectangle 17"/>
            <p:cNvSpPr>
              <a:spLocks noChangeArrowheads="1"/>
            </p:cNvSpPr>
            <p:nvPr/>
          </p:nvSpPr>
          <p:spPr bwMode="auto">
            <a:xfrm>
              <a:off x="5356" y="838"/>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0" name="Rectangle 18"/>
            <p:cNvSpPr>
              <a:spLocks noChangeArrowheads="1"/>
            </p:cNvSpPr>
            <p:nvPr/>
          </p:nvSpPr>
          <p:spPr bwMode="auto">
            <a:xfrm>
              <a:off x="5037" y="1007"/>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1" name="Rectangle 19"/>
            <p:cNvSpPr>
              <a:spLocks noChangeArrowheads="1"/>
            </p:cNvSpPr>
            <p:nvPr/>
          </p:nvSpPr>
          <p:spPr bwMode="auto">
            <a:xfrm>
              <a:off x="5179" y="973"/>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2" name="Rectangle 20"/>
            <p:cNvSpPr>
              <a:spLocks noChangeArrowheads="1"/>
            </p:cNvSpPr>
            <p:nvPr/>
          </p:nvSpPr>
          <p:spPr bwMode="auto">
            <a:xfrm>
              <a:off x="5141" y="858"/>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3" name="Rectangle 21"/>
            <p:cNvSpPr>
              <a:spLocks noChangeArrowheads="1"/>
            </p:cNvSpPr>
            <p:nvPr/>
          </p:nvSpPr>
          <p:spPr bwMode="auto">
            <a:xfrm>
              <a:off x="4965" y="856"/>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4" name="Rectangle 22"/>
            <p:cNvSpPr>
              <a:spLocks noChangeArrowheads="1"/>
            </p:cNvSpPr>
            <p:nvPr/>
          </p:nvSpPr>
          <p:spPr bwMode="auto">
            <a:xfrm>
              <a:off x="4800" y="782"/>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a:t>Reactions of Citric Acid Cycle</a:t>
            </a:r>
            <a:endParaRPr lang="ar-IQ" dirty="0"/>
          </a:p>
        </p:txBody>
      </p:sp>
      <p:sp>
        <p:nvSpPr>
          <p:cNvPr id="3" name="Content Placeholder 2"/>
          <p:cNvSpPr>
            <a:spLocks noGrp="1"/>
          </p:cNvSpPr>
          <p:nvPr>
            <p:ph idx="1"/>
          </p:nvPr>
        </p:nvSpPr>
        <p:spPr>
          <a:xfrm>
            <a:off x="457200" y="1214422"/>
            <a:ext cx="8229600" cy="4911741"/>
          </a:xfrm>
        </p:spPr>
        <p:style>
          <a:lnRef idx="2">
            <a:schemeClr val="dk1"/>
          </a:lnRef>
          <a:fillRef idx="1">
            <a:schemeClr val="lt1"/>
          </a:fillRef>
          <a:effectRef idx="0">
            <a:schemeClr val="dk1"/>
          </a:effectRef>
          <a:fontRef idx="minor">
            <a:schemeClr val="dk1"/>
          </a:fontRef>
        </p:style>
        <p:txBody>
          <a:bodyPr>
            <a:normAutofit fontScale="55000" lnSpcReduction="20000"/>
          </a:bodyPr>
          <a:lstStyle/>
          <a:p>
            <a:pPr algn="l" rtl="0"/>
            <a:r>
              <a:rPr lang="en-US" b="1" dirty="0"/>
              <a:t>Step 1</a:t>
            </a:r>
          </a:p>
          <a:p>
            <a:pPr algn="justLow" rtl="0">
              <a:buNone/>
            </a:pPr>
            <a:r>
              <a:rPr lang="en-US" dirty="0"/>
              <a:t>      The acetic acid subunit of acetyl </a:t>
            </a:r>
            <a:r>
              <a:rPr lang="en-US" dirty="0" err="1"/>
              <a:t>CoA</a:t>
            </a:r>
            <a:r>
              <a:rPr lang="en-US" dirty="0"/>
              <a:t> is combined with </a:t>
            </a:r>
            <a:r>
              <a:rPr lang="en-US" dirty="0" err="1"/>
              <a:t>oxaloacetate</a:t>
            </a:r>
            <a:r>
              <a:rPr lang="en-US" dirty="0"/>
              <a:t> to form a molecule of citrate. The acetyl coenzyme A acts only as a transporter of acetic acid from one enzyme to another. After Step 1, the coenzyme is released by hydrolysis so that it may combine with another acetic acid molecule to begin the Krebs cycle again.</a:t>
            </a:r>
          </a:p>
          <a:p>
            <a:pPr algn="justLow" rtl="0"/>
            <a:r>
              <a:rPr lang="en-US" b="1" dirty="0"/>
              <a:t>Step 2</a:t>
            </a:r>
          </a:p>
          <a:p>
            <a:pPr algn="justLow" rtl="0">
              <a:buNone/>
            </a:pPr>
            <a:r>
              <a:rPr lang="en-US" dirty="0"/>
              <a:t>      The citric acid molecule undergoes an </a:t>
            </a:r>
            <a:r>
              <a:rPr lang="en-US" dirty="0" err="1"/>
              <a:t>isomerization</a:t>
            </a:r>
            <a:r>
              <a:rPr lang="en-US" dirty="0"/>
              <a:t>. A hydroxyl group and a hydrogen molecule are removed from the citrate structure in the form of water. The two carbons form a double bond until the water molecule is added back. Only now, the hydroxyl group and hydrogen molecule are reversed with respect to the original structure of the citrate molecule. Thus, </a:t>
            </a:r>
            <a:r>
              <a:rPr lang="en-US" dirty="0" err="1"/>
              <a:t>isocitrate</a:t>
            </a:r>
            <a:r>
              <a:rPr lang="en-US" dirty="0"/>
              <a:t> is formed.</a:t>
            </a:r>
          </a:p>
          <a:p>
            <a:pPr algn="justLow" rtl="0"/>
            <a:r>
              <a:rPr lang="en-US" b="1" dirty="0"/>
              <a:t>Step 3</a:t>
            </a:r>
          </a:p>
          <a:p>
            <a:pPr algn="justLow" rtl="0">
              <a:buNone/>
            </a:pPr>
            <a:r>
              <a:rPr lang="en-US" dirty="0"/>
              <a:t>      In this step, the </a:t>
            </a:r>
            <a:r>
              <a:rPr lang="en-US" dirty="0" err="1"/>
              <a:t>isocitrate</a:t>
            </a:r>
            <a:r>
              <a:rPr lang="en-US" dirty="0"/>
              <a:t> molecule is oxidized by a NAD molecule. The NAD molecule is reduced by the hydrogen atom and the hydroxyl group. The NAD binds with a hydrogen atom and carries off the other hydrogen atom leaving a carbonyl group. This structure is very unstable, so a molecule of CO2 is released creating alpha-</a:t>
            </a:r>
            <a:r>
              <a:rPr lang="en-US" dirty="0" err="1"/>
              <a:t>ketoglutarate</a:t>
            </a:r>
            <a:r>
              <a:rPr lang="en-US" dirty="0"/>
              <a:t>.</a:t>
            </a:r>
            <a:endParaRPr lang="ar-IQ"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70000" lnSpcReduction="20000"/>
          </a:bodyPr>
          <a:lstStyle/>
          <a:p>
            <a:pPr algn="justLow" rtl="0"/>
            <a:endParaRPr lang="en-US" b="1" dirty="0"/>
          </a:p>
          <a:p>
            <a:pPr algn="justLow" rtl="0"/>
            <a:r>
              <a:rPr lang="en-US" b="1" dirty="0"/>
              <a:t>Step 4</a:t>
            </a:r>
          </a:p>
          <a:p>
            <a:pPr algn="justLow" rtl="0">
              <a:buNone/>
            </a:pPr>
            <a:r>
              <a:rPr lang="en-US" dirty="0"/>
              <a:t>      In this step, coenzyme A, returns to oxidize the alpha-</a:t>
            </a:r>
            <a:r>
              <a:rPr lang="en-US" dirty="0" err="1"/>
              <a:t>ketoglutarate</a:t>
            </a:r>
            <a:r>
              <a:rPr lang="en-US" dirty="0"/>
              <a:t> molecule. A molecule of NAD is reduced again to form NADH and leaves with another hydrogen. This instability causes a carbonyl group to be released as carbon dioxide and a </a:t>
            </a:r>
            <a:r>
              <a:rPr lang="en-US" dirty="0" err="1"/>
              <a:t>thioester</a:t>
            </a:r>
            <a:r>
              <a:rPr lang="en-US" dirty="0"/>
              <a:t> bond is formed in its place between the former alpha-</a:t>
            </a:r>
            <a:r>
              <a:rPr lang="en-US" dirty="0" err="1"/>
              <a:t>ketoglutarate</a:t>
            </a:r>
            <a:r>
              <a:rPr lang="en-US" dirty="0"/>
              <a:t> and coenzyme A to create a molecule of </a:t>
            </a:r>
            <a:r>
              <a:rPr lang="en-US" i="1" dirty="0" err="1"/>
              <a:t>succinyl</a:t>
            </a:r>
            <a:r>
              <a:rPr lang="en-US" i="1" dirty="0"/>
              <a:t>-coenzyme A complex.</a:t>
            </a:r>
            <a:r>
              <a:rPr lang="en-US" b="1" dirty="0"/>
              <a:t> </a:t>
            </a:r>
          </a:p>
          <a:p>
            <a:pPr algn="justLow" rtl="0">
              <a:buNone/>
            </a:pPr>
            <a:endParaRPr lang="en-US" b="1" dirty="0"/>
          </a:p>
          <a:p>
            <a:pPr algn="justLow" rtl="0"/>
            <a:r>
              <a:rPr lang="en-US" b="1" dirty="0"/>
              <a:t>Step 5</a:t>
            </a:r>
          </a:p>
          <a:p>
            <a:pPr algn="justLow" rtl="0">
              <a:buNone/>
            </a:pPr>
            <a:r>
              <a:rPr lang="en-US" dirty="0"/>
              <a:t>      A water molecule sheds its hydrogen atoms to coenzyme A. Then, a free-floating phosphate group displaces coenzyme A and forms a bond with the </a:t>
            </a:r>
            <a:r>
              <a:rPr lang="en-US" dirty="0" err="1"/>
              <a:t>succinyl</a:t>
            </a:r>
            <a:r>
              <a:rPr lang="en-US" dirty="0"/>
              <a:t> complex. The phosphate is then transferred to a molecule of GDP to produce an energy molecule of GTP. It leaves behind a molecule of </a:t>
            </a:r>
            <a:r>
              <a:rPr lang="en-US" i="1" dirty="0" err="1"/>
              <a:t>succinate</a:t>
            </a:r>
            <a:r>
              <a:rPr lang="en-US" i="1" dirty="0"/>
              <a:t>.</a:t>
            </a:r>
          </a:p>
          <a:p>
            <a:pPr algn="justLow" rtl="0"/>
            <a:endParaRPr lang="ar-IQ" dirty="0"/>
          </a:p>
        </p:txBody>
      </p:sp>
      <p:sp>
        <p:nvSpPr>
          <p:cNvPr id="4" name="Title 1"/>
          <p:cNvSpPr>
            <a:spLocks noGrp="1"/>
          </p:cNvSpPr>
          <p:nvPr>
            <p:ph type="title"/>
          </p:nvPr>
        </p:nvSpPr>
        <p:spPr>
          <a:xfrm>
            <a:off x="457200" y="274638"/>
            <a:ext cx="8229600" cy="939784"/>
          </a:xfrm>
        </p:spPr>
        <p:style>
          <a:lnRef idx="1">
            <a:schemeClr val="accent2"/>
          </a:lnRef>
          <a:fillRef idx="2">
            <a:schemeClr val="accent2"/>
          </a:fillRef>
          <a:effectRef idx="1">
            <a:schemeClr val="accent2"/>
          </a:effectRef>
          <a:fontRef idx="minor">
            <a:schemeClr val="dk1"/>
          </a:fontRef>
        </p:style>
        <p:txBody>
          <a:bodyPr>
            <a:normAutofit/>
          </a:bodyPr>
          <a:lstStyle/>
          <a:p>
            <a:r>
              <a:rPr lang="en-US" dirty="0"/>
              <a:t>Reactions of Citric Acid Cycle</a:t>
            </a:r>
            <a:endParaRPr lang="ar-IQ"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25dd0aa57435c29802ad35d210ad925.jpg"/>
          <p:cNvPicPr>
            <a:picLocks noChangeAspect="1"/>
          </p:cNvPicPr>
          <p:nvPr/>
        </p:nvPicPr>
        <p:blipFill>
          <a:blip r:embed="rId3"/>
          <a:stretch>
            <a:fillRect/>
          </a:stretch>
        </p:blipFill>
        <p:spPr>
          <a:xfrm>
            <a:off x="357158" y="1071546"/>
            <a:ext cx="8429684" cy="5572164"/>
          </a:xfrm>
          <a:prstGeom prst="rect">
            <a:avLst/>
          </a:prstGeom>
        </p:spPr>
      </p:pic>
      <p:sp>
        <p:nvSpPr>
          <p:cNvPr id="3" name="Rectangle 5"/>
          <p:cNvSpPr>
            <a:spLocks noChangeArrowheads="1"/>
          </p:cNvSpPr>
          <p:nvPr/>
        </p:nvSpPr>
        <p:spPr bwMode="auto">
          <a:xfrm>
            <a:off x="428596" y="214290"/>
            <a:ext cx="8358246" cy="77631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rtl="0"/>
            <a:r>
              <a:rPr kumimoji="1" lang="en-GB" sz="2400" dirty="0">
                <a:solidFill>
                  <a:srgbClr val="FF0000"/>
                </a:solidFill>
                <a:latin typeface="Times New Roman" pitchFamily="18" charset="0"/>
                <a:cs typeface="Times New Roman" pitchFamily="18" charset="0"/>
              </a:rPr>
              <a:t>A Map of The Major Metabolic  Pathways in A Typical Cell</a:t>
            </a:r>
            <a:endParaRPr kumimoji="1" lang="en-US" sz="2400" dirty="0">
              <a:solidFill>
                <a:srgbClr val="FF0000"/>
              </a:solidFill>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style>
          <a:lnRef idx="1">
            <a:schemeClr val="accent2"/>
          </a:lnRef>
          <a:fillRef idx="2">
            <a:schemeClr val="accent2"/>
          </a:fillRef>
          <a:effectRef idx="1">
            <a:schemeClr val="accent2"/>
          </a:effectRef>
          <a:fontRef idx="minor">
            <a:schemeClr val="dk1"/>
          </a:fontRef>
        </p:style>
        <p:txBody>
          <a:bodyPr/>
          <a:lstStyle/>
          <a:p>
            <a:r>
              <a:rPr lang="en-US" dirty="0"/>
              <a:t>Reactions of Citric Acid Cycle</a:t>
            </a:r>
            <a:endParaRPr lang="ar-IQ" dirty="0"/>
          </a:p>
        </p:txBody>
      </p:sp>
      <p:sp>
        <p:nvSpPr>
          <p:cNvPr id="3" name="Content Placeholder 2"/>
          <p:cNvSpPr>
            <a:spLocks noGrp="1"/>
          </p:cNvSpPr>
          <p:nvPr>
            <p:ph idx="1"/>
          </p:nvPr>
        </p:nvSpPr>
        <p:spPr>
          <a:xfrm>
            <a:off x="457200" y="1428736"/>
            <a:ext cx="8229600" cy="4697427"/>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Low" rtl="0"/>
            <a:r>
              <a:rPr lang="en-US" b="1" dirty="0"/>
              <a:t>Step 6</a:t>
            </a:r>
          </a:p>
          <a:p>
            <a:pPr algn="justLow" rtl="0">
              <a:buNone/>
            </a:pPr>
            <a:r>
              <a:rPr lang="en-US" dirty="0"/>
              <a:t>       In this step, </a:t>
            </a:r>
            <a:r>
              <a:rPr lang="en-US" dirty="0" err="1"/>
              <a:t>succinate</a:t>
            </a:r>
            <a:r>
              <a:rPr lang="en-US" dirty="0"/>
              <a:t> is oxidized by a molecule of FAD (</a:t>
            </a:r>
            <a:r>
              <a:rPr lang="en-US" dirty="0" err="1"/>
              <a:t>Flavin</a:t>
            </a:r>
            <a:r>
              <a:rPr lang="en-US" dirty="0"/>
              <a:t> adenine </a:t>
            </a:r>
            <a:r>
              <a:rPr lang="en-US" dirty="0" err="1"/>
              <a:t>dinucleotide</a:t>
            </a:r>
            <a:r>
              <a:rPr lang="en-US" dirty="0"/>
              <a:t>). The FAD removes two hydrogen atoms from the </a:t>
            </a:r>
            <a:r>
              <a:rPr lang="en-US" dirty="0" err="1"/>
              <a:t>succinate</a:t>
            </a:r>
            <a:r>
              <a:rPr lang="en-US" dirty="0"/>
              <a:t> and forces a double bond to form between the two carbon atoms, thus creating </a:t>
            </a:r>
            <a:r>
              <a:rPr lang="en-US" i="1" dirty="0" err="1"/>
              <a:t>fumarate</a:t>
            </a:r>
            <a:r>
              <a:rPr lang="en-US" i="1" dirty="0"/>
              <a:t>.</a:t>
            </a:r>
          </a:p>
          <a:p>
            <a:pPr algn="justLow" rtl="0">
              <a:buNone/>
            </a:pPr>
            <a:endParaRPr lang="en-US" i="1" dirty="0"/>
          </a:p>
          <a:p>
            <a:pPr algn="justLow" rtl="0"/>
            <a:r>
              <a:rPr lang="en-US" b="1" dirty="0"/>
              <a:t>Step 7</a:t>
            </a:r>
          </a:p>
          <a:p>
            <a:pPr algn="justLow" rtl="0">
              <a:buNone/>
            </a:pPr>
            <a:r>
              <a:rPr lang="en-US" dirty="0"/>
              <a:t>       An enzyme adds water to the </a:t>
            </a:r>
            <a:r>
              <a:rPr lang="en-US" dirty="0" err="1"/>
              <a:t>fumarate</a:t>
            </a:r>
            <a:r>
              <a:rPr lang="en-US" dirty="0"/>
              <a:t> molecule to form </a:t>
            </a:r>
            <a:r>
              <a:rPr lang="en-US" i="1" dirty="0" err="1"/>
              <a:t>malate</a:t>
            </a:r>
            <a:r>
              <a:rPr lang="en-US" i="1" dirty="0"/>
              <a:t>. The </a:t>
            </a:r>
            <a:r>
              <a:rPr lang="en-US" i="1" dirty="0" err="1"/>
              <a:t>malate</a:t>
            </a:r>
            <a:r>
              <a:rPr lang="en-US" i="1" dirty="0"/>
              <a:t> </a:t>
            </a:r>
            <a:r>
              <a:rPr lang="en-US" dirty="0"/>
              <a:t>is created by adding one hydrogen atom to a carbon atom and then adding a hydroxyl group to a carbon next to a terminal carbonyl group.</a:t>
            </a:r>
          </a:p>
          <a:p>
            <a:pPr algn="justLow" rtl="0">
              <a:buNone/>
            </a:pPr>
            <a:endParaRPr lang="en-US" dirty="0"/>
          </a:p>
          <a:p>
            <a:pPr algn="justLow" rtl="0"/>
            <a:r>
              <a:rPr lang="en-US" b="1" dirty="0"/>
              <a:t>Step 8</a:t>
            </a:r>
          </a:p>
          <a:p>
            <a:pPr algn="justLow" rtl="0">
              <a:buNone/>
            </a:pPr>
            <a:r>
              <a:rPr lang="en-US" dirty="0"/>
              <a:t>       In this final step, the </a:t>
            </a:r>
            <a:r>
              <a:rPr lang="en-US" dirty="0" err="1"/>
              <a:t>malate</a:t>
            </a:r>
            <a:r>
              <a:rPr lang="en-US" dirty="0"/>
              <a:t> molecule is oxidized by a NAD molecule. The carbon that carried the hydroxyl group is now converted into a carbonyl group. The end product is </a:t>
            </a:r>
            <a:r>
              <a:rPr lang="en-US" i="1" dirty="0" err="1"/>
              <a:t>oxaloacetate</a:t>
            </a:r>
            <a:r>
              <a:rPr lang="en-US" i="1" dirty="0"/>
              <a:t> which can then combine with acetyl-coenzyme </a:t>
            </a:r>
            <a:r>
              <a:rPr lang="en-US" dirty="0"/>
              <a:t>A and begin the Krebs cycle all over again.</a:t>
            </a:r>
            <a:endParaRPr lang="ar-IQ"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itric_acid_cycle[12].jpg"/>
          <p:cNvPicPr>
            <a:picLocks noChangeAspect="1"/>
          </p:cNvPicPr>
          <p:nvPr/>
        </p:nvPicPr>
        <p:blipFill>
          <a:blip r:embed="rId3"/>
          <a:stretch>
            <a:fillRect/>
          </a:stretch>
        </p:blipFill>
        <p:spPr>
          <a:xfrm>
            <a:off x="214282" y="214290"/>
            <a:ext cx="8715436" cy="6429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357298"/>
            <a:ext cx="8229600" cy="4649993"/>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624078" indent="-514350" algn="l" rtl="0">
              <a:buNone/>
            </a:pPr>
            <a:endParaRPr lang="en-US" b="1" dirty="0">
              <a:latin typeface="Times New Roman" pitchFamily="18" charset="0"/>
              <a:cs typeface="Times New Roman" pitchFamily="18" charset="0"/>
            </a:endParaRPr>
          </a:p>
          <a:p>
            <a:pPr marL="624078" indent="-514350" algn="l" rtl="0">
              <a:buNone/>
            </a:pPr>
            <a:r>
              <a:rPr lang="en-US" b="1" dirty="0">
                <a:latin typeface="Times New Roman" pitchFamily="18" charset="0"/>
                <a:cs typeface="Times New Roman" pitchFamily="18" charset="0"/>
              </a:rPr>
              <a:t>1)  </a:t>
            </a:r>
            <a:r>
              <a:rPr lang="en-US" b="1" dirty="0" err="1">
                <a:latin typeface="Times New Roman" pitchFamily="18" charset="0"/>
                <a:cs typeface="Times New Roman" pitchFamily="18" charset="0"/>
              </a:rPr>
              <a:t>Glycolysis</a:t>
            </a:r>
            <a:r>
              <a:rPr lang="en-US" dirty="0"/>
              <a:t> </a:t>
            </a:r>
          </a:p>
          <a:p>
            <a:pPr marL="624078" indent="-514350" algn="l" rtl="0">
              <a:buNone/>
            </a:pPr>
            <a:r>
              <a:rPr lang="en-US" dirty="0">
                <a:solidFill>
                  <a:srgbClr val="FF0000"/>
                </a:solidFill>
                <a:latin typeface="Times New Roman" pitchFamily="18" charset="0"/>
                <a:cs typeface="Times New Roman" pitchFamily="18" charset="0"/>
              </a:rPr>
              <a:t>      2 ATP </a:t>
            </a:r>
          </a:p>
          <a:p>
            <a:pPr marL="624078" indent="-514350" algn="l" rtl="0">
              <a:buNone/>
            </a:pPr>
            <a:r>
              <a:rPr lang="en-US" dirty="0">
                <a:solidFill>
                  <a:srgbClr val="FF0000"/>
                </a:solidFill>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2 NADH (= 6ATP)</a:t>
            </a:r>
          </a:p>
          <a:p>
            <a:pPr marL="624078" indent="-514350" algn="l" rtl="0">
              <a:buNone/>
            </a:pPr>
            <a:r>
              <a:rPr lang="en-US" dirty="0">
                <a:solidFill>
                  <a:srgbClr val="FF0000"/>
                </a:solidFill>
                <a:latin typeface="Times New Roman" pitchFamily="18" charset="0"/>
                <a:cs typeface="Times New Roman" pitchFamily="18" charset="0"/>
              </a:rPr>
              <a:t>                                                                      </a:t>
            </a:r>
          </a:p>
          <a:p>
            <a:pPr marL="624078" indent="-514350" algn="l" rtl="0">
              <a:buNone/>
            </a:pPr>
            <a:r>
              <a:rPr lang="en-US" b="1" dirty="0">
                <a:latin typeface="Times New Roman" pitchFamily="18" charset="0"/>
                <a:cs typeface="Times New Roman" pitchFamily="18" charset="0"/>
              </a:rPr>
              <a:t>2) 2 X </a:t>
            </a:r>
            <a:r>
              <a:rPr lang="en-US" b="1" dirty="0" err="1">
                <a:latin typeface="Times New Roman" pitchFamily="18" charset="0"/>
                <a:cs typeface="Times New Roman" pitchFamily="18" charset="0"/>
              </a:rPr>
              <a:t>Pyruvate</a:t>
            </a:r>
            <a:r>
              <a:rPr lang="en-US" b="1" dirty="0">
                <a:latin typeface="Times New Roman" pitchFamily="18" charset="0"/>
                <a:cs typeface="Times New Roman" pitchFamily="18" charset="0"/>
              </a:rPr>
              <a:t> to Acetyl-</a:t>
            </a:r>
            <a:r>
              <a:rPr lang="en-US" b="1" dirty="0" err="1">
                <a:latin typeface="Times New Roman" pitchFamily="18" charset="0"/>
                <a:cs typeface="Times New Roman" pitchFamily="18" charset="0"/>
              </a:rPr>
              <a:t>CoA</a:t>
            </a:r>
            <a:endParaRPr lang="en-US" b="1" dirty="0">
              <a:latin typeface="Times New Roman" pitchFamily="18" charset="0"/>
              <a:cs typeface="Times New Roman" pitchFamily="18" charset="0"/>
            </a:endParaRPr>
          </a:p>
          <a:p>
            <a:pPr marL="624078" indent="-514350" algn="l" rtl="0">
              <a:buNone/>
            </a:pPr>
            <a:r>
              <a:rPr lang="en-US" dirty="0">
                <a:solidFill>
                  <a:srgbClr val="FF0000"/>
                </a:solidFill>
                <a:latin typeface="Times New Roman" pitchFamily="18" charset="0"/>
                <a:cs typeface="Times New Roman" pitchFamily="18" charset="0"/>
              </a:rPr>
              <a:t>      2 NADH (= 6 ATP)</a:t>
            </a:r>
            <a:endParaRPr lang="en-US" sz="3900" b="1" dirty="0">
              <a:solidFill>
                <a:srgbClr val="FF0000"/>
              </a:solidFill>
              <a:latin typeface="Times New Roman" pitchFamily="18" charset="0"/>
              <a:cs typeface="Times New Roman" pitchFamily="18" charset="0"/>
            </a:endParaRPr>
          </a:p>
          <a:p>
            <a:pPr marL="624078" indent="-514350" algn="l" rtl="0">
              <a:buNone/>
            </a:pPr>
            <a:r>
              <a:rPr lang="en-US" dirty="0">
                <a:solidFill>
                  <a:srgbClr val="FF0000"/>
                </a:solidFill>
                <a:latin typeface="Times New Roman" pitchFamily="18" charset="0"/>
                <a:cs typeface="Times New Roman" pitchFamily="18" charset="0"/>
              </a:rPr>
              <a:t>                                                       </a:t>
            </a:r>
          </a:p>
          <a:p>
            <a:pPr marL="624078" indent="-514350" algn="l" rtl="0">
              <a:buNone/>
            </a:pPr>
            <a:r>
              <a:rPr lang="en-US" b="1" dirty="0">
                <a:latin typeface="Times New Roman" pitchFamily="18" charset="0"/>
                <a:cs typeface="Times New Roman" pitchFamily="18" charset="0"/>
              </a:rPr>
              <a:t>3) 2X Citric acid cycle </a:t>
            </a:r>
          </a:p>
          <a:p>
            <a:pPr marL="624078" indent="-514350" algn="l" rtl="0">
              <a:buNone/>
            </a:pPr>
            <a:r>
              <a:rPr lang="en-US" dirty="0">
                <a:solidFill>
                  <a:srgbClr val="FF0000"/>
                </a:solidFill>
                <a:latin typeface="Times New Roman" pitchFamily="18" charset="0"/>
                <a:cs typeface="Times New Roman" pitchFamily="18" charset="0"/>
              </a:rPr>
              <a:t>       2GTP (= 2 ATP)</a:t>
            </a:r>
          </a:p>
          <a:p>
            <a:pPr marL="624078" indent="-514350" algn="l" rtl="0">
              <a:buNone/>
            </a:pPr>
            <a:r>
              <a:rPr lang="en-US" dirty="0">
                <a:solidFill>
                  <a:srgbClr val="FF0000"/>
                </a:solidFill>
                <a:latin typeface="Times New Roman" pitchFamily="18" charset="0"/>
                <a:cs typeface="Times New Roman" pitchFamily="18" charset="0"/>
              </a:rPr>
              <a:t>       6 NADH ( = 18 ATP)</a:t>
            </a:r>
          </a:p>
          <a:p>
            <a:pPr marL="624078" indent="-514350" algn="l" rtl="0">
              <a:buNone/>
            </a:pPr>
            <a:r>
              <a:rPr lang="en-US" dirty="0">
                <a:solidFill>
                  <a:srgbClr val="FF0000"/>
                </a:solidFill>
                <a:latin typeface="Times New Roman" pitchFamily="18" charset="0"/>
                <a:cs typeface="Times New Roman" pitchFamily="18" charset="0"/>
              </a:rPr>
              <a:t>       2 FADH2 (= 4ATP)</a:t>
            </a:r>
            <a:endParaRPr lang="ar-IQ" dirty="0"/>
          </a:p>
        </p:txBody>
      </p:sp>
      <p:sp>
        <p:nvSpPr>
          <p:cNvPr id="3" name="Title 2"/>
          <p:cNvSpPr>
            <a:spLocks noGrp="1"/>
          </p:cNvSpPr>
          <p:nvPr>
            <p:ph type="title"/>
          </p:nvPr>
        </p:nvSpPr>
        <p:spPr>
          <a:xfrm>
            <a:off x="457200" y="274638"/>
            <a:ext cx="8229600" cy="939784"/>
          </a:xfrm>
        </p:spPr>
        <p:style>
          <a:lnRef idx="1">
            <a:schemeClr val="accent4"/>
          </a:lnRef>
          <a:fillRef idx="2">
            <a:schemeClr val="accent4"/>
          </a:fillRef>
          <a:effectRef idx="1">
            <a:schemeClr val="accent4"/>
          </a:effectRef>
          <a:fontRef idx="minor">
            <a:schemeClr val="dk1"/>
          </a:fontRef>
        </p:style>
        <p:txBody>
          <a:bodyPr/>
          <a:lstStyle/>
          <a:p>
            <a:pPr algn="ctr"/>
            <a:r>
              <a:rPr lang="en-US" dirty="0"/>
              <a:t>Energy Yield </a:t>
            </a:r>
            <a:endParaRPr lang="ar-IQ" dirty="0"/>
          </a:p>
        </p:txBody>
      </p:sp>
      <p:sp>
        <p:nvSpPr>
          <p:cNvPr id="4" name="Right Brace 3"/>
          <p:cNvSpPr/>
          <p:nvPr/>
        </p:nvSpPr>
        <p:spPr>
          <a:xfrm>
            <a:off x="4929190" y="1857364"/>
            <a:ext cx="500066" cy="3500462"/>
          </a:xfrm>
          <a:prstGeom prst="rightBrace">
            <a:avLst/>
          </a:prstGeom>
        </p:spPr>
        <p:style>
          <a:lnRef idx="2">
            <a:schemeClr val="accent2"/>
          </a:lnRef>
          <a:fillRef idx="0">
            <a:schemeClr val="accent2"/>
          </a:fillRef>
          <a:effectRef idx="1">
            <a:schemeClr val="accent2"/>
          </a:effectRef>
          <a:fontRef idx="minor">
            <a:schemeClr val="tx1"/>
          </a:fontRef>
        </p:style>
        <p:txBody>
          <a:bodyPr rtlCol="1" anchor="ctr"/>
          <a:lstStyle/>
          <a:p>
            <a:pPr algn="ctr"/>
            <a:endParaRPr lang="ar-IQ"/>
          </a:p>
        </p:txBody>
      </p:sp>
      <p:sp>
        <p:nvSpPr>
          <p:cNvPr id="5" name="Explosion 1 4"/>
          <p:cNvSpPr/>
          <p:nvPr/>
        </p:nvSpPr>
        <p:spPr>
          <a:xfrm>
            <a:off x="5929322" y="2500306"/>
            <a:ext cx="2286016" cy="2214578"/>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6" name="TextBox 5"/>
          <p:cNvSpPr txBox="1"/>
          <p:nvPr/>
        </p:nvSpPr>
        <p:spPr>
          <a:xfrm>
            <a:off x="6215074" y="3214686"/>
            <a:ext cx="1857388" cy="584775"/>
          </a:xfrm>
          <a:prstGeom prst="rect">
            <a:avLst/>
          </a:prstGeom>
          <a:noFill/>
        </p:spPr>
        <p:txBody>
          <a:bodyPr wrap="square" rtlCol="1">
            <a:spAutoFit/>
          </a:bodyPr>
          <a:lstStyle/>
          <a:p>
            <a:pPr algn="l" rtl="0"/>
            <a:r>
              <a:rPr lang="en-US" sz="3200" b="1" dirty="0">
                <a:solidFill>
                  <a:srgbClr val="FF0000"/>
                </a:solidFill>
                <a:latin typeface="Times New Roman" pitchFamily="18" charset="0"/>
                <a:cs typeface="Times New Roman" pitchFamily="18" charset="0"/>
              </a:rPr>
              <a:t>= 38 ATP</a:t>
            </a:r>
            <a:endParaRPr lang="ar-IQ" sz="3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CAAVV51F.jpg"/>
          <p:cNvPicPr>
            <a:picLocks noChangeAspect="1"/>
          </p:cNvPicPr>
          <p:nvPr/>
        </p:nvPicPr>
        <p:blipFill>
          <a:blip r:embed="rId3"/>
          <a:stretch>
            <a:fillRect/>
          </a:stretch>
        </p:blipFill>
        <p:spPr>
          <a:xfrm>
            <a:off x="1714480" y="1357298"/>
            <a:ext cx="5214974" cy="35719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5"/>
          <p:cNvSpPr>
            <a:spLocks noGrp="1" noChangeArrowheads="1"/>
          </p:cNvSpPr>
          <p:nvPr>
            <p:ph type="title"/>
          </p:nvPr>
        </p:nvSpPr>
        <p:spPr>
          <a:xfrm>
            <a:off x="762000" y="152400"/>
            <a:ext cx="7239000" cy="704832"/>
          </a:xfrm>
        </p:spPr>
        <p:style>
          <a:lnRef idx="1">
            <a:schemeClr val="accent4"/>
          </a:lnRef>
          <a:fillRef idx="2">
            <a:schemeClr val="accent4"/>
          </a:fillRef>
          <a:effectRef idx="1">
            <a:schemeClr val="accent4"/>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Major Pathways of CHO Metabolism</a:t>
            </a: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196" name="Slide Number Placeholder 4"/>
          <p:cNvSpPr>
            <a:spLocks noGrp="1"/>
          </p:cNvSpPr>
          <p:nvPr>
            <p:ph type="sldNum" sz="quarter" idx="12"/>
          </p:nvPr>
        </p:nvSpPr>
        <p:spPr>
          <a:noFill/>
        </p:spPr>
        <p:txBody>
          <a:bodyPr/>
          <a:lstStyle/>
          <a:p>
            <a:fld id="{DBB1721C-0A78-463A-92FC-D46C0A731F98}" type="slidenum">
              <a:rPr lang="en-US" smtClean="0"/>
              <a:pPr/>
              <a:t>4</a:t>
            </a:fld>
            <a:endParaRPr lang="en-US"/>
          </a:p>
        </p:txBody>
      </p:sp>
      <p:pic>
        <p:nvPicPr>
          <p:cNvPr id="8197" name="Picture 4"/>
          <p:cNvPicPr>
            <a:picLocks noChangeAspect="1" noChangeArrowheads="1"/>
          </p:cNvPicPr>
          <p:nvPr/>
        </p:nvPicPr>
        <p:blipFill>
          <a:blip r:embed="rId3"/>
          <a:srcRect/>
          <a:stretch>
            <a:fillRect/>
          </a:stretch>
        </p:blipFill>
        <p:spPr bwMode="auto">
          <a:xfrm>
            <a:off x="5715008" y="2214554"/>
            <a:ext cx="3071834" cy="3929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199" name="Text Box 6"/>
          <p:cNvSpPr txBox="1">
            <a:spLocks noChangeArrowheads="1"/>
          </p:cNvSpPr>
          <p:nvPr/>
        </p:nvSpPr>
        <p:spPr bwMode="auto">
          <a:xfrm>
            <a:off x="357158" y="1142984"/>
            <a:ext cx="5214974" cy="5016758"/>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lgn="l" rtl="0"/>
            <a:r>
              <a:rPr lang="en-GB" sz="2000" b="1" dirty="0"/>
              <a:t>CHO metabolism in mammalian cells can be classified into:</a:t>
            </a:r>
          </a:p>
          <a:p>
            <a:pPr marL="457200" indent="-457200" algn="justLow" rtl="0">
              <a:buFontTx/>
              <a:buAutoNum type="arabicPeriod"/>
            </a:pPr>
            <a:r>
              <a:rPr lang="en-GB" sz="2000" b="1" dirty="0" err="1">
                <a:solidFill>
                  <a:srgbClr val="FF0000"/>
                </a:solidFill>
              </a:rPr>
              <a:t>Glycolysis</a:t>
            </a:r>
            <a:r>
              <a:rPr lang="en-GB" sz="2000" b="1" dirty="0">
                <a:solidFill>
                  <a:srgbClr val="FF0000"/>
                </a:solidFill>
              </a:rPr>
              <a:t>: </a:t>
            </a:r>
            <a:r>
              <a:rPr lang="en-GB" sz="2000" dirty="0"/>
              <a:t>Oxidation of glucose to </a:t>
            </a:r>
            <a:r>
              <a:rPr lang="en-GB" sz="2000" dirty="0" err="1"/>
              <a:t>pyruvate</a:t>
            </a:r>
            <a:r>
              <a:rPr lang="en-GB" sz="2000" dirty="0"/>
              <a:t> (aerobic state) or lactate (anaerobic state) </a:t>
            </a:r>
          </a:p>
          <a:p>
            <a:pPr marL="457200" indent="-457200" algn="justLow" rtl="0">
              <a:buFontTx/>
              <a:buAutoNum type="arabicPeriod"/>
            </a:pPr>
            <a:r>
              <a:rPr lang="en-GB" sz="2000" b="1" dirty="0">
                <a:solidFill>
                  <a:srgbClr val="FF0000"/>
                </a:solidFill>
              </a:rPr>
              <a:t>Krebs cycle:</a:t>
            </a:r>
            <a:r>
              <a:rPr lang="en-GB" sz="2000" dirty="0">
                <a:solidFill>
                  <a:srgbClr val="FF0000"/>
                </a:solidFill>
              </a:rPr>
              <a:t> </a:t>
            </a:r>
            <a:r>
              <a:rPr lang="en-GB" sz="2000" dirty="0"/>
              <a:t>After oxidation of </a:t>
            </a:r>
            <a:r>
              <a:rPr lang="en-GB" sz="2000" dirty="0" err="1"/>
              <a:t>pyruvate</a:t>
            </a:r>
            <a:r>
              <a:rPr lang="en-GB" sz="2000" dirty="0"/>
              <a:t> to acetyl </a:t>
            </a:r>
            <a:r>
              <a:rPr lang="en-GB" sz="2000" dirty="0" err="1"/>
              <a:t>CoA</a:t>
            </a:r>
            <a:r>
              <a:rPr lang="en-GB" sz="2000" dirty="0"/>
              <a:t>, acetyl </a:t>
            </a:r>
            <a:r>
              <a:rPr lang="en-GB" sz="2000" dirty="0" err="1"/>
              <a:t>CoA</a:t>
            </a:r>
            <a:r>
              <a:rPr lang="en-GB" sz="2000" dirty="0"/>
              <a:t> enters the Krebs cycle for the aim of production of ATP.</a:t>
            </a:r>
            <a:endParaRPr lang="en-GB" sz="2000" b="1" dirty="0"/>
          </a:p>
          <a:p>
            <a:pPr marL="457200" indent="-457200" algn="justLow" rtl="0">
              <a:buFontTx/>
              <a:buAutoNum type="arabicPeriod"/>
            </a:pPr>
            <a:r>
              <a:rPr lang="en-GB" sz="2000" b="1" dirty="0" err="1">
                <a:solidFill>
                  <a:srgbClr val="FF0000"/>
                </a:solidFill>
              </a:rPr>
              <a:t>Hexose</a:t>
            </a:r>
            <a:r>
              <a:rPr lang="en-GB" sz="2000" b="1" dirty="0">
                <a:solidFill>
                  <a:srgbClr val="FF0000"/>
                </a:solidFill>
              </a:rPr>
              <a:t> </a:t>
            </a:r>
            <a:r>
              <a:rPr lang="en-GB" sz="2000" b="1" dirty="0" err="1">
                <a:solidFill>
                  <a:srgbClr val="FF0000"/>
                </a:solidFill>
              </a:rPr>
              <a:t>monophosphate</a:t>
            </a:r>
            <a:r>
              <a:rPr lang="en-GB" sz="2000" b="1" dirty="0">
                <a:solidFill>
                  <a:srgbClr val="FF0000"/>
                </a:solidFill>
              </a:rPr>
              <a:t> shunt: </a:t>
            </a:r>
            <a:r>
              <a:rPr lang="en-GB" sz="2000" dirty="0"/>
              <a:t>Enables cells to produce ribose-5-phosphate and NADPH.</a:t>
            </a:r>
          </a:p>
          <a:p>
            <a:pPr marL="457200" indent="-457200" algn="justLow" rtl="0">
              <a:buFontTx/>
              <a:buAutoNum type="arabicPeriod"/>
            </a:pPr>
            <a:r>
              <a:rPr lang="en-GB" sz="2000" b="1" dirty="0" err="1">
                <a:solidFill>
                  <a:srgbClr val="FF0000"/>
                </a:solidFill>
              </a:rPr>
              <a:t>Glycogenesis</a:t>
            </a:r>
            <a:r>
              <a:rPr lang="en-GB" sz="2000" b="1" dirty="0">
                <a:solidFill>
                  <a:srgbClr val="FF0000"/>
                </a:solidFill>
              </a:rPr>
              <a:t>:</a:t>
            </a:r>
            <a:r>
              <a:rPr lang="en-GB" sz="2000" dirty="0">
                <a:solidFill>
                  <a:srgbClr val="FF0000"/>
                </a:solidFill>
              </a:rPr>
              <a:t> </a:t>
            </a:r>
            <a:r>
              <a:rPr lang="en-GB" sz="2000" dirty="0"/>
              <a:t>Synthesis of glycogen from glucose, when glucose levels are high</a:t>
            </a:r>
            <a:endParaRPr lang="en-GB" sz="2000" b="1" dirty="0"/>
          </a:p>
          <a:p>
            <a:pPr marL="457200" indent="-457200" algn="justLow" rtl="0">
              <a:buFontTx/>
              <a:buAutoNum type="arabicPeriod"/>
            </a:pPr>
            <a:r>
              <a:rPr lang="en-GB" sz="2000" b="1" dirty="0" err="1">
                <a:solidFill>
                  <a:srgbClr val="FF0000"/>
                </a:solidFill>
              </a:rPr>
              <a:t>Glycogenolysis</a:t>
            </a:r>
            <a:r>
              <a:rPr lang="en-GB" sz="2000" dirty="0">
                <a:solidFill>
                  <a:srgbClr val="FF0000"/>
                </a:solidFill>
              </a:rPr>
              <a:t>: </a:t>
            </a:r>
            <a:r>
              <a:rPr lang="en-GB" sz="2000" dirty="0"/>
              <a:t>Degradation of glycogen to glucose when glucose in short supply.</a:t>
            </a:r>
            <a:endParaRPr lang="en-GB" sz="2000" b="1" dirty="0"/>
          </a:p>
          <a:p>
            <a:pPr marL="457200" indent="-457200" algn="justLow" rtl="0">
              <a:buFontTx/>
              <a:buAutoNum type="arabicPeriod"/>
            </a:pPr>
            <a:r>
              <a:rPr lang="en-GB" sz="2000" b="1" dirty="0" err="1">
                <a:solidFill>
                  <a:srgbClr val="FF0000"/>
                </a:solidFill>
              </a:rPr>
              <a:t>Gluconeogenesis</a:t>
            </a:r>
            <a:r>
              <a:rPr lang="en-GB" sz="2000" b="1" dirty="0">
                <a:solidFill>
                  <a:srgbClr val="FF0000"/>
                </a:solidFill>
              </a:rPr>
              <a:t>:</a:t>
            </a:r>
            <a:r>
              <a:rPr lang="en-GB" sz="2000" dirty="0">
                <a:solidFill>
                  <a:srgbClr val="FF0000"/>
                </a:solidFill>
              </a:rPr>
              <a:t> </a:t>
            </a:r>
            <a:r>
              <a:rPr lang="en-GB" sz="2000" dirty="0"/>
              <a:t>Formation of glucose from </a:t>
            </a:r>
            <a:r>
              <a:rPr lang="en-GB" sz="2000" dirty="0" err="1"/>
              <a:t>noncarbohydrate</a:t>
            </a:r>
            <a:r>
              <a:rPr lang="en-GB" sz="2000" dirty="0"/>
              <a:t> sources.</a:t>
            </a:r>
            <a:endParaRPr lang="en-US" sz="2000" dirty="0"/>
          </a:p>
        </p:txBody>
      </p:sp>
      <p:sp>
        <p:nvSpPr>
          <p:cNvPr id="424968" name="Text Box 8"/>
          <p:cNvSpPr txBox="1">
            <a:spLocks noChangeArrowheads="1"/>
          </p:cNvSpPr>
          <p:nvPr/>
        </p:nvSpPr>
        <p:spPr bwMode="auto">
          <a:xfrm>
            <a:off x="5643570" y="1142984"/>
            <a:ext cx="3286148" cy="954107"/>
          </a:xfrm>
          <a:prstGeom prst="rect">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wrap="square">
            <a:spAutoFit/>
          </a:bodyPr>
          <a:lstStyle/>
          <a:p>
            <a:pPr algn="justLow" rtl="0">
              <a:spcBef>
                <a:spcPct val="50000"/>
              </a:spcBef>
              <a:defRPr/>
            </a:pPr>
            <a:r>
              <a:rPr lang="en-GB" sz="1400" dirty="0"/>
              <a:t>Glucose is the major fuel of most organisms. The major pathways of CHO metabolism either begin or end with glucose</a:t>
            </a:r>
            <a:r>
              <a:rPr lang="en-GB" sz="1400" dirty="0">
                <a:effectLst>
                  <a:outerShdw blurRad="38100" dist="38100" dir="2700000" algn="tl">
                    <a:srgbClr val="000000"/>
                  </a:outerShdw>
                </a:effectLst>
                <a:latin typeface="Arial" charset="0"/>
                <a:cs typeface="Arial" charset="0"/>
              </a:rPr>
              <a:t>.</a:t>
            </a:r>
            <a:endParaRPr lang="en-US" sz="1400" dirty="0">
              <a:effectLst>
                <a:outerShdw blurRad="38100" dist="38100" dir="2700000" algn="tl">
                  <a:srgbClr val="000000"/>
                </a:outerShdw>
              </a:effectLst>
              <a:latin typeface="Arial" charset="0"/>
              <a:cs typeface="Arial"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50825" y="260350"/>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4099" name="Rectangle 3"/>
          <p:cNvSpPr>
            <a:spLocks noChangeArrowheads="1"/>
          </p:cNvSpPr>
          <p:nvPr/>
        </p:nvSpPr>
        <p:spPr bwMode="auto">
          <a:xfrm>
            <a:off x="395288" y="1341438"/>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4100" name="Rectangle 4"/>
          <p:cNvSpPr>
            <a:spLocks noChangeArrowheads="1"/>
          </p:cNvSpPr>
          <p:nvPr/>
        </p:nvSpPr>
        <p:spPr bwMode="auto">
          <a:xfrm>
            <a:off x="857224" y="428604"/>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4101" name="Rectangle 5"/>
          <p:cNvSpPr>
            <a:spLocks noChangeArrowheads="1"/>
          </p:cNvSpPr>
          <p:nvPr/>
        </p:nvSpPr>
        <p:spPr bwMode="auto">
          <a:xfrm>
            <a:off x="323850" y="1357298"/>
            <a:ext cx="8139113" cy="502445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pPr marL="357188" indent="-357188" algn="l" rtl="0">
              <a:lnSpc>
                <a:spcPct val="130000"/>
              </a:lnSpc>
            </a:pPr>
            <a:r>
              <a:rPr lang="en-US" sz="3200" dirty="0"/>
              <a:t> </a:t>
            </a:r>
            <a:r>
              <a:rPr lang="en-US" sz="2800" dirty="0">
                <a:latin typeface="Times New Roman" pitchFamily="18" charset="0"/>
                <a:cs typeface="Times New Roman" pitchFamily="18" charset="0"/>
              </a:rPr>
              <a:t>   A. Definition:</a:t>
            </a:r>
          </a:p>
          <a:p>
            <a:pPr marL="357188" indent="-357188" algn="justLow" rtl="0">
              <a:lnSpc>
                <a:spcPct val="130000"/>
              </a:lnSpc>
            </a:pPr>
            <a:r>
              <a:rPr lang="en-US" sz="2000" b="0" dirty="0">
                <a:latin typeface="Times New Roman" pitchFamily="18" charset="0"/>
                <a:cs typeface="Times New Roman" pitchFamily="18" charset="0"/>
              </a:rPr>
              <a:t>         1. </a:t>
            </a:r>
            <a:r>
              <a:rPr lang="en-US" sz="2000" b="0" dirty="0" err="1">
                <a:latin typeface="Times New Roman" pitchFamily="18" charset="0"/>
                <a:cs typeface="Times New Roman" pitchFamily="18" charset="0"/>
              </a:rPr>
              <a:t>Glycolysis</a:t>
            </a:r>
            <a:r>
              <a:rPr lang="en-US" sz="2000" b="0" dirty="0">
                <a:latin typeface="Times New Roman" pitchFamily="18" charset="0"/>
                <a:cs typeface="Times New Roman" pitchFamily="18" charset="0"/>
              </a:rPr>
              <a:t> means oxidation of glucose to give </a:t>
            </a:r>
            <a:r>
              <a:rPr lang="en-US" sz="2000" b="0" dirty="0" err="1">
                <a:latin typeface="Times New Roman" pitchFamily="18" charset="0"/>
                <a:cs typeface="Times New Roman" pitchFamily="18" charset="0"/>
              </a:rPr>
              <a:t>pyruvate</a:t>
            </a:r>
            <a:r>
              <a:rPr lang="en-US" sz="2000" b="0" dirty="0">
                <a:latin typeface="Times New Roman" pitchFamily="18" charset="0"/>
                <a:cs typeface="Times New Roman" pitchFamily="18" charset="0"/>
              </a:rPr>
              <a:t> (in the </a:t>
            </a:r>
          </a:p>
          <a:p>
            <a:pPr marL="357188" indent="-357188" algn="justLow" rtl="0">
              <a:lnSpc>
                <a:spcPct val="130000"/>
              </a:lnSpc>
            </a:pPr>
            <a:r>
              <a:rPr lang="en-US" sz="2000" b="0" dirty="0">
                <a:latin typeface="Times New Roman" pitchFamily="18" charset="0"/>
                <a:cs typeface="Times New Roman" pitchFamily="18" charset="0"/>
              </a:rPr>
              <a:t>             presence of oxygen) or lactate (in the absence of oxygen).</a:t>
            </a:r>
          </a:p>
          <a:p>
            <a:pPr marL="357188" indent="-357188" algn="justLow" rtl="0">
              <a:lnSpc>
                <a:spcPct val="130000"/>
              </a:lnSpc>
            </a:pPr>
            <a:r>
              <a:rPr lang="en-US" sz="2800" dirty="0">
                <a:latin typeface="Times New Roman" pitchFamily="18" charset="0"/>
                <a:cs typeface="Times New Roman" pitchFamily="18" charset="0"/>
              </a:rPr>
              <a:t>   B. Site:</a:t>
            </a:r>
            <a:r>
              <a:rPr lang="en-US" sz="2000" b="0" dirty="0">
                <a:latin typeface="Times New Roman" pitchFamily="18" charset="0"/>
                <a:cs typeface="Times New Roman" pitchFamily="18" charset="0"/>
              </a:rPr>
              <a:t> </a:t>
            </a:r>
          </a:p>
          <a:p>
            <a:pPr marL="357188" indent="-357188" algn="justLow" rtl="0">
              <a:lnSpc>
                <a:spcPct val="130000"/>
              </a:lnSpc>
            </a:pPr>
            <a:r>
              <a:rPr lang="en-US" sz="2000" b="0" dirty="0">
                <a:latin typeface="Times New Roman" pitchFamily="18" charset="0"/>
                <a:cs typeface="Times New Roman" pitchFamily="18" charset="0"/>
              </a:rPr>
              <a:t>         Cytoplasm of all tissue cells, but it is of physiological importance in:</a:t>
            </a:r>
          </a:p>
          <a:p>
            <a:pPr marL="357188" indent="-357188" algn="justLow" rtl="0">
              <a:lnSpc>
                <a:spcPct val="130000"/>
              </a:lnSpc>
            </a:pPr>
            <a:r>
              <a:rPr lang="en-US" sz="2000" b="0" dirty="0">
                <a:latin typeface="Times New Roman" pitchFamily="18" charset="0"/>
                <a:cs typeface="Times New Roman" pitchFamily="18" charset="0"/>
              </a:rPr>
              <a:t>       1. Tissues with no mitochondria: mature RBCs, cornea and lens.</a:t>
            </a:r>
          </a:p>
          <a:p>
            <a:pPr marL="357188" indent="-357188" algn="justLow" rtl="0">
              <a:lnSpc>
                <a:spcPct val="130000"/>
              </a:lnSpc>
            </a:pPr>
            <a:r>
              <a:rPr lang="en-US" sz="2000" b="0" dirty="0">
                <a:latin typeface="Times New Roman" pitchFamily="18" charset="0"/>
                <a:cs typeface="Times New Roman" pitchFamily="18" charset="0"/>
              </a:rPr>
              <a:t>       2. Tissues with few mitochondria: Testis, leucocytes, medulla of the    </a:t>
            </a:r>
          </a:p>
          <a:p>
            <a:pPr marL="357188" indent="-357188" algn="justLow" rtl="0">
              <a:lnSpc>
                <a:spcPct val="130000"/>
              </a:lnSpc>
            </a:pPr>
            <a:r>
              <a:rPr lang="en-US" sz="2000" b="0" dirty="0">
                <a:latin typeface="Times New Roman" pitchFamily="18" charset="0"/>
                <a:cs typeface="Times New Roman" pitchFamily="18" charset="0"/>
              </a:rPr>
              <a:t>            kidney, retina, skin and gastrointestinal tract. </a:t>
            </a:r>
          </a:p>
          <a:p>
            <a:pPr marL="357188" indent="-357188" algn="justLow" rtl="0">
              <a:lnSpc>
                <a:spcPct val="130000"/>
              </a:lnSpc>
            </a:pPr>
            <a:r>
              <a:rPr lang="en-US" sz="2000" b="0" dirty="0">
                <a:latin typeface="Times New Roman" pitchFamily="18" charset="0"/>
                <a:cs typeface="Times New Roman" pitchFamily="18" charset="0"/>
              </a:rPr>
              <a:t>       3. Tissues undergo frequent oxygen lack: skeletal muscles especially </a:t>
            </a:r>
          </a:p>
          <a:p>
            <a:pPr marL="357188" indent="-357188" algn="justLow" rtl="0">
              <a:lnSpc>
                <a:spcPct val="130000"/>
              </a:lnSpc>
            </a:pPr>
            <a:r>
              <a:rPr lang="en-US" sz="2000" b="0" dirty="0">
                <a:latin typeface="Times New Roman" pitchFamily="18" charset="0"/>
                <a:cs typeface="Times New Roman" pitchFamily="18" charset="0"/>
              </a:rPr>
              <a:t>           during exercise.</a:t>
            </a:r>
          </a:p>
        </p:txBody>
      </p:sp>
      <p:sp>
        <p:nvSpPr>
          <p:cNvPr id="4102" name="Slide Number Placeholder 5"/>
          <p:cNvSpPr>
            <a:spLocks noGrp="1"/>
          </p:cNvSpPr>
          <p:nvPr>
            <p:ph type="sldNum" sz="quarter" idx="12"/>
          </p:nvPr>
        </p:nvSpPr>
        <p:spPr>
          <a:noFill/>
        </p:spPr>
        <p:txBody>
          <a:bodyPr/>
          <a:lstStyle/>
          <a:p>
            <a:fld id="{11D9ACA1-6FEF-4C1E-BCEA-C08D74FE2862}" type="slidenum">
              <a:rPr lang="ar-SA" smtClean="0">
                <a:latin typeface="Arial" pitchFamily="34" charset="0"/>
                <a:cs typeface="Arial" pitchFamily="34" charset="0"/>
              </a:rPr>
              <a:pPr/>
              <a:t>5</a:t>
            </a:fld>
            <a:endParaRPr lang="en-US">
              <a:latin typeface="Arial" pitchFamily="34" charset="0"/>
              <a:cs typeface="Arial" pitchFamily="34" charset="0"/>
            </a:endParaRPr>
          </a:p>
        </p:txBody>
      </p:sp>
      <p:sp>
        <p:nvSpPr>
          <p:cNvPr id="8" name="Rectangle 7"/>
          <p:cNvSpPr/>
          <p:nvPr/>
        </p:nvSpPr>
        <p:spPr>
          <a:xfrm>
            <a:off x="431403" y="428604"/>
            <a:ext cx="7595156" cy="58477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 </a:t>
            </a:r>
            <a:r>
              <a:rPr lang="en-US" sz="32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Glycolysis</a:t>
            </a:r>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32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Embden</a:t>
            </a:r>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Meyerhof Pathway):</a:t>
            </a:r>
            <a:endParaRPr lang="ar-IQ"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3"/>
          <p:cNvSpPr>
            <a:spLocks noGrp="1" noChangeArrowheads="1"/>
          </p:cNvSpPr>
          <p:nvPr>
            <p:ph idx="1"/>
          </p:nvPr>
        </p:nvSpPr>
        <p:spPr>
          <a:xfrm>
            <a:off x="285720" y="1428736"/>
            <a:ext cx="8572560" cy="1000132"/>
          </a:xfrm>
        </p:spPr>
        <p:style>
          <a:lnRef idx="2">
            <a:schemeClr val="dk1"/>
          </a:lnRef>
          <a:fillRef idx="1">
            <a:schemeClr val="lt1"/>
          </a:fillRef>
          <a:effectRef idx="0">
            <a:schemeClr val="dk1"/>
          </a:effectRef>
          <a:fontRef idx="minor">
            <a:schemeClr val="dk1"/>
          </a:fontRef>
        </p:style>
        <p:txBody>
          <a:bodyPr>
            <a:normAutofit fontScale="92500"/>
          </a:bodyPr>
          <a:lstStyle/>
          <a:p>
            <a:pPr algn="justLow" rtl="0" eaLnBrk="1" hangingPunct="1">
              <a:spcBef>
                <a:spcPct val="10000"/>
              </a:spcBef>
              <a:spcAft>
                <a:spcPct val="10000"/>
              </a:spcAft>
            </a:pPr>
            <a:r>
              <a:rPr lang="en-US" sz="2600" dirty="0" err="1">
                <a:solidFill>
                  <a:schemeClr val="tx1"/>
                </a:solidFill>
                <a:latin typeface="Times New Roman" pitchFamily="18" charset="0"/>
                <a:cs typeface="Times New Roman" pitchFamily="18" charset="0"/>
              </a:rPr>
              <a:t>Glycolysis</a:t>
            </a:r>
            <a:r>
              <a:rPr lang="en-US" sz="2600" dirty="0">
                <a:solidFill>
                  <a:schemeClr val="tx1"/>
                </a:solidFill>
                <a:latin typeface="Times New Roman" pitchFamily="18" charset="0"/>
                <a:cs typeface="Times New Roman" pitchFamily="18" charset="0"/>
              </a:rPr>
              <a:t> uses glucose, a digestion product. Degrades six-carbon glucose molecules to three-carbon, </a:t>
            </a:r>
            <a:r>
              <a:rPr lang="en-US" sz="2600" dirty="0" err="1">
                <a:solidFill>
                  <a:schemeClr val="tx1"/>
                </a:solidFill>
                <a:latin typeface="Times New Roman" pitchFamily="18" charset="0"/>
                <a:cs typeface="Times New Roman" pitchFamily="18" charset="0"/>
              </a:rPr>
              <a:t>pyruvate</a:t>
            </a:r>
            <a:r>
              <a:rPr lang="en-US" sz="2600" dirty="0">
                <a:solidFill>
                  <a:schemeClr val="tx1"/>
                </a:solidFill>
                <a:latin typeface="Times New Roman" pitchFamily="18" charset="0"/>
                <a:cs typeface="Times New Roman" pitchFamily="18" charset="0"/>
              </a:rPr>
              <a:t> molecules.</a:t>
            </a:r>
          </a:p>
          <a:p>
            <a:pPr algn="justLow" rtl="0">
              <a:spcBef>
                <a:spcPct val="10000"/>
              </a:spcBef>
              <a:spcAft>
                <a:spcPct val="10000"/>
              </a:spcAft>
              <a:buNone/>
            </a:pPr>
            <a:endParaRPr lang="en-US" dirty="0">
              <a:solidFill>
                <a:schemeClr val="tx1"/>
              </a:solidFill>
              <a:latin typeface="Times New Roman" pitchFamily="18" charset="0"/>
              <a:cs typeface="Times New Roman" pitchFamily="18" charset="0"/>
            </a:endParaRPr>
          </a:p>
        </p:txBody>
      </p:sp>
      <p:sp>
        <p:nvSpPr>
          <p:cNvPr id="12292" name="Rectangle 2"/>
          <p:cNvSpPr>
            <a:spLocks noGrp="1" noChangeArrowheads="1"/>
          </p:cNvSpPr>
          <p:nvPr>
            <p:ph type="title"/>
          </p:nvPr>
        </p:nvSpPr>
        <p:spPr>
          <a:xfrm>
            <a:off x="457200" y="274638"/>
            <a:ext cx="8229600" cy="939784"/>
          </a:xfrm>
        </p:spPr>
        <p:style>
          <a:lnRef idx="1">
            <a:schemeClr val="accent4"/>
          </a:lnRef>
          <a:fillRef idx="2">
            <a:schemeClr val="accent4"/>
          </a:fillRef>
          <a:effectRef idx="1">
            <a:schemeClr val="accent4"/>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eaLnBrk="1" hangingPunct="1"/>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graphicFrame>
        <p:nvGraphicFramePr>
          <p:cNvPr id="12290" name="Object 4"/>
          <p:cNvGraphicFramePr>
            <a:graphicFrameLocks noChangeAspect="1"/>
          </p:cNvGraphicFramePr>
          <p:nvPr/>
        </p:nvGraphicFramePr>
        <p:xfrm>
          <a:off x="2143108" y="2643182"/>
          <a:ext cx="4643470" cy="3857652"/>
        </p:xfrm>
        <a:graphic>
          <a:graphicData uri="http://schemas.openxmlformats.org/presentationml/2006/ole">
            <mc:AlternateContent xmlns:mc="http://schemas.openxmlformats.org/markup-compatibility/2006">
              <mc:Choice xmlns:v="urn:schemas-microsoft-com:vml" Requires="v">
                <p:oleObj spid="_x0000_s1028" name="Bitmap Image" r:id="rId4" imgW="2534004" imgH="3924848" progId="PBrush">
                  <p:embed/>
                </p:oleObj>
              </mc:Choice>
              <mc:Fallback>
                <p:oleObj name="Bitmap Image" r:id="rId4" imgW="2534004" imgH="3924848"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08" y="2643182"/>
                        <a:ext cx="4643470" cy="3857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250825" y="260350"/>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5123" name="Rectangle 3"/>
          <p:cNvSpPr>
            <a:spLocks noChangeArrowheads="1"/>
          </p:cNvSpPr>
          <p:nvPr/>
        </p:nvSpPr>
        <p:spPr bwMode="auto">
          <a:xfrm>
            <a:off x="395288" y="1341438"/>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5124" name="Rectangle 4"/>
          <p:cNvSpPr>
            <a:spLocks noChangeArrowheads="1"/>
          </p:cNvSpPr>
          <p:nvPr/>
        </p:nvSpPr>
        <p:spPr bwMode="auto">
          <a:xfrm>
            <a:off x="323850" y="549275"/>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5125" name="Rectangle 5"/>
          <p:cNvSpPr>
            <a:spLocks noChangeArrowheads="1"/>
          </p:cNvSpPr>
          <p:nvPr/>
        </p:nvSpPr>
        <p:spPr bwMode="auto">
          <a:xfrm>
            <a:off x="571472" y="1285860"/>
            <a:ext cx="8139113" cy="4473568"/>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lstStyle/>
          <a:p>
            <a:pPr marL="357188" indent="-357188" algn="justLow" rtl="0">
              <a:lnSpc>
                <a:spcPct val="130000"/>
              </a:lnSpc>
            </a:pPr>
            <a:r>
              <a:rPr lang="en-US" sz="2800" b="1" dirty="0">
                <a:solidFill>
                  <a:schemeClr val="tx1"/>
                </a:solidFill>
                <a:latin typeface="Times New Roman" pitchFamily="18" charset="0"/>
                <a:cs typeface="Times New Roman" pitchFamily="18" charset="0"/>
              </a:rPr>
              <a:t>   </a:t>
            </a:r>
            <a:r>
              <a:rPr lang="en-US" sz="2000" b="1" dirty="0">
                <a:solidFill>
                  <a:schemeClr val="tx1"/>
                </a:solidFill>
                <a:latin typeface="Times New Roman" pitchFamily="18" charset="0"/>
                <a:cs typeface="Times New Roman" pitchFamily="18" charset="0"/>
              </a:rPr>
              <a:t> 1. Stage one (the energy requiring stage):</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a) One molecule of glucose is converted into two molecules of </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glycerosldhyde-3-phosphate.</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b) These steps requires 2 molecules of ATP (energy loss) </a:t>
            </a:r>
          </a:p>
          <a:p>
            <a:pPr marL="357188" indent="-357188" algn="justLow" rtl="0">
              <a:lnSpc>
                <a:spcPct val="130000"/>
              </a:lnSpc>
            </a:pPr>
            <a:endParaRPr lang="en-US" sz="2000" b="0" dirty="0">
              <a:solidFill>
                <a:schemeClr val="tx1"/>
              </a:solidFill>
              <a:latin typeface="Times New Roman" pitchFamily="18" charset="0"/>
              <a:cs typeface="Times New Roman" pitchFamily="18" charset="0"/>
            </a:endParaRPr>
          </a:p>
          <a:p>
            <a:pPr marL="357188" indent="-357188" algn="justLow" rtl="0">
              <a:lnSpc>
                <a:spcPct val="130000"/>
              </a:lnSpc>
            </a:pPr>
            <a:r>
              <a:rPr lang="en-US" sz="2000" b="0" dirty="0">
                <a:solidFill>
                  <a:schemeClr val="tx1"/>
                </a:solidFill>
                <a:latin typeface="Times New Roman" pitchFamily="18" charset="0"/>
                <a:cs typeface="Times New Roman" pitchFamily="18" charset="0"/>
              </a:rPr>
              <a:t>    </a:t>
            </a:r>
            <a:r>
              <a:rPr lang="en-US" sz="2000" b="1" dirty="0">
                <a:solidFill>
                  <a:schemeClr val="tx1"/>
                </a:solidFill>
                <a:latin typeface="Times New Roman" pitchFamily="18" charset="0"/>
                <a:cs typeface="Times New Roman" pitchFamily="18" charset="0"/>
              </a:rPr>
              <a:t>2. Stage two (the energy producing stage</a:t>
            </a:r>
            <a:r>
              <a:rPr lang="ar-EG" sz="2000" b="1" dirty="0">
                <a:solidFill>
                  <a:schemeClr val="tx1"/>
                </a:solidFill>
                <a:latin typeface="Times New Roman" pitchFamily="18" charset="0"/>
                <a:cs typeface="Times New Roman" pitchFamily="18" charset="0"/>
              </a:rPr>
              <a:t>(</a:t>
            </a:r>
            <a:r>
              <a:rPr lang="en-US" sz="2000" b="1" dirty="0">
                <a:solidFill>
                  <a:schemeClr val="tx1"/>
                </a:solidFill>
                <a:latin typeface="Times New Roman" pitchFamily="18" charset="0"/>
                <a:cs typeface="Times New Roman" pitchFamily="18" charset="0"/>
              </a:rPr>
              <a:t>:</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a) The 2 molecules of glyceroaldehyde-3-phosphate are converted into </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pyruvate</a:t>
            </a:r>
            <a:r>
              <a:rPr lang="en-US" sz="2000" b="0" dirty="0">
                <a:solidFill>
                  <a:schemeClr val="tx1"/>
                </a:solidFill>
                <a:latin typeface="Times New Roman" pitchFamily="18" charset="0"/>
                <a:cs typeface="Times New Roman" pitchFamily="18" charset="0"/>
              </a:rPr>
              <a:t> (aerobic </a:t>
            </a:r>
            <a:r>
              <a:rPr lang="en-US" sz="2000" b="0" dirty="0" err="1">
                <a:solidFill>
                  <a:schemeClr val="tx1"/>
                </a:solidFill>
                <a:latin typeface="Times New Roman" pitchFamily="18" charset="0"/>
                <a:cs typeface="Times New Roman" pitchFamily="18" charset="0"/>
              </a:rPr>
              <a:t>glycolysis</a:t>
            </a:r>
            <a:r>
              <a:rPr lang="en-US" sz="2000" b="0" dirty="0">
                <a:solidFill>
                  <a:schemeClr val="tx1"/>
                </a:solidFill>
                <a:latin typeface="Times New Roman" pitchFamily="18" charset="0"/>
                <a:cs typeface="Times New Roman" pitchFamily="18" charset="0"/>
              </a:rPr>
              <a:t>) or lactate (anaerobic </a:t>
            </a:r>
            <a:r>
              <a:rPr lang="en-US" sz="2000" b="0" dirty="0" err="1">
                <a:solidFill>
                  <a:schemeClr val="tx1"/>
                </a:solidFill>
                <a:latin typeface="Times New Roman" pitchFamily="18" charset="0"/>
                <a:cs typeface="Times New Roman" pitchFamily="18" charset="0"/>
              </a:rPr>
              <a:t>glycolysis</a:t>
            </a:r>
            <a:r>
              <a:rPr lang="en-US" sz="2000" dirty="0">
                <a:solidFill>
                  <a:schemeClr val="tx1"/>
                </a:solidFill>
                <a:latin typeface="Times New Roman" pitchFamily="18" charset="0"/>
                <a:cs typeface="Times New Roman" pitchFamily="18" charset="0"/>
              </a:rPr>
              <a:t>).</a:t>
            </a:r>
            <a:endParaRPr lang="en-US" sz="2000" b="0" dirty="0">
              <a:solidFill>
                <a:schemeClr val="tx1"/>
              </a:solidFill>
              <a:latin typeface="Times New Roman" pitchFamily="18" charset="0"/>
              <a:cs typeface="Times New Roman" pitchFamily="18" charset="0"/>
            </a:endParaRPr>
          </a:p>
          <a:p>
            <a:pPr marL="357188" indent="-357188" algn="justLow" rtl="0">
              <a:lnSpc>
                <a:spcPct val="130000"/>
              </a:lnSpc>
            </a:pPr>
            <a:r>
              <a:rPr lang="en-US" sz="2000" b="0" dirty="0">
                <a:solidFill>
                  <a:schemeClr val="tx1"/>
                </a:solidFill>
                <a:latin typeface="Times New Roman" pitchFamily="18" charset="0"/>
                <a:cs typeface="Times New Roman" pitchFamily="18" charset="0"/>
              </a:rPr>
              <a:t>        b) These steps produce ATP molecules (energy production).</a:t>
            </a:r>
          </a:p>
          <a:p>
            <a:pPr marL="357188" indent="-357188" algn="justLow" rtl="0">
              <a:lnSpc>
                <a:spcPct val="130000"/>
              </a:lnSpc>
            </a:pPr>
            <a:br>
              <a:rPr lang="en-US" sz="2000" b="0" dirty="0">
                <a:solidFill>
                  <a:schemeClr val="tx1"/>
                </a:solidFill>
                <a:latin typeface="Times New Roman" pitchFamily="18" charset="0"/>
                <a:cs typeface="Times New Roman" pitchFamily="18" charset="0"/>
              </a:rPr>
            </a:br>
            <a:endParaRPr lang="en-US" sz="2000" b="0" dirty="0">
              <a:solidFill>
                <a:schemeClr val="tx1"/>
              </a:solidFill>
              <a:latin typeface="Times New Roman" pitchFamily="18" charset="0"/>
              <a:cs typeface="Times New Roman" pitchFamily="18" charset="0"/>
            </a:endParaRPr>
          </a:p>
        </p:txBody>
      </p:sp>
      <p:sp>
        <p:nvSpPr>
          <p:cNvPr id="5126" name="Slide Number Placeholder 5"/>
          <p:cNvSpPr>
            <a:spLocks noGrp="1"/>
          </p:cNvSpPr>
          <p:nvPr>
            <p:ph type="sldNum" sz="quarter" idx="12"/>
          </p:nvPr>
        </p:nvSpPr>
        <p:spPr>
          <a:noFill/>
        </p:spPr>
        <p:txBody>
          <a:bodyPr/>
          <a:lstStyle/>
          <a:p>
            <a:fld id="{3FDA3FEF-239E-4195-A6DB-4DD9DA076C80}" type="slidenum">
              <a:rPr lang="ar-SA" smtClean="0">
                <a:latin typeface="Arial" pitchFamily="34" charset="0"/>
                <a:cs typeface="Arial" pitchFamily="34" charset="0"/>
              </a:rPr>
              <a:pPr/>
              <a:t>7</a:t>
            </a:fld>
            <a:endParaRPr lang="en-US">
              <a:latin typeface="Arial" pitchFamily="34" charset="0"/>
              <a:cs typeface="Arial" pitchFamily="34" charset="0"/>
            </a:endParaRPr>
          </a:p>
        </p:txBody>
      </p:sp>
      <p:sp>
        <p:nvSpPr>
          <p:cNvPr id="7" name="Rectangle 6"/>
          <p:cNvSpPr/>
          <p:nvPr/>
        </p:nvSpPr>
        <p:spPr>
          <a:xfrm>
            <a:off x="2857488" y="357166"/>
            <a:ext cx="3857652" cy="52322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Stages of </a:t>
            </a:r>
            <a:r>
              <a:rPr lang="en-US" sz="28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endParaRPr lang="ar-IQ"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3"/>
          <p:cNvSpPr>
            <a:spLocks noGrp="1" noChangeArrowheads="1"/>
          </p:cNvSpPr>
          <p:nvPr>
            <p:ph idx="1"/>
          </p:nvPr>
        </p:nvSpPr>
        <p:spPr>
          <a:xfrm>
            <a:off x="357158" y="1285861"/>
            <a:ext cx="8101042" cy="1714512"/>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justLow" rtl="0" eaLnBrk="1" hangingPunct="1">
              <a:buFont typeface="Wingdings" pitchFamily="2" charset="2"/>
              <a:buNone/>
            </a:pPr>
            <a:r>
              <a:rPr lang="en-US" dirty="0">
                <a:latin typeface="Times New Roman" pitchFamily="18" charset="0"/>
                <a:cs typeface="Times New Roman" pitchFamily="18" charset="0"/>
              </a:rPr>
              <a:t>In reactions 1-5 of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a:t>
            </a:r>
          </a:p>
          <a:p>
            <a:pPr algn="justLow" rtl="0" eaLnBrk="1" hangingPunct="1"/>
            <a:r>
              <a:rPr lang="en-US" dirty="0">
                <a:latin typeface="Times New Roman" pitchFamily="18" charset="0"/>
                <a:cs typeface="Times New Roman" pitchFamily="18" charset="0"/>
              </a:rPr>
              <a:t>Energy is required to add phosphate groups to glucose. </a:t>
            </a:r>
          </a:p>
          <a:p>
            <a:pPr algn="justLow" rtl="0" eaLnBrk="1" hangingPunct="1"/>
            <a:r>
              <a:rPr lang="en-US" dirty="0">
                <a:latin typeface="Times New Roman" pitchFamily="18" charset="0"/>
                <a:cs typeface="Times New Roman" pitchFamily="18" charset="0"/>
              </a:rPr>
              <a:t>Glucose is converted to two three-carbon molecules. </a:t>
            </a:r>
          </a:p>
        </p:txBody>
      </p:sp>
      <p:sp>
        <p:nvSpPr>
          <p:cNvPr id="13315" name="Slide Number Placeholder 5"/>
          <p:cNvSpPr>
            <a:spLocks noGrp="1"/>
          </p:cNvSpPr>
          <p:nvPr>
            <p:ph type="sldNum" sz="quarter" idx="12"/>
          </p:nvPr>
        </p:nvSpPr>
        <p:spPr>
          <a:noFill/>
        </p:spPr>
        <p:txBody>
          <a:bodyPr/>
          <a:lstStyle/>
          <a:p>
            <a:fld id="{D4369F34-FC6C-460F-9F73-47A18E4130AA}" type="slidenum">
              <a:rPr lang="en-US" smtClean="0">
                <a:latin typeface="Arial" pitchFamily="34" charset="0"/>
              </a:rPr>
              <a:pPr/>
              <a:t>8</a:t>
            </a:fld>
            <a:endParaRPr lang="en-US">
              <a:latin typeface="Arial" pitchFamily="34" charset="0"/>
            </a:endParaRPr>
          </a:p>
        </p:txBody>
      </p:sp>
      <p:sp>
        <p:nvSpPr>
          <p:cNvPr id="13316" name="Rectangle 2"/>
          <p:cNvSpPr>
            <a:spLocks noGrp="1" noChangeArrowheads="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eaLnBrk="1" hangingPunct="1"/>
            <a:r>
              <a:rPr lang="en-US"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Glycolysis</a:t>
            </a:r>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Energy-Investment</a:t>
            </a:r>
          </a:p>
        </p:txBody>
      </p:sp>
      <p:graphicFrame>
        <p:nvGraphicFramePr>
          <p:cNvPr id="13314" name="Object 4"/>
          <p:cNvGraphicFramePr>
            <a:graphicFrameLocks noChangeAspect="1"/>
          </p:cNvGraphicFramePr>
          <p:nvPr/>
        </p:nvGraphicFramePr>
        <p:xfrm>
          <a:off x="642910" y="3143248"/>
          <a:ext cx="7429552" cy="3328989"/>
        </p:xfrm>
        <a:graphic>
          <a:graphicData uri="http://schemas.openxmlformats.org/presentationml/2006/ole">
            <mc:AlternateContent xmlns:mc="http://schemas.openxmlformats.org/markup-compatibility/2006">
              <mc:Choice xmlns:v="urn:schemas-microsoft-com:vml" Requires="v">
                <p:oleObj spid="_x0000_s2052" name="Bitmap Image" r:id="rId4" imgW="3438095" imgH="1867161" progId="PBrush">
                  <p:embed/>
                </p:oleObj>
              </mc:Choice>
              <mc:Fallback>
                <p:oleObj name="Bitmap Image" r:id="rId4" imgW="3438095" imgH="1867161"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910" y="3143248"/>
                        <a:ext cx="7429552" cy="3328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5"/>
          <p:cNvSpPr>
            <a:spLocks noGrp="1"/>
          </p:cNvSpPr>
          <p:nvPr>
            <p:ph type="sldNum" sz="quarter" idx="12"/>
          </p:nvPr>
        </p:nvSpPr>
        <p:spPr>
          <a:noFill/>
        </p:spPr>
        <p:txBody>
          <a:bodyPr/>
          <a:lstStyle/>
          <a:p>
            <a:fld id="{BFF4A6E1-3F0A-4D49-8513-B3EA873A8318}" type="slidenum">
              <a:rPr lang="en-US" smtClean="0">
                <a:latin typeface="Arial" pitchFamily="34" charset="0"/>
              </a:rPr>
              <a:pPr/>
              <a:t>9</a:t>
            </a:fld>
            <a:endParaRPr lang="en-US">
              <a:latin typeface="Arial" pitchFamily="34" charset="0"/>
            </a:endParaRPr>
          </a:p>
        </p:txBody>
      </p:sp>
      <p:sp>
        <p:nvSpPr>
          <p:cNvPr id="14341" name="Rectangle 2"/>
          <p:cNvSpPr>
            <a:spLocks noGrp="1" noChangeArrowheads="1"/>
          </p:cNvSpPr>
          <p:nvPr>
            <p:ph type="title"/>
          </p:nvPr>
        </p:nvSpPr>
        <p:spPr>
          <a:xfrm>
            <a:off x="428596" y="214290"/>
            <a:ext cx="8229600" cy="928694"/>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 Energy Investment</a:t>
            </a:r>
          </a:p>
        </p:txBody>
      </p:sp>
      <p:graphicFrame>
        <p:nvGraphicFramePr>
          <p:cNvPr id="14338" name="Object 3"/>
          <p:cNvGraphicFramePr>
            <a:graphicFrameLocks noChangeAspect="1"/>
          </p:cNvGraphicFramePr>
          <p:nvPr/>
        </p:nvGraphicFramePr>
        <p:xfrm>
          <a:off x="714348" y="1428736"/>
          <a:ext cx="7543800" cy="4691064"/>
        </p:xfrm>
        <a:graphic>
          <a:graphicData uri="http://schemas.openxmlformats.org/presentationml/2006/ole">
            <mc:AlternateContent xmlns:mc="http://schemas.openxmlformats.org/markup-compatibility/2006">
              <mc:Choice xmlns:v="urn:schemas-microsoft-com:vml" Requires="v">
                <p:oleObj spid="_x0000_s3078" name="Bitmap Image" r:id="rId4" imgW="6563641" imgH="3895238" progId="PBrush">
                  <p:embed/>
                </p:oleObj>
              </mc:Choice>
              <mc:Fallback>
                <p:oleObj name="Bitmap Image" r:id="rId4" imgW="6563641" imgH="3895238" progId="PBrush">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348" y="1428736"/>
                        <a:ext cx="7543800" cy="469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2" name="Text Box 4"/>
          <p:cNvSpPr txBox="1">
            <a:spLocks noChangeArrowheads="1"/>
          </p:cNvSpPr>
          <p:nvPr/>
        </p:nvSpPr>
        <p:spPr bwMode="auto">
          <a:xfrm>
            <a:off x="285720" y="2857496"/>
            <a:ext cx="385762" cy="37623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1</a:t>
            </a:r>
          </a:p>
        </p:txBody>
      </p:sp>
      <p:sp>
        <p:nvSpPr>
          <p:cNvPr id="14343" name="Text Box 5"/>
          <p:cNvSpPr txBox="1">
            <a:spLocks noChangeArrowheads="1"/>
          </p:cNvSpPr>
          <p:nvPr/>
        </p:nvSpPr>
        <p:spPr bwMode="auto">
          <a:xfrm>
            <a:off x="357158" y="5429264"/>
            <a:ext cx="385762" cy="3762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2</a:t>
            </a:r>
          </a:p>
        </p:txBody>
      </p:sp>
      <p:sp>
        <p:nvSpPr>
          <p:cNvPr id="14344" name="Text Box 6"/>
          <p:cNvSpPr txBox="1">
            <a:spLocks noChangeArrowheads="1"/>
          </p:cNvSpPr>
          <p:nvPr/>
        </p:nvSpPr>
        <p:spPr bwMode="auto">
          <a:xfrm>
            <a:off x="3143240" y="3429001"/>
            <a:ext cx="357190" cy="36933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a:t>3</a:t>
            </a:r>
          </a:p>
        </p:txBody>
      </p:sp>
      <p:sp>
        <p:nvSpPr>
          <p:cNvPr id="14345" name="Text Box 7"/>
          <p:cNvSpPr txBox="1">
            <a:spLocks noChangeArrowheads="1"/>
          </p:cNvSpPr>
          <p:nvPr/>
        </p:nvSpPr>
        <p:spPr bwMode="auto">
          <a:xfrm>
            <a:off x="6286512" y="1928802"/>
            <a:ext cx="314324" cy="3762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4</a:t>
            </a:r>
          </a:p>
        </p:txBody>
      </p:sp>
      <p:sp>
        <p:nvSpPr>
          <p:cNvPr id="14346" name="Text Box 8"/>
          <p:cNvSpPr txBox="1">
            <a:spLocks noChangeArrowheads="1"/>
          </p:cNvSpPr>
          <p:nvPr/>
        </p:nvSpPr>
        <p:spPr bwMode="auto">
          <a:xfrm>
            <a:off x="7086600" y="5181600"/>
            <a:ext cx="457200" cy="376238"/>
          </a:xfrm>
          <a:prstGeom prst="rect">
            <a:avLst/>
          </a:prstGeom>
          <a:noFill/>
          <a:ln w="9525">
            <a:solidFill>
              <a:schemeClr val="accent1"/>
            </a:solidFill>
            <a:miter lim="800000"/>
            <a:headEnd/>
            <a:tailEnd/>
          </a:ln>
        </p:spPr>
        <p:txBody>
          <a:bodyPr>
            <a:spAutoFit/>
          </a:bodyPr>
          <a:lstStyle/>
          <a:p>
            <a:pPr>
              <a:spcBef>
                <a:spcPct val="50000"/>
              </a:spcBef>
            </a:pPr>
            <a:r>
              <a:rPr lang="en-US" b="1"/>
              <a:t>5</a:t>
            </a:r>
          </a:p>
        </p:txBody>
      </p:sp>
      <p:graphicFrame>
        <p:nvGraphicFramePr>
          <p:cNvPr id="14339" name="Object 9"/>
          <p:cNvGraphicFramePr>
            <a:graphicFrameLocks noChangeAspect="1"/>
          </p:cNvGraphicFramePr>
          <p:nvPr/>
        </p:nvGraphicFramePr>
        <p:xfrm>
          <a:off x="6400800" y="4752975"/>
          <a:ext cx="1866900" cy="1495425"/>
        </p:xfrm>
        <a:graphic>
          <a:graphicData uri="http://schemas.openxmlformats.org/presentationml/2006/ole">
            <mc:AlternateContent xmlns:mc="http://schemas.openxmlformats.org/markup-compatibility/2006">
              <mc:Choice xmlns:v="urn:schemas-microsoft-com:vml" Requires="v">
                <p:oleObj spid="_x0000_s3079" name="Bitmap Image" r:id="rId6" imgW="1867161" imgH="1495634" progId="PBrush">
                  <p:embed/>
                </p:oleObj>
              </mc:Choice>
              <mc:Fallback>
                <p:oleObj name="Bitmap Image" r:id="rId6" imgW="1867161" imgH="1495634" progId="PBrush">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800" y="4752975"/>
                        <a:ext cx="1866900"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7" name="Text Box 10"/>
          <p:cNvSpPr txBox="1">
            <a:spLocks noChangeArrowheads="1"/>
          </p:cNvSpPr>
          <p:nvPr/>
        </p:nvSpPr>
        <p:spPr bwMode="auto">
          <a:xfrm>
            <a:off x="8001024" y="5214950"/>
            <a:ext cx="314324" cy="3762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675</TotalTime>
  <Words>2122</Words>
  <Application>Microsoft Office PowerPoint</Application>
  <PresentationFormat>On-screen Show (4:3)</PresentationFormat>
  <Paragraphs>321</Paragraphs>
  <Slides>33</Slides>
  <Notes>33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9" baseType="lpstr">
      <vt:lpstr>Arial</vt:lpstr>
      <vt:lpstr>Calibri</vt:lpstr>
      <vt:lpstr>Times New Roman</vt:lpstr>
      <vt:lpstr>Wingdings</vt:lpstr>
      <vt:lpstr>Office Theme</vt:lpstr>
      <vt:lpstr>Bitmap Image</vt:lpstr>
      <vt:lpstr>Metabolic Pathways for Carbohydrates</vt:lpstr>
      <vt:lpstr>Stages of Metabolism</vt:lpstr>
      <vt:lpstr>PowerPoint Presentation</vt:lpstr>
      <vt:lpstr>Major Pathways of CHO Metabolism</vt:lpstr>
      <vt:lpstr>PowerPoint Presentation</vt:lpstr>
      <vt:lpstr>Glycolysis</vt:lpstr>
      <vt:lpstr>PowerPoint Presentation</vt:lpstr>
      <vt:lpstr>Glycolysis: Energy-Investment</vt:lpstr>
      <vt:lpstr>Glycolysis: Energy Investment</vt:lpstr>
      <vt:lpstr>Glycolysis: Energy-Production</vt:lpstr>
      <vt:lpstr>Glycolysis: Reactions 6-10</vt:lpstr>
      <vt:lpstr>Glycolysis: Overall Reaction</vt:lpstr>
      <vt:lpstr>Regulation of Glycolysis</vt:lpstr>
      <vt:lpstr>PowerPoint Presentation</vt:lpstr>
      <vt:lpstr>Pathways for Pyruvate</vt:lpstr>
      <vt:lpstr>Pathways for Pyruvate</vt:lpstr>
      <vt:lpstr>Pyruvate: Aerobic Conditions</vt:lpstr>
      <vt:lpstr>Pyruvate: Anaerobic Conditions</vt:lpstr>
      <vt:lpstr>Lactate in Muscles</vt:lpstr>
      <vt:lpstr>Cellular Respiration Stage 3:Oxidation of Pyruvate &amp; Krebs Cycle</vt:lpstr>
      <vt:lpstr>Glycolysis is only the start</vt:lpstr>
      <vt:lpstr>Cellular Respiration</vt:lpstr>
      <vt:lpstr>Pyruvate oxidized to Acetyl CoA </vt:lpstr>
      <vt:lpstr>Krebs Cycle</vt:lpstr>
      <vt:lpstr>CITRIC ACID CYCLE: (KREB’S CYCLE)</vt:lpstr>
      <vt:lpstr>Krebs Cycle</vt:lpstr>
      <vt:lpstr>PowerPoint Presentation</vt:lpstr>
      <vt:lpstr>Reactions of Citric Acid Cycle</vt:lpstr>
      <vt:lpstr>Reactions of Citric Acid Cycle</vt:lpstr>
      <vt:lpstr>Reactions of Citric Acid Cycle</vt:lpstr>
      <vt:lpstr>PowerPoint Presentation</vt:lpstr>
      <vt:lpstr>Energy Yield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Carbohydrates metabolism </dc:title>
  <dc:creator>shosho</dc:creator>
  <cp:lastModifiedBy>Shaimaa</cp:lastModifiedBy>
  <cp:revision>90</cp:revision>
  <dcterms:created xsi:type="dcterms:W3CDTF">2016-12-26T19:47:26Z</dcterms:created>
  <dcterms:modified xsi:type="dcterms:W3CDTF">2024-02-10T08:32:53Z</dcterms:modified>
</cp:coreProperties>
</file>