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 varScale="1">
        <p:scale>
          <a:sx n="71" d="100"/>
          <a:sy n="71" d="100"/>
        </p:scale>
        <p:origin x="66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0411-E228-4CC7-9847-A08354C4A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2694-716A-471E-88F2-7DA150AC2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B5A2-724A-48A5-BC26-2040A36D6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74007-0E74-4CB7-BE2B-5C943413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8A99A-12DE-4EC8-A09E-FE90101E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4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CEDC7-21A6-41FC-B375-396BF6DAB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92520B-B53B-4EA4-BDD5-8C53C8F68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4EA87-32B8-4327-B75D-2DAD6DAC3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0BDF0-5DED-4CED-91CD-8F74730C3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9B579-6C79-4322-8D60-95A0B1B79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E412A1-6686-4056-ACD2-01F60BEFD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FE4224-247A-4769-B4A3-A2FFA6A88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10E9D-E980-4AB3-B002-24A3AA324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74B68-F6F6-403A-95A6-E8D398006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086A-3675-45ED-B885-D71D8E40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9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4097-C52D-42E8-9784-8A50BB1E3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E5875-B253-4B58-8D55-D6B30A45A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94903-68EE-4909-9466-677686811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9FF5D-6825-4BFB-8E10-EDCC195A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13185-7362-45E0-8D67-C1F4E5076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5C14C-C1E9-400F-9FB5-851B865FC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F9B37-EF6B-4561-8E5F-56980D466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A4DE-F2A6-424E-9ACE-1D0588167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FDDE7-0E42-4047-A9E6-F753E914F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0A3E4-3076-48FD-A121-CBBA7F51E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9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A2C06-FA6A-4F90-B544-DE94F60FB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17911-3B54-47A8-9FB4-CD9CFB861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2B6B8-C961-4F95-989A-273782684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20DFD-811C-45E9-AEE3-FA880477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F2825-35CE-4C4D-A55F-B5980A5E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FA25E-FDC7-4CB8-93D9-30EE2F08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8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9C47-2736-41C1-B7EB-548709E64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B83FA-C7F1-48EE-905B-4E76C801B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E1CF1F-3498-436B-877F-7EF2C44F5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E62B47-3F49-4E80-B04D-C667B225CA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C08011-9722-4D28-B829-3473650E36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2DC906-8912-423E-942B-EB39AB745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0255D6-F820-421A-A705-7D57D9397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CE7163-6498-429E-9C4F-E0683D16C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F803F-25AA-404E-B75D-D4F76F1B6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41D04-5545-4F73-850F-75B004132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965F4-2DC2-4BE2-B857-6C0086B24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35ABD-7DFE-4443-A94B-FF44FA53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51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B87198-4F48-444F-8B17-DA671EB1C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84F83C-6F51-4426-9944-C90A79203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E6B25-112D-4A31-AEF4-A03B32530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79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BADE-3511-48CC-91AD-2144C80D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5503-16F1-434E-8AC2-3807B348B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1E2-2358-42FB-8892-85F054E91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C690AC-A77B-4D86-B936-DB62E56BF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00643-A473-4789-B404-5A6A26976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0D027-936C-420F-8990-55D5AF567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1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52BC4-7634-4A99-8384-94ACD77D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A66F25-0AB3-4EFF-A0C0-19884E2C2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C66-EE3C-4017-8800-5207EDF8C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422421-6538-446F-88CE-DC0B5E564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547566-5D49-47CA-B30C-B40ABD2E9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2CEC0-2F18-4C23-95DD-BFBB35CC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9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4A4776-02BB-4D74-82E0-B96868957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74608-831C-43E8-B61F-0D7EA564C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B25E2-43A1-4457-82FD-FE92FF7853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499AA-4CF7-4AF1-BB00-9629C03F91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A97C-062F-4094-B1C9-D7158D66E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7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0609F-E8D4-491B-8368-054866A50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721" y="3040535"/>
            <a:ext cx="9144000" cy="1254279"/>
          </a:xfrm>
        </p:spPr>
        <p:txBody>
          <a:bodyPr anchor="ctr">
            <a:normAutofit fontScale="90000"/>
          </a:bodyPr>
          <a:lstStyle/>
          <a:p>
            <a:r>
              <a:rPr lang="en-US" sz="7200" dirty="0" smtClean="0"/>
              <a:t>Chapter Two </a:t>
            </a:r>
            <a:br>
              <a:rPr lang="en-US" sz="7200" dirty="0" smtClean="0"/>
            </a:br>
            <a:r>
              <a:rPr lang="en-US" sz="7200" dirty="0" smtClean="0"/>
              <a:t>Elements of Grammar</a:t>
            </a:r>
            <a:endParaRPr lang="en-US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E27432-9D75-4A9E-8FE8-FF227BBA5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By </a:t>
            </a:r>
            <a:r>
              <a:rPr lang="en-US" dirty="0" err="1" smtClean="0"/>
              <a:t>dr</a:t>
            </a:r>
            <a:r>
              <a:rPr lang="en-US" dirty="0" smtClean="0"/>
              <a:t> Mustafa </a:t>
            </a:r>
            <a:r>
              <a:rPr lang="en-US" dirty="0" err="1" smtClean="0"/>
              <a:t>muslim</a:t>
            </a:r>
            <a:r>
              <a:rPr lang="en-US" smtClean="0"/>
              <a:t> 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C131256-B95B-49E6-B033-48F68B7BD26E}"/>
              </a:ext>
            </a:extLst>
          </p:cNvPr>
          <p:cNvSpPr txBox="1"/>
          <p:nvPr/>
        </p:nvSpPr>
        <p:spPr>
          <a:xfrm>
            <a:off x="807676" y="1256173"/>
            <a:ext cx="5427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cs typeface="+mj-cs"/>
              </a:rPr>
              <a:t>Ministry of Higher Education and Scientific Researches</a:t>
            </a:r>
            <a:endParaRPr lang="ar-IQ" b="1" dirty="0">
              <a:cs typeface="+mj-cs"/>
            </a:endParaRPr>
          </a:p>
          <a:p>
            <a:r>
              <a:rPr lang="en-US" b="1" dirty="0" err="1" smtClean="0">
                <a:cs typeface="+mj-cs"/>
              </a:rPr>
              <a:t>Mustaqbal</a:t>
            </a:r>
            <a:r>
              <a:rPr lang="en-US" b="1" dirty="0" smtClean="0">
                <a:cs typeface="+mj-cs"/>
              </a:rPr>
              <a:t> </a:t>
            </a:r>
            <a:r>
              <a:rPr lang="en-US" b="1" dirty="0">
                <a:cs typeface="+mj-cs"/>
              </a:rPr>
              <a:t>University College</a:t>
            </a:r>
            <a:endParaRPr lang="ar-IQ" b="1" dirty="0">
              <a:cs typeface="+mj-cs"/>
            </a:endParaRPr>
          </a:p>
          <a:p>
            <a:r>
              <a:rPr lang="en-US" b="1" dirty="0">
                <a:cs typeface="+mj-cs"/>
              </a:rPr>
              <a:t>Department of </a:t>
            </a:r>
            <a:r>
              <a:rPr lang="en-US" b="1" dirty="0" smtClean="0">
                <a:cs typeface="+mj-cs"/>
              </a:rPr>
              <a:t>…English….</a:t>
            </a:r>
            <a:endParaRPr lang="ar-IQ" b="1" dirty="0">
              <a:cs typeface="+mj-cs"/>
            </a:endParaRPr>
          </a:p>
          <a:p>
            <a:r>
              <a:rPr lang="en-US" b="1" dirty="0">
                <a:cs typeface="+mj-cs"/>
              </a:rPr>
              <a:t>Class </a:t>
            </a:r>
            <a:r>
              <a:rPr lang="en-US" b="1" dirty="0" smtClean="0">
                <a:cs typeface="+mj-cs"/>
              </a:rPr>
              <a:t>…first …….</a:t>
            </a:r>
            <a:endParaRPr lang="en-US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69111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speech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There are </a:t>
            </a:r>
            <a:r>
              <a:rPr lang="en-US" dirty="0" smtClean="0"/>
              <a:t>ten </a:t>
            </a:r>
            <a:r>
              <a:rPr lang="en-US" dirty="0"/>
              <a:t>parts of speech in the English language: noun, pronoun, verb, adjective, adverb, preposition</a:t>
            </a:r>
            <a:r>
              <a:rPr lang="en-US" dirty="0" smtClean="0"/>
              <a:t>, article, demonstrative, </a:t>
            </a:r>
            <a:r>
              <a:rPr lang="en-US" dirty="0"/>
              <a:t>conjunction, and interjection. The part of speech indicates how the word functions in meaning as well as grammatically </a:t>
            </a:r>
            <a:r>
              <a:rPr lang="en-US" dirty="0" smtClean="0"/>
              <a:t>within </a:t>
            </a:r>
            <a:r>
              <a:rPr lang="en-US" dirty="0"/>
              <a:t>the sentence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1- Noun            John , room , car </a:t>
            </a:r>
          </a:p>
          <a:p>
            <a:pPr marL="0" indent="0">
              <a:buNone/>
            </a:pPr>
            <a:r>
              <a:rPr lang="en-US" dirty="0" smtClean="0"/>
              <a:t>2- Adjective     happy , sad , clever</a:t>
            </a:r>
          </a:p>
          <a:p>
            <a:pPr marL="0" indent="0">
              <a:buNone/>
            </a:pPr>
            <a:r>
              <a:rPr lang="en-US" dirty="0" smtClean="0"/>
              <a:t>3- Adverb         really , here , yesterday</a:t>
            </a:r>
          </a:p>
          <a:p>
            <a:pPr marL="0" indent="0">
              <a:buNone/>
            </a:pPr>
            <a:r>
              <a:rPr lang="en-US" dirty="0" smtClean="0"/>
              <a:t>4- Verb             play , see , work</a:t>
            </a:r>
          </a:p>
          <a:p>
            <a:pPr marL="0" indent="0">
              <a:buNone/>
            </a:pPr>
            <a:r>
              <a:rPr lang="en-US" dirty="0" smtClean="0"/>
              <a:t>5- Article          a , an , the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81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6- Demonstrative         this , these , that , those</a:t>
            </a:r>
          </a:p>
          <a:p>
            <a:pPr marL="0" indent="0">
              <a:buNone/>
            </a:pPr>
            <a:r>
              <a:rPr lang="en-US" dirty="0" smtClean="0"/>
              <a:t>7- Conjunction              and , or , but</a:t>
            </a:r>
          </a:p>
          <a:p>
            <a:pPr marL="0" indent="0">
              <a:buNone/>
            </a:pPr>
            <a:r>
              <a:rPr lang="en-US" dirty="0" smtClean="0"/>
              <a:t>8- Pronoun                     he , they , him </a:t>
            </a:r>
          </a:p>
          <a:p>
            <a:pPr marL="0" indent="0">
              <a:buNone/>
            </a:pPr>
            <a:r>
              <a:rPr lang="en-US" dirty="0" smtClean="0"/>
              <a:t>9- Preposition                in , at , on</a:t>
            </a:r>
          </a:p>
          <a:p>
            <a:pPr marL="0" indent="0">
              <a:buNone/>
            </a:pPr>
            <a:r>
              <a:rPr lang="en-US" dirty="0" smtClean="0"/>
              <a:t>10- Interjection             oh , yeah , ouch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956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Ex: </a:t>
            </a:r>
            <a:r>
              <a:rPr lang="en-US" u="sng" dirty="0" smtClean="0"/>
              <a:t>Is</a:t>
            </a:r>
            <a:r>
              <a:rPr lang="en-US" dirty="0" smtClean="0"/>
              <a:t> </a:t>
            </a:r>
            <a:r>
              <a:rPr lang="en-US" u="sng" dirty="0" smtClean="0"/>
              <a:t>it</a:t>
            </a:r>
            <a:r>
              <a:rPr lang="en-US" dirty="0" smtClean="0"/>
              <a:t> </a:t>
            </a:r>
            <a:r>
              <a:rPr lang="en-US" u="sng" dirty="0" smtClean="0"/>
              <a:t>right</a:t>
            </a:r>
            <a:r>
              <a:rPr lang="en-US" dirty="0" smtClean="0"/>
              <a:t> to say that </a:t>
            </a:r>
            <a:r>
              <a:rPr lang="en-US" u="sng" dirty="0" smtClean="0"/>
              <a:t>right</a:t>
            </a:r>
            <a:r>
              <a:rPr lang="en-US" dirty="0" smtClean="0"/>
              <a:t> </a:t>
            </a:r>
            <a:r>
              <a:rPr lang="en-US" u="sng" dirty="0" smtClean="0"/>
              <a:t>wrongs</a:t>
            </a:r>
            <a:r>
              <a:rPr lang="en-US" dirty="0" smtClean="0"/>
              <a:t> to </a:t>
            </a:r>
            <a:r>
              <a:rPr lang="en-US" u="sng" dirty="0" smtClean="0"/>
              <a:t>man</a:t>
            </a:r>
            <a:r>
              <a:rPr lang="en-US" dirty="0" smtClean="0"/>
              <a:t> 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verb                                  noun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pronoun                                 verb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adjective                                 noun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511808" y="2231136"/>
            <a:ext cx="0" cy="74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865376" y="2231136"/>
            <a:ext cx="231648" cy="1292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462784" y="2231136"/>
            <a:ext cx="1511808" cy="2206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767072" y="2231136"/>
            <a:ext cx="109728" cy="74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437632" y="2231136"/>
            <a:ext cx="560832" cy="1292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894576" y="2231136"/>
            <a:ext cx="810768" cy="2206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861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Wh</a:t>
            </a:r>
            <a:r>
              <a:rPr lang="en-US" dirty="0" smtClean="0"/>
              <a:t>-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err="1" smtClean="0"/>
              <a:t>wh</a:t>
            </a:r>
            <a:r>
              <a:rPr lang="en-US" dirty="0" smtClean="0"/>
              <a:t>-question is used to ask for the identification of the subject , verb , object , complement , adverb …etc. To form </a:t>
            </a:r>
            <a:r>
              <a:rPr lang="en-US" dirty="0" err="1" smtClean="0"/>
              <a:t>wh</a:t>
            </a:r>
            <a:r>
              <a:rPr lang="en-US" dirty="0" smtClean="0"/>
              <a:t>-question , the following rule can be used: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Ex: They make him the chairman </a:t>
            </a:r>
            <a:r>
              <a:rPr lang="en-US" u="sng" dirty="0" smtClean="0"/>
              <a:t>every year</a:t>
            </a:r>
            <a:r>
              <a:rPr lang="en-US" dirty="0" smtClean="0"/>
              <a:t>. ( when 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When do they make him the chairman?</a:t>
            </a:r>
          </a:p>
        </p:txBody>
      </p:sp>
      <p:sp>
        <p:nvSpPr>
          <p:cNvPr id="5" name="Rectangle 4"/>
          <p:cNvSpPr/>
          <p:nvPr/>
        </p:nvSpPr>
        <p:spPr>
          <a:xfrm>
            <a:off x="816864" y="3060192"/>
            <a:ext cx="5827776" cy="573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Wh</a:t>
            </a:r>
            <a:r>
              <a:rPr lang="en-US" dirty="0" smtClean="0"/>
              <a:t>- word + aux + Subject + main verb + … ?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435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Ex: They </a:t>
            </a:r>
            <a:r>
              <a:rPr lang="en-US" dirty="0" smtClean="0"/>
              <a:t>made </a:t>
            </a:r>
            <a:r>
              <a:rPr lang="en-US" dirty="0"/>
              <a:t>him </a:t>
            </a:r>
            <a:r>
              <a:rPr lang="en-US" u="sng" dirty="0"/>
              <a:t>the chairman</a:t>
            </a:r>
            <a:r>
              <a:rPr lang="en-US" dirty="0"/>
              <a:t> </a:t>
            </a:r>
            <a:r>
              <a:rPr lang="en-US" dirty="0" smtClean="0"/>
              <a:t>last </a:t>
            </a:r>
            <a:r>
              <a:rPr lang="en-US" dirty="0"/>
              <a:t>year. ( </a:t>
            </a:r>
            <a:r>
              <a:rPr lang="en-US" dirty="0" smtClean="0"/>
              <a:t>what 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did they make him last year?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Ex: They </a:t>
            </a:r>
            <a:r>
              <a:rPr lang="en-US" dirty="0" smtClean="0"/>
              <a:t>will make </a:t>
            </a:r>
            <a:r>
              <a:rPr lang="en-US" u="sng" dirty="0" smtClean="0"/>
              <a:t>John</a:t>
            </a:r>
            <a:r>
              <a:rPr lang="en-US" dirty="0" smtClean="0"/>
              <a:t> </a:t>
            </a:r>
            <a:r>
              <a:rPr lang="en-US" dirty="0"/>
              <a:t>the chairman </a:t>
            </a:r>
            <a:r>
              <a:rPr lang="en-US" dirty="0" smtClean="0"/>
              <a:t>. </a:t>
            </a:r>
            <a:r>
              <a:rPr lang="en-US" dirty="0"/>
              <a:t>( </a:t>
            </a:r>
            <a:r>
              <a:rPr lang="en-US" dirty="0" smtClean="0"/>
              <a:t>whom 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Whom will they make </a:t>
            </a:r>
            <a:r>
              <a:rPr lang="en-US" smtClean="0"/>
              <a:t>the chairman?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06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283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Chapter Two  Elements of Grammar</vt:lpstr>
      <vt:lpstr>Parts of speech</vt:lpstr>
      <vt:lpstr>PowerPoint Presentation</vt:lpstr>
      <vt:lpstr>PowerPoint Presentation</vt:lpstr>
      <vt:lpstr>Wh- question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Mahmoud Shuker</dc:creator>
  <cp:lastModifiedBy>User</cp:lastModifiedBy>
  <cp:revision>15</cp:revision>
  <dcterms:created xsi:type="dcterms:W3CDTF">2021-05-18T07:32:11Z</dcterms:created>
  <dcterms:modified xsi:type="dcterms:W3CDTF">2024-12-01T10:15:43Z</dcterms:modified>
</cp:coreProperties>
</file>