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2" r:id="rId3"/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357" autoAdjust="0"/>
  </p:normalViewPr>
  <p:slideViewPr>
    <p:cSldViewPr snapToGrid="0">
      <p:cViewPr varScale="1">
        <p:scale>
          <a:sx n="71" d="100"/>
          <a:sy n="71" d="100"/>
        </p:scale>
        <p:origin x="66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780411-E228-4CC7-9847-A08354C4AD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182694-716A-471E-88F2-7DA150AC26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D9B5A2-724A-48A5-BC26-2040A36D6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774007-0E74-4CB7-BE2B-5C943413A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8A99A-12DE-4EC8-A09E-FE90101E8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4430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6CEDC7-21A6-41FC-B375-396BF6DABB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92520B-B53B-4EA4-BDD5-8C53C8F68C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84EA87-32B8-4327-B75D-2DAD6DAC3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D0BDF0-5DED-4CED-91CD-8F74730C31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D9B579-6C79-4322-8D60-95A0B1B79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6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E412A1-6686-4056-ACD2-01F60BEFD4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FE4224-247A-4769-B4A3-A2FFA6A88C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210E9D-E980-4AB3-B002-24A3AA324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74B68-F6F6-403A-95A6-E8D398006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F086A-3675-45ED-B885-D71D8E405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999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B4097-C52D-42E8-9784-8A50BB1E3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8E5875-B253-4B58-8D55-D6B30A45AA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894903-68EE-4909-9466-677686811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09FF5D-6825-4BFB-8E10-EDCC195AFC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C13185-7362-45E0-8D67-C1F4E50764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03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5C14C-C1E9-400F-9FB5-851B865FC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0F9B37-EF6B-4561-8E5F-56980D466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72A4DE-F2A6-424E-9ACE-1D05881679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FDDE7-0E42-4047-A9E6-F753E914F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60A3E4-3076-48FD-A121-CBBA7F51E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0492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CA2C06-FA6A-4F90-B544-DE94F60FB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F17911-3B54-47A8-9FB4-CD9CFB8616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A2B6B8-C961-4F95-989A-273782684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720DFD-811C-45E9-AEE3-FA880477E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AF2825-35CE-4C4D-A55F-B5980A5E2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EFA25E-FDC7-4CB8-93D9-30EE2F085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78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49C47-2736-41C1-B7EB-548709E64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B83FA-C7F1-48EE-905B-4E76C801BF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E1CF1F-3498-436B-877F-7EF2C44F52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BE62B47-3F49-4E80-B04D-C667B225CA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C08011-9722-4D28-B829-3473650E36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22DC906-8912-423E-942B-EB39AB745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90255D6-F820-421A-A705-7D57D9397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2CE7163-6498-429E-9C4F-E0683D16C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618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F803F-25AA-404E-B75D-D4F76F1B6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C41D04-5545-4F73-850F-75B004132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965F4-2DC2-4BE2-B857-6C0086B245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235ABD-7DFE-4443-A94B-FF44FA538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351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1B87198-4F48-444F-8B17-DA671EB1C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84F83C-6F51-4426-9944-C90A792031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DE6B25-112D-4A31-AEF4-A03B32530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7905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B4BADE-3511-48CC-91AD-2144C80D9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955503-16F1-434E-8AC2-3807B348B8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1E2-2358-42FB-8892-85F054E917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C690AC-A77B-4D86-B936-DB62E56BF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00643-A473-4789-B404-5A6A26976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0D027-936C-420F-8990-55D5AF567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21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152BC4-7634-4A99-8384-94ACD77D26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9A66F25-0AB3-4EFF-A0C0-19884E2C245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B7AC66-EE3C-4017-8800-5207EDF8CE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422421-6538-446F-88CE-DC0B5E564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547566-5D49-47CA-B30C-B40ABD2E9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82CEC0-2F18-4C23-95DD-BFBB35CC1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2953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4A4776-02BB-4D74-82E0-B9686895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74608-831C-43E8-B61F-0D7EA564C4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B25E2-43A1-4457-82FD-FE92FF7853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9ED06-33CE-4062-AE4F-555A05096477}" type="datetimeFigureOut">
              <a:rPr lang="en-US" smtClean="0"/>
              <a:t>12/1/2024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499AA-4CF7-4AF1-BB00-9629C03F91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AA97C-062F-4094-B1C9-D7158D66EB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9A70F-3D4D-4CEE-8C7C-80A7598108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371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522B21E-B2B9-4C72-9A71-C87EFD1374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EB7D2A2-F448-44D4-938C-DC84CBCB3B1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"/>
            <a:ext cx="12192000" cy="441258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71AEA07-1E14-44B4-8E55-64EF049CD66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551962"/>
            <a:ext cx="10999072" cy="46185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D0609F-E8D4-491B-8368-054866A50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31721" y="3040535"/>
            <a:ext cx="9144000" cy="1254279"/>
          </a:xfrm>
        </p:spPr>
        <p:txBody>
          <a:bodyPr anchor="ctr">
            <a:normAutofit fontScale="90000"/>
          </a:bodyPr>
          <a:lstStyle/>
          <a:p>
            <a:r>
              <a:rPr lang="en-US" sz="7200" dirty="0" smtClean="0"/>
              <a:t>Chapter Two </a:t>
            </a:r>
            <a:br>
              <a:rPr lang="en-US" sz="7200" dirty="0" smtClean="0"/>
            </a:br>
            <a:r>
              <a:rPr lang="en-US" sz="7200" dirty="0" smtClean="0"/>
              <a:t>Elements of Grammar</a:t>
            </a:r>
            <a:endParaRPr lang="en-US" sz="7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E27432-9D75-4A9E-8FE8-FF227BBA52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514052"/>
            <a:ext cx="9144000" cy="651910"/>
          </a:xfrm>
        </p:spPr>
        <p:txBody>
          <a:bodyPr anchor="ctr">
            <a:normAutofit/>
          </a:bodyPr>
          <a:lstStyle/>
          <a:p>
            <a:r>
              <a:rPr lang="en-US" dirty="0" smtClean="0"/>
              <a:t>By dr. Mustafa Muslim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C8EA93-3210-4C62-99E9-153C275E3A8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596464" y="6354708"/>
            <a:ext cx="11000232" cy="0"/>
          </a:xfrm>
          <a:prstGeom prst="line">
            <a:avLst/>
          </a:prstGeom>
          <a:ln w="1016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C131256-B95B-49E6-B033-48F68B7BD26E}"/>
              </a:ext>
            </a:extLst>
          </p:cNvPr>
          <p:cNvSpPr txBox="1"/>
          <p:nvPr/>
        </p:nvSpPr>
        <p:spPr>
          <a:xfrm>
            <a:off x="807676" y="1256173"/>
            <a:ext cx="542766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cs typeface="+mj-cs"/>
              </a:rPr>
              <a:t>Ministry of Higher Education and Scientific Researches</a:t>
            </a:r>
            <a:endParaRPr lang="ar-IQ" b="1" dirty="0">
              <a:cs typeface="+mj-cs"/>
            </a:endParaRPr>
          </a:p>
          <a:p>
            <a:r>
              <a:rPr lang="en-US" b="1" dirty="0" err="1" smtClean="0">
                <a:cs typeface="+mj-cs"/>
              </a:rPr>
              <a:t>Mustaqbal</a:t>
            </a:r>
            <a:r>
              <a:rPr lang="en-US" b="1" dirty="0" smtClean="0">
                <a:cs typeface="+mj-cs"/>
              </a:rPr>
              <a:t> </a:t>
            </a:r>
            <a:r>
              <a:rPr lang="en-US" b="1" dirty="0">
                <a:cs typeface="+mj-cs"/>
              </a:rPr>
              <a:t>University College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Department of </a:t>
            </a:r>
            <a:r>
              <a:rPr lang="en-US" b="1" dirty="0" smtClean="0">
                <a:cs typeface="+mj-cs"/>
              </a:rPr>
              <a:t>…English….</a:t>
            </a:r>
            <a:endParaRPr lang="ar-IQ" b="1" dirty="0">
              <a:cs typeface="+mj-cs"/>
            </a:endParaRPr>
          </a:p>
          <a:p>
            <a:r>
              <a:rPr lang="en-US" b="1" dirty="0">
                <a:cs typeface="+mj-cs"/>
              </a:rPr>
              <a:t>Class </a:t>
            </a:r>
            <a:r>
              <a:rPr lang="en-US" b="1" dirty="0" smtClean="0">
                <a:cs typeface="+mj-cs"/>
              </a:rPr>
              <a:t>…first …….</a:t>
            </a:r>
            <a:endParaRPr lang="en-US" b="1" dirty="0"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691110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7- </a:t>
            </a:r>
            <a:r>
              <a:rPr lang="en-US" dirty="0"/>
              <a:t>Subject + V ( </a:t>
            </a:r>
            <a:r>
              <a:rPr lang="en-US" sz="1600" b="1" dirty="0"/>
              <a:t>dynamic </a:t>
            </a:r>
            <a:r>
              <a:rPr lang="en-US" sz="1600" b="1" dirty="0" smtClean="0"/>
              <a:t>,intensive </a:t>
            </a:r>
            <a:r>
              <a:rPr lang="en-US" sz="1600" b="1" dirty="0"/>
              <a:t>, </a:t>
            </a:r>
            <a:r>
              <a:rPr lang="en-US" sz="1600" b="1" dirty="0" smtClean="0"/>
              <a:t>complex transitive </a:t>
            </a:r>
            <a:r>
              <a:rPr lang="en-US" dirty="0"/>
              <a:t>) </a:t>
            </a:r>
            <a:r>
              <a:rPr lang="en-US" dirty="0" smtClean="0"/>
              <a:t>+ Od + Co </a:t>
            </a:r>
            <a:r>
              <a:rPr lang="en-US" dirty="0"/>
              <a:t>+ (A </a:t>
            </a:r>
            <a:r>
              <a:rPr lang="en-US" sz="1600" b="1" dirty="0"/>
              <a:t>process</a:t>
            </a:r>
            <a:r>
              <a:rPr lang="en-US" dirty="0"/>
              <a:t> )+(A </a:t>
            </a:r>
            <a:r>
              <a:rPr lang="en-US" sz="1600" b="1" dirty="0"/>
              <a:t>place</a:t>
            </a:r>
            <a:r>
              <a:rPr lang="en-US" dirty="0"/>
              <a:t>) + (A </a:t>
            </a:r>
            <a:r>
              <a:rPr lang="en-US" sz="1600" b="1" dirty="0"/>
              <a:t>time</a:t>
            </a:r>
            <a:r>
              <a:rPr lang="en-US" dirty="0"/>
              <a:t> ) </a:t>
            </a:r>
          </a:p>
          <a:p>
            <a:pPr marL="0" indent="0">
              <a:buNone/>
            </a:pPr>
            <a:r>
              <a:rPr lang="en-US" dirty="0"/>
              <a:t>Ex: </a:t>
            </a:r>
            <a:r>
              <a:rPr lang="en-US" dirty="0" smtClean="0"/>
              <a:t>They elected him chairman without argument in London yesterday.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smtClean="0"/>
              <a:t>    </a:t>
            </a:r>
            <a:r>
              <a:rPr lang="en-US" dirty="0"/>
              <a:t>S     </a:t>
            </a:r>
            <a:r>
              <a:rPr lang="en-US" dirty="0" smtClean="0"/>
              <a:t>     </a:t>
            </a:r>
            <a:r>
              <a:rPr lang="en-US" dirty="0"/>
              <a:t>V  </a:t>
            </a:r>
            <a:r>
              <a:rPr lang="en-US" dirty="0" smtClean="0"/>
              <a:t>       </a:t>
            </a:r>
            <a:r>
              <a:rPr lang="en-US" dirty="0"/>
              <a:t>Od        </a:t>
            </a:r>
            <a:r>
              <a:rPr lang="en-US" dirty="0" smtClean="0"/>
              <a:t>Co             </a:t>
            </a:r>
            <a:r>
              <a:rPr lang="en-US" dirty="0"/>
              <a:t>A process  </a:t>
            </a:r>
            <a:r>
              <a:rPr lang="en-US" dirty="0" smtClean="0"/>
              <a:t>            </a:t>
            </a:r>
            <a:r>
              <a:rPr lang="en-US" dirty="0"/>
              <a:t>A place     </a:t>
            </a:r>
            <a:r>
              <a:rPr lang="en-US" dirty="0" smtClean="0"/>
              <a:t>   </a:t>
            </a:r>
            <a:r>
              <a:rPr lang="en-US" dirty="0"/>
              <a:t>A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: all the adverbs ( process , place , time ) are optional. </a:t>
            </a:r>
            <a:r>
              <a:rPr lang="en-US" dirty="0" smtClean="0"/>
              <a:t>The verb is complex transitive for the object complement ‘ chairman ‘ after the direct object ‘ him ‘.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0594848" y="3157728"/>
            <a:ext cx="12192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8936736" y="3157728"/>
            <a:ext cx="12192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583680" y="3157728"/>
            <a:ext cx="0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657344" y="3157728"/>
            <a:ext cx="48768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572256" y="3157728"/>
            <a:ext cx="0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2609088" y="3157728"/>
            <a:ext cx="48768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658112" y="3157728"/>
            <a:ext cx="36576" cy="5974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115263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343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8-Subject + V ( </a:t>
            </a:r>
            <a:r>
              <a:rPr lang="en-US" sz="1600" b="1" dirty="0"/>
              <a:t>dynamic </a:t>
            </a:r>
            <a:r>
              <a:rPr lang="en-US" sz="1600" b="1" dirty="0" smtClean="0"/>
              <a:t>,intransitive </a:t>
            </a:r>
            <a:r>
              <a:rPr lang="en-US" dirty="0" smtClean="0"/>
              <a:t>)+ </a:t>
            </a:r>
            <a:r>
              <a:rPr lang="en-US" dirty="0"/>
              <a:t>(A </a:t>
            </a:r>
            <a:r>
              <a:rPr lang="en-US" sz="1600" b="1" dirty="0"/>
              <a:t>process</a:t>
            </a:r>
            <a:r>
              <a:rPr lang="en-US" dirty="0"/>
              <a:t> )+(A </a:t>
            </a:r>
            <a:r>
              <a:rPr lang="en-US" sz="1600" b="1" dirty="0"/>
              <a:t>place</a:t>
            </a:r>
            <a:r>
              <a:rPr lang="en-US" dirty="0"/>
              <a:t>) + (A </a:t>
            </a:r>
            <a:r>
              <a:rPr lang="en-US" sz="1600" b="1" dirty="0"/>
              <a:t>time</a:t>
            </a:r>
            <a:r>
              <a:rPr lang="en-US" dirty="0"/>
              <a:t> )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Ex: The train had arrived quietly </a:t>
            </a:r>
            <a:r>
              <a:rPr lang="en-US" u="sng" dirty="0" smtClean="0"/>
              <a:t>at the station</a:t>
            </a:r>
            <a:r>
              <a:rPr lang="en-US" dirty="0" smtClean="0"/>
              <a:t> </a:t>
            </a:r>
            <a:r>
              <a:rPr lang="en-US" u="sng" dirty="0" smtClean="0"/>
              <a:t>before we noticed it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    S                   V         A process     A place             A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Note </a:t>
            </a:r>
            <a:r>
              <a:rPr lang="en-US" dirty="0"/>
              <a:t>: all the adverbs ( process , place , time ) are optional.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780032" y="2743200"/>
            <a:ext cx="12192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547872" y="2743200"/>
            <a:ext cx="0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010912" y="2743200"/>
            <a:ext cx="0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608064" y="2743200"/>
            <a:ext cx="60960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692896" y="2743200"/>
            <a:ext cx="48768" cy="682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96106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Categories of adverbial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There are three main types for adverbials:</a:t>
            </a:r>
          </a:p>
          <a:p>
            <a:pPr marL="0" indent="0">
              <a:buNone/>
            </a:pPr>
            <a:r>
              <a:rPr lang="en-US" dirty="0" smtClean="0"/>
              <a:t>1- Adverbs of time         refer to the time of the action.</a:t>
            </a:r>
          </a:p>
          <a:p>
            <a:pPr marL="0" indent="0">
              <a:buNone/>
            </a:pPr>
            <a:r>
              <a:rPr lang="en-US" dirty="0" smtClean="0"/>
              <a:t>Ex: The girl is </a:t>
            </a:r>
            <a:r>
              <a:rPr lang="en-US" dirty="0" smtClean="0">
                <a:solidFill>
                  <a:srgbClr val="FF0000"/>
                </a:solidFill>
              </a:rPr>
              <a:t>now</a:t>
            </a:r>
            <a:r>
              <a:rPr lang="en-US" dirty="0" smtClean="0"/>
              <a:t> a student.</a:t>
            </a:r>
          </a:p>
          <a:p>
            <a:pPr marL="0" indent="0">
              <a:buNone/>
            </a:pPr>
            <a:r>
              <a:rPr lang="en-US" dirty="0" smtClean="0"/>
              <a:t>Ex: John travelled to London </a:t>
            </a:r>
            <a:r>
              <a:rPr lang="en-US" dirty="0" smtClean="0">
                <a:solidFill>
                  <a:srgbClr val="FF0000"/>
                </a:solidFill>
              </a:rPr>
              <a:t>yesterday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r>
              <a:rPr lang="en-US" dirty="0" smtClean="0"/>
              <a:t>2- Adverbs of place          refer the place of the action.</a:t>
            </a:r>
          </a:p>
          <a:p>
            <a:pPr marL="0" indent="0">
              <a:buNone/>
            </a:pPr>
            <a:r>
              <a:rPr lang="en-US" dirty="0" smtClean="0"/>
              <a:t>Ex: The boy is </a:t>
            </a:r>
            <a:r>
              <a:rPr lang="en-US" dirty="0" smtClean="0">
                <a:solidFill>
                  <a:srgbClr val="FF0000"/>
                </a:solidFill>
              </a:rPr>
              <a:t>upstairs</a:t>
            </a:r>
            <a:r>
              <a:rPr lang="en-US" dirty="0" smtClean="0"/>
              <a:t>.  </a:t>
            </a:r>
          </a:p>
          <a:p>
            <a:pPr marL="0" indent="0">
              <a:buNone/>
            </a:pPr>
            <a:r>
              <a:rPr lang="en-US" dirty="0" smtClean="0"/>
              <a:t>Ex: The girl is studying </a:t>
            </a:r>
            <a:r>
              <a:rPr lang="en-US" dirty="0" smtClean="0">
                <a:solidFill>
                  <a:srgbClr val="FF0000"/>
                </a:solidFill>
              </a:rPr>
              <a:t>in the college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3657600" y="2609088"/>
            <a:ext cx="597408" cy="365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657600" y="4157472"/>
            <a:ext cx="7559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481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3- Adverbs of process           refer to verbs that can be in progress , the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                                   aspect of on-going activity.</a:t>
            </a:r>
          </a:p>
          <a:p>
            <a:pPr marL="0" indent="0">
              <a:buNone/>
            </a:pPr>
            <a:r>
              <a:rPr lang="en-US" dirty="0" smtClean="0"/>
              <a:t>Ex: The girl searched the room </a:t>
            </a:r>
            <a:r>
              <a:rPr lang="en-US" dirty="0" smtClean="0">
                <a:solidFill>
                  <a:srgbClr val="FF0000"/>
                </a:solidFill>
              </a:rPr>
              <a:t>carefully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The adverb of process ‘ carefully ‘ describes the verb of the sentence ( the way of searching ). </a:t>
            </a:r>
          </a:p>
          <a:p>
            <a:pPr marL="0" indent="0">
              <a:buNone/>
            </a:pPr>
            <a:r>
              <a:rPr lang="en-US" dirty="0" smtClean="0"/>
              <a:t>Note: the adverbs of process can’t be used with </a:t>
            </a:r>
            <a:r>
              <a:rPr lang="en-US" dirty="0" err="1" smtClean="0"/>
              <a:t>stative</a:t>
            </a:r>
            <a:r>
              <a:rPr lang="en-US" dirty="0" smtClean="0"/>
              <a:t> verbs:</a:t>
            </a:r>
          </a:p>
          <a:p>
            <a:pPr marL="0" indent="0">
              <a:buNone/>
            </a:pPr>
            <a:r>
              <a:rPr lang="en-US" dirty="0" smtClean="0"/>
              <a:t>* The girl is a student carefully.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4096512" y="2109216"/>
            <a:ext cx="6949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8890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sentence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1- Subject + V ( </a:t>
            </a:r>
            <a:r>
              <a:rPr lang="en-US" sz="1800" b="1" dirty="0" err="1" smtClean="0"/>
              <a:t>stative</a:t>
            </a:r>
            <a:r>
              <a:rPr lang="en-US" sz="1800" b="1" dirty="0" smtClean="0"/>
              <a:t> , intensive </a:t>
            </a:r>
            <a:r>
              <a:rPr lang="en-US" dirty="0" smtClean="0"/>
              <a:t>) + A </a:t>
            </a:r>
            <a:r>
              <a:rPr lang="en-US" sz="1800" b="1" dirty="0" smtClean="0"/>
              <a:t>place</a:t>
            </a:r>
            <a:r>
              <a:rPr lang="en-US" dirty="0" smtClean="0"/>
              <a:t> + ( A </a:t>
            </a:r>
            <a:r>
              <a:rPr lang="en-US" sz="1800" b="1" dirty="0" smtClean="0"/>
              <a:t>time </a:t>
            </a:r>
            <a:r>
              <a:rPr lang="en-US" dirty="0" smtClean="0"/>
              <a:t>)</a:t>
            </a:r>
          </a:p>
          <a:p>
            <a:pPr marL="0" indent="0">
              <a:buNone/>
            </a:pPr>
            <a:endParaRPr lang="en-US" sz="1800" b="1" dirty="0"/>
          </a:p>
          <a:p>
            <a:pPr marL="0" indent="0">
              <a:buNone/>
            </a:pPr>
            <a:r>
              <a:rPr lang="en-US" dirty="0" smtClean="0"/>
              <a:t>Ex: She is in London now.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      S      V      A place    A time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Note : The adverb of place is ( </a:t>
            </a:r>
            <a:r>
              <a:rPr lang="en-US" dirty="0" smtClean="0">
                <a:solidFill>
                  <a:srgbClr val="FF0000"/>
                </a:solidFill>
              </a:rPr>
              <a:t>in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London</a:t>
            </a:r>
            <a:r>
              <a:rPr lang="en-US" dirty="0" smtClean="0"/>
              <a:t> ) an obligatory part in this structure while the adverb of time ( </a:t>
            </a:r>
            <a:r>
              <a:rPr lang="en-US" dirty="0" smtClean="0">
                <a:solidFill>
                  <a:srgbClr val="FF0000"/>
                </a:solidFill>
              </a:rPr>
              <a:t>now</a:t>
            </a:r>
            <a:r>
              <a:rPr lang="en-US" dirty="0" smtClean="0"/>
              <a:t> ) is an optional part that can be deleted.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572768" y="3121152"/>
            <a:ext cx="24384" cy="3779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2121408" y="3121152"/>
            <a:ext cx="0" cy="3779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2987040" y="3121152"/>
            <a:ext cx="12192" cy="3779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145280" y="3121152"/>
            <a:ext cx="12192" cy="3779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868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2-  </a:t>
            </a:r>
            <a:r>
              <a:rPr lang="en-US" dirty="0"/>
              <a:t>Subject + V ( </a:t>
            </a:r>
            <a:r>
              <a:rPr lang="en-US" sz="1800" b="1" dirty="0" err="1"/>
              <a:t>stative</a:t>
            </a:r>
            <a:r>
              <a:rPr lang="en-US" sz="1800" b="1" dirty="0"/>
              <a:t> , intensive </a:t>
            </a:r>
            <a:r>
              <a:rPr lang="en-US" dirty="0"/>
              <a:t>) + </a:t>
            </a:r>
            <a:r>
              <a:rPr lang="en-US" dirty="0" smtClean="0"/>
              <a:t>Cs + ( A </a:t>
            </a:r>
            <a:r>
              <a:rPr lang="en-US" sz="1800" b="1" dirty="0"/>
              <a:t>place</a:t>
            </a:r>
            <a:r>
              <a:rPr lang="en-US" dirty="0"/>
              <a:t> </a:t>
            </a:r>
            <a:r>
              <a:rPr lang="en-US" dirty="0" smtClean="0"/>
              <a:t>)+ </a:t>
            </a:r>
            <a:r>
              <a:rPr lang="en-US" dirty="0"/>
              <a:t>( A </a:t>
            </a:r>
            <a:r>
              <a:rPr lang="en-US" sz="1800" b="1" dirty="0"/>
              <a:t>time </a:t>
            </a:r>
            <a:r>
              <a:rPr lang="en-US" dirty="0"/>
              <a:t>)</a:t>
            </a:r>
          </a:p>
          <a:p>
            <a:pPr marL="0" indent="0">
              <a:buNone/>
            </a:pPr>
            <a:r>
              <a:rPr lang="en-US" dirty="0"/>
              <a:t> Ex: She is </a:t>
            </a:r>
            <a:r>
              <a:rPr lang="en-US" dirty="0" smtClean="0"/>
              <a:t> a student in </a:t>
            </a:r>
            <a:r>
              <a:rPr lang="en-US" dirty="0"/>
              <a:t>London now.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S      V   </a:t>
            </a:r>
            <a:r>
              <a:rPr lang="en-US" dirty="0" smtClean="0"/>
              <a:t>      Cs         </a:t>
            </a:r>
            <a:r>
              <a:rPr lang="en-US" dirty="0"/>
              <a:t>A place    A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: The adverb of place </a:t>
            </a:r>
            <a:r>
              <a:rPr lang="en-US" dirty="0" smtClean="0"/>
              <a:t> ( </a:t>
            </a:r>
            <a:r>
              <a:rPr lang="en-US" dirty="0"/>
              <a:t>in London ) </a:t>
            </a:r>
            <a:r>
              <a:rPr lang="en-US" dirty="0" smtClean="0"/>
              <a:t>and </a:t>
            </a:r>
            <a:r>
              <a:rPr lang="en-US" dirty="0"/>
              <a:t>the adverb of time ( now ) </a:t>
            </a:r>
            <a:r>
              <a:rPr lang="en-US" dirty="0" smtClean="0"/>
              <a:t>are optional parts </a:t>
            </a:r>
            <a:r>
              <a:rPr lang="en-US" dirty="0"/>
              <a:t>that can be deleted. 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1621536" y="2743200"/>
            <a:ext cx="0" cy="707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2170176" y="2743200"/>
            <a:ext cx="36576" cy="707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3145536" y="2743200"/>
            <a:ext cx="48768" cy="707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620768" y="2743200"/>
            <a:ext cx="48768" cy="707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5803392" y="2743200"/>
            <a:ext cx="24384" cy="707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1777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3- Subject + V ( </a:t>
            </a:r>
            <a:r>
              <a:rPr lang="en-US" dirty="0" smtClean="0"/>
              <a:t>extensive </a:t>
            </a:r>
            <a:r>
              <a:rPr lang="en-US" dirty="0"/>
              <a:t>, </a:t>
            </a:r>
            <a:r>
              <a:rPr lang="en-US" dirty="0" smtClean="0"/>
              <a:t>transitive </a:t>
            </a:r>
            <a:r>
              <a:rPr lang="en-US" dirty="0"/>
              <a:t>) + </a:t>
            </a:r>
            <a:r>
              <a:rPr lang="en-US" dirty="0" smtClean="0"/>
              <a:t>Od </a:t>
            </a:r>
            <a:r>
              <a:rPr lang="en-US" dirty="0"/>
              <a:t>+ ( A place )+ ( A time )</a:t>
            </a:r>
          </a:p>
          <a:p>
            <a:pPr marL="0" indent="0">
              <a:buNone/>
            </a:pPr>
            <a:r>
              <a:rPr lang="en-US" dirty="0"/>
              <a:t> Ex: </a:t>
            </a:r>
            <a:r>
              <a:rPr lang="en-US" dirty="0" smtClean="0"/>
              <a:t>John heard the explosion from his room yesterday 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smtClean="0"/>
              <a:t>    </a:t>
            </a:r>
            <a:r>
              <a:rPr lang="en-US" dirty="0"/>
              <a:t>S     </a:t>
            </a:r>
            <a:r>
              <a:rPr lang="en-US" dirty="0" smtClean="0"/>
              <a:t>   </a:t>
            </a:r>
            <a:r>
              <a:rPr lang="en-US" dirty="0"/>
              <a:t>V         </a:t>
            </a:r>
            <a:r>
              <a:rPr lang="en-US" dirty="0" smtClean="0"/>
              <a:t>     Od                 </a:t>
            </a:r>
            <a:r>
              <a:rPr lang="en-US" dirty="0"/>
              <a:t>A place   </a:t>
            </a:r>
            <a:r>
              <a:rPr lang="en-US" dirty="0" smtClean="0"/>
              <a:t>          </a:t>
            </a:r>
            <a:r>
              <a:rPr lang="en-US" dirty="0"/>
              <a:t>A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: </a:t>
            </a:r>
            <a:r>
              <a:rPr lang="en-US" dirty="0" smtClean="0"/>
              <a:t>both </a:t>
            </a:r>
            <a:r>
              <a:rPr lang="en-US" dirty="0"/>
              <a:t>adverb of place </a:t>
            </a:r>
            <a:r>
              <a:rPr lang="en-US" dirty="0" smtClean="0"/>
              <a:t> ( from his room) </a:t>
            </a:r>
            <a:r>
              <a:rPr lang="en-US" dirty="0"/>
              <a:t>and the adverb of time ( </a:t>
            </a:r>
            <a:r>
              <a:rPr lang="en-US" dirty="0" smtClean="0"/>
              <a:t>yesterday </a:t>
            </a:r>
            <a:r>
              <a:rPr lang="en-US" dirty="0"/>
              <a:t>) are optional parts that can be deleted. 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755648" y="2731008"/>
            <a:ext cx="24384" cy="6583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2596896" y="2731008"/>
            <a:ext cx="48768" cy="6583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011168" y="2731008"/>
            <a:ext cx="12192" cy="65836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986272" y="2731008"/>
            <a:ext cx="0" cy="7559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046720" y="2731008"/>
            <a:ext cx="24384" cy="7559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6251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4- Subject + V ( </a:t>
            </a:r>
            <a:r>
              <a:rPr lang="en-US" dirty="0" smtClean="0"/>
              <a:t>intensive </a:t>
            </a:r>
            <a:r>
              <a:rPr lang="en-US" dirty="0"/>
              <a:t>, </a:t>
            </a:r>
            <a:r>
              <a:rPr lang="en-US" dirty="0" smtClean="0"/>
              <a:t>dynamic </a:t>
            </a:r>
            <a:r>
              <a:rPr lang="en-US" dirty="0"/>
              <a:t>) + </a:t>
            </a:r>
            <a:r>
              <a:rPr lang="en-US" dirty="0" smtClean="0"/>
              <a:t>Cs </a:t>
            </a:r>
            <a:r>
              <a:rPr lang="en-US" dirty="0"/>
              <a:t>+ </a:t>
            </a:r>
            <a:r>
              <a:rPr lang="en-US" dirty="0" smtClean="0"/>
              <a:t>  </a:t>
            </a:r>
            <a:r>
              <a:rPr lang="en-US" dirty="0"/>
              <a:t>A place </a:t>
            </a:r>
            <a:r>
              <a:rPr lang="en-US" dirty="0" smtClean="0"/>
              <a:t> +   </a:t>
            </a:r>
            <a:r>
              <a:rPr lang="en-US" dirty="0"/>
              <a:t>A time </a:t>
            </a:r>
            <a:r>
              <a:rPr lang="en-US" dirty="0" smtClean="0"/>
              <a:t> 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Ex: </a:t>
            </a:r>
            <a:r>
              <a:rPr lang="en-US" dirty="0" smtClean="0"/>
              <a:t>Universities became famous in Europe During the Middle Ages 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S       </a:t>
            </a:r>
            <a:r>
              <a:rPr lang="en-US" dirty="0" smtClean="0"/>
              <a:t>               </a:t>
            </a:r>
            <a:r>
              <a:rPr lang="en-US" dirty="0"/>
              <a:t>V              </a:t>
            </a:r>
            <a:r>
              <a:rPr lang="en-US" dirty="0" smtClean="0"/>
              <a:t>Cs        </a:t>
            </a:r>
            <a:r>
              <a:rPr lang="en-US" dirty="0"/>
              <a:t>A place             A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: </a:t>
            </a:r>
            <a:r>
              <a:rPr lang="en-US" dirty="0" smtClean="0"/>
              <a:t>The adjective ‘ famous ‘ is used as subject complement for it is describing the subject. 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694688" y="2755392"/>
            <a:ext cx="24384" cy="694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5047488" y="2755392"/>
            <a:ext cx="24384" cy="694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681984" y="2755392"/>
            <a:ext cx="12192" cy="694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303264" y="2755392"/>
            <a:ext cx="12192" cy="694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8388096" y="2755392"/>
            <a:ext cx="24384" cy="694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8048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5-Subject + V ( </a:t>
            </a:r>
            <a:r>
              <a:rPr lang="en-US" sz="1800" b="1" dirty="0" smtClean="0"/>
              <a:t>extensive </a:t>
            </a:r>
            <a:r>
              <a:rPr lang="en-US" sz="1800" b="1" dirty="0"/>
              <a:t>, </a:t>
            </a:r>
            <a:r>
              <a:rPr lang="en-US" sz="1800" b="1" dirty="0" err="1" smtClean="0"/>
              <a:t>monotransitive</a:t>
            </a:r>
            <a:r>
              <a:rPr lang="en-US" sz="1800" b="1" dirty="0" smtClean="0"/>
              <a:t> </a:t>
            </a:r>
            <a:r>
              <a:rPr lang="en-US" dirty="0" smtClean="0"/>
              <a:t>) </a:t>
            </a:r>
            <a:r>
              <a:rPr lang="en-US" dirty="0"/>
              <a:t>+ </a:t>
            </a:r>
            <a:r>
              <a:rPr lang="en-US" dirty="0" smtClean="0"/>
              <a:t>Od + A process + A </a:t>
            </a:r>
            <a:r>
              <a:rPr lang="en-US" dirty="0"/>
              <a:t>place  + </a:t>
            </a:r>
            <a:r>
              <a:rPr lang="en-US" dirty="0" smtClean="0"/>
              <a:t>A </a:t>
            </a:r>
            <a:r>
              <a:rPr lang="en-US" dirty="0"/>
              <a:t>time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</a:t>
            </a:r>
            <a:r>
              <a:rPr lang="en-US" dirty="0"/>
              <a:t>: </a:t>
            </a:r>
            <a:r>
              <a:rPr lang="en-US" dirty="0" smtClean="0"/>
              <a:t> They ate the meat slowly in the restaurant that night.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S  </a:t>
            </a:r>
            <a:r>
              <a:rPr lang="en-US" dirty="0" smtClean="0"/>
              <a:t>    </a:t>
            </a:r>
            <a:r>
              <a:rPr lang="en-US" dirty="0"/>
              <a:t>V        </a:t>
            </a:r>
            <a:r>
              <a:rPr lang="en-US" dirty="0" smtClean="0"/>
              <a:t>Od        A process     </a:t>
            </a:r>
            <a:r>
              <a:rPr lang="en-US" dirty="0"/>
              <a:t>A place             A </a:t>
            </a:r>
            <a:r>
              <a:rPr lang="en-US" dirty="0" smtClean="0"/>
              <a:t>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Note : all the adverbs ( process , place , time ) are optional.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 </a:t>
            </a:r>
            <a:endParaRPr lang="en-US" dirty="0"/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755648" y="2779776"/>
            <a:ext cx="12192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2401824" y="2779776"/>
            <a:ext cx="73152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328416" y="2779776"/>
            <a:ext cx="36576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4791456" y="2779776"/>
            <a:ext cx="36576" cy="694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6437376" y="2779776"/>
            <a:ext cx="24384" cy="694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8388096" y="2779776"/>
            <a:ext cx="85344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05468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6- Subject </a:t>
            </a:r>
            <a:r>
              <a:rPr lang="en-US" dirty="0"/>
              <a:t>+ V ( </a:t>
            </a:r>
            <a:r>
              <a:rPr lang="en-US" sz="1600" b="1" dirty="0" smtClean="0"/>
              <a:t>dynamic</a:t>
            </a:r>
            <a:r>
              <a:rPr lang="en-US" dirty="0" smtClean="0"/>
              <a:t> ,</a:t>
            </a:r>
            <a:r>
              <a:rPr lang="en-US" sz="1600" b="1" dirty="0" smtClean="0"/>
              <a:t>extensive </a:t>
            </a:r>
            <a:r>
              <a:rPr lang="en-US" sz="1600" b="1" dirty="0"/>
              <a:t>, </a:t>
            </a:r>
            <a:r>
              <a:rPr lang="en-US" sz="1600" b="1" dirty="0" err="1" smtClean="0"/>
              <a:t>ditransitive</a:t>
            </a:r>
            <a:r>
              <a:rPr lang="en-US" sz="1600" b="1" dirty="0" smtClean="0"/>
              <a:t> </a:t>
            </a:r>
            <a:r>
              <a:rPr lang="en-US" dirty="0"/>
              <a:t>) + </a:t>
            </a:r>
            <a:r>
              <a:rPr lang="en-US" dirty="0" err="1" smtClean="0"/>
              <a:t>Oi</a:t>
            </a:r>
            <a:r>
              <a:rPr lang="en-US" dirty="0" smtClean="0"/>
              <a:t> + Od </a:t>
            </a:r>
            <a:r>
              <a:rPr lang="en-US" dirty="0"/>
              <a:t>+ </a:t>
            </a:r>
            <a:r>
              <a:rPr lang="en-US" dirty="0" smtClean="0"/>
              <a:t>(A </a:t>
            </a:r>
            <a:r>
              <a:rPr lang="en-US" sz="1600" b="1" dirty="0"/>
              <a:t>process</a:t>
            </a:r>
            <a:r>
              <a:rPr lang="en-US" dirty="0"/>
              <a:t> </a:t>
            </a:r>
            <a:r>
              <a:rPr lang="en-US" dirty="0" smtClean="0"/>
              <a:t>)+(A </a:t>
            </a:r>
            <a:r>
              <a:rPr lang="en-US" sz="1600" b="1" dirty="0" smtClean="0"/>
              <a:t>place</a:t>
            </a:r>
            <a:r>
              <a:rPr lang="en-US" dirty="0" smtClean="0"/>
              <a:t>) + (A </a:t>
            </a:r>
            <a:r>
              <a:rPr lang="en-US" sz="1600" b="1" dirty="0"/>
              <a:t>time </a:t>
            </a:r>
            <a:r>
              <a:rPr lang="en-US" dirty="0" smtClean="0"/>
              <a:t>) 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Ex: He offered her </a:t>
            </a:r>
            <a:r>
              <a:rPr lang="en-US" u="sng" dirty="0" smtClean="0"/>
              <a:t>some chocolates</a:t>
            </a:r>
            <a:r>
              <a:rPr lang="en-US" dirty="0" smtClean="0"/>
              <a:t> politely </a:t>
            </a:r>
            <a:r>
              <a:rPr lang="en-US" u="sng" dirty="0" smtClean="0"/>
              <a:t>outside the hall</a:t>
            </a:r>
            <a:r>
              <a:rPr lang="en-US" dirty="0" smtClean="0"/>
              <a:t> last night.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dirty="0" smtClean="0"/>
              <a:t>   </a:t>
            </a:r>
            <a:r>
              <a:rPr lang="en-US" dirty="0"/>
              <a:t>S      V    </a:t>
            </a:r>
            <a:r>
              <a:rPr lang="en-US" dirty="0" smtClean="0"/>
              <a:t>  </a:t>
            </a:r>
            <a:r>
              <a:rPr lang="en-US" dirty="0" err="1" smtClean="0"/>
              <a:t>Oi</a:t>
            </a:r>
            <a:r>
              <a:rPr lang="en-US" dirty="0" smtClean="0"/>
              <a:t>               Od               </a:t>
            </a:r>
            <a:r>
              <a:rPr lang="en-US" dirty="0"/>
              <a:t>A process     A place             A time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Note : all the adverbs ( process , place , time ) are optional. </a:t>
            </a:r>
            <a:r>
              <a:rPr lang="en-US" dirty="0" smtClean="0"/>
              <a:t>The indirect object ‘ her ‘ is also an optional part in the sentence.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   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 flipH="1">
            <a:off x="1621536" y="3096768"/>
            <a:ext cx="24384" cy="74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H="1">
            <a:off x="2304288" y="3096768"/>
            <a:ext cx="36576" cy="74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3157728" y="3096768"/>
            <a:ext cx="12192" cy="74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754880" y="3096768"/>
            <a:ext cx="0" cy="74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6656832" y="3096768"/>
            <a:ext cx="0" cy="74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8363712" y="3096768"/>
            <a:ext cx="0" cy="6339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10216896" y="3096768"/>
            <a:ext cx="12192" cy="7437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8376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709</Words>
  <Application>Microsoft Office PowerPoint</Application>
  <PresentationFormat>Widescreen</PresentationFormat>
  <Paragraphs>72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Office Theme</vt:lpstr>
      <vt:lpstr>Chapter Two  Elements of Grammar</vt:lpstr>
      <vt:lpstr>Categories of adverbial</vt:lpstr>
      <vt:lpstr>PowerPoint Presentation</vt:lpstr>
      <vt:lpstr>Types of sentence structures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Mahmoud Shuker</dc:creator>
  <cp:lastModifiedBy>User</cp:lastModifiedBy>
  <cp:revision>27</cp:revision>
  <dcterms:created xsi:type="dcterms:W3CDTF">2021-05-18T07:32:11Z</dcterms:created>
  <dcterms:modified xsi:type="dcterms:W3CDTF">2024-12-01T10:14:45Z</dcterms:modified>
</cp:coreProperties>
</file>