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media/image15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16"/>
  </p:notesMasterIdLst>
  <p:handoutMasterIdLst>
    <p:handoutMasterId r:id="rId17"/>
  </p:handoutMasterIdLst>
  <p:sldIdLst>
    <p:sldId id="256" r:id="rId2"/>
    <p:sldId id="291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90" r:id="rId15"/>
  </p:sldIdLst>
  <p:sldSz cx="12188825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  <p15:guide id="6" pos="100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 userDrawn="1">
          <p15:clr>
            <a:srgbClr val="A4A3A4"/>
          </p15:clr>
        </p15:guide>
        <p15:guide id="2" pos="230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73A0DAA-6AF3-43AB-8588-CEC1D06C72B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3" autoAdjust="0"/>
    <p:restoredTop sz="94660"/>
  </p:normalViewPr>
  <p:slideViewPr>
    <p:cSldViewPr showGuides="1">
      <p:cViewPr varScale="1">
        <p:scale>
          <a:sx n="68" d="100"/>
          <a:sy n="68" d="100"/>
        </p:scale>
        <p:origin x="696" y="60"/>
      </p:cViewPr>
      <p:guideLst>
        <p:guide orient="horz" pos="2160"/>
        <p:guide pos="3839"/>
        <p:guide pos="100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2838" y="10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DB7646E-8811-423A-9C42-2CBFADA00A96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04360E59-1627-4404-ACC5-51C744AB0F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2254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>
                <a:solidFill>
                  <a:schemeClr val="tx1"/>
                </a:solidFill>
              </a:defRPr>
            </a:lvl1pPr>
          </a:lstStyle>
          <a:p>
            <a:fld id="{D677E230-58DD-43ED-96A1-552DDAB53532}" type="datetimeFigureOut">
              <a:rPr lang="en-US" smtClean="0"/>
              <a:pPr/>
              <a:t>11/29/2024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625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>
                <a:solidFill>
                  <a:schemeClr val="tx1"/>
                </a:solidFill>
              </a:defRPr>
            </a:lvl1pPr>
          </a:lstStyle>
          <a:p>
            <a:fld id="{841221E5-7225-48EB-A4EE-420E7BFCF7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669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0A60EEC-589F-8627-7A70-FE668FEBC6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603" y="3602038"/>
            <a:ext cx="9141619" cy="1655762"/>
          </a:xfrm>
        </p:spPr>
        <p:txBody>
          <a:bodyPr/>
          <a:lstStyle>
            <a:lvl1pPr marL="0" indent="0" algn="ctr">
              <a:buNone/>
              <a:defRPr sz="2399"/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AB409D9-CB05-C02D-27D4-B48EEFD1AFAF}"/>
              </a:ext>
            </a:extLst>
          </p:cNvPr>
          <p:cNvGrpSpPr/>
          <p:nvPr userDrawn="1"/>
        </p:nvGrpSpPr>
        <p:grpSpPr>
          <a:xfrm>
            <a:off x="9979600" y="121444"/>
            <a:ext cx="2439158" cy="1371600"/>
            <a:chOff x="0" y="0"/>
            <a:chExt cx="1700784" cy="102412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539E7B7-89AB-D701-8DB8-FF2AB33BA8E9}"/>
                </a:ext>
              </a:extLst>
            </p:cNvPr>
            <p:cNvSpPr/>
            <p:nvPr/>
          </p:nvSpPr>
          <p:spPr>
            <a:xfrm>
              <a:off x="0" y="0"/>
              <a:ext cx="1700784" cy="1024128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9" name="Rectangle 12">
              <a:extLst>
                <a:ext uri="{FF2B5EF4-FFF2-40B4-BE49-F238E27FC236}">
                  <a16:creationId xmlns:a16="http://schemas.microsoft.com/office/drawing/2014/main" id="{DA8FF8D8-4822-8FE3-A258-A5237BF0DE21}"/>
                </a:ext>
              </a:extLst>
            </p:cNvPr>
            <p:cNvSpPr/>
            <p:nvPr/>
          </p:nvSpPr>
          <p:spPr>
            <a:xfrm>
              <a:off x="0" y="0"/>
              <a:ext cx="1463040" cy="1014984"/>
            </a:xfrm>
            <a:custGeom>
              <a:avLst/>
              <a:gdLst>
                <a:gd name="connsiteX0" fmla="*/ 0 w 1462822"/>
                <a:gd name="connsiteY0" fmla="*/ 0 h 1014481"/>
                <a:gd name="connsiteX1" fmla="*/ 1462822 w 1462822"/>
                <a:gd name="connsiteY1" fmla="*/ 0 h 1014481"/>
                <a:gd name="connsiteX2" fmla="*/ 1462822 w 1462822"/>
                <a:gd name="connsiteY2" fmla="*/ 1014481 h 1014481"/>
                <a:gd name="connsiteX3" fmla="*/ 0 w 1462822"/>
                <a:gd name="connsiteY3" fmla="*/ 1014481 h 1014481"/>
                <a:gd name="connsiteX4" fmla="*/ 0 w 1462822"/>
                <a:gd name="connsiteY4" fmla="*/ 0 h 1014481"/>
                <a:gd name="connsiteX0" fmla="*/ 0 w 1462822"/>
                <a:gd name="connsiteY0" fmla="*/ 0 h 1014481"/>
                <a:gd name="connsiteX1" fmla="*/ 1462822 w 1462822"/>
                <a:gd name="connsiteY1" fmla="*/ 0 h 1014481"/>
                <a:gd name="connsiteX2" fmla="*/ 1462822 w 1462822"/>
                <a:gd name="connsiteY2" fmla="*/ 1014481 h 1014481"/>
                <a:gd name="connsiteX3" fmla="*/ 638269 w 1462822"/>
                <a:gd name="connsiteY3" fmla="*/ 407899 h 1014481"/>
                <a:gd name="connsiteX4" fmla="*/ 0 w 1462822"/>
                <a:gd name="connsiteY4" fmla="*/ 0 h 1014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62822" h="1014481">
                  <a:moveTo>
                    <a:pt x="0" y="0"/>
                  </a:moveTo>
                  <a:lnTo>
                    <a:pt x="1462822" y="0"/>
                  </a:lnTo>
                  <a:lnTo>
                    <a:pt x="1462822" y="1014481"/>
                  </a:lnTo>
                  <a:lnTo>
                    <a:pt x="638269" y="4078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B201BB6-CE50-76AD-F209-90A815548CEC}"/>
                </a:ext>
              </a:extLst>
            </p:cNvPr>
            <p:cNvSpPr/>
            <p:nvPr/>
          </p:nvSpPr>
          <p:spPr>
            <a:xfrm>
              <a:off x="0" y="0"/>
              <a:ext cx="1472184" cy="1024128"/>
            </a:xfrm>
            <a:prstGeom prst="rect">
              <a:avLst/>
            </a:prstGeom>
            <a:blipFill>
              <a:blip r:embed="rId2"/>
              <a:stretch>
                <a:fillRect/>
              </a:stretch>
            </a:blip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DA9B77F2-2391-AD2C-6C9D-D3D120569D90}"/>
              </a:ext>
            </a:extLst>
          </p:cNvPr>
          <p:cNvSpPr/>
          <p:nvPr userDrawn="1"/>
        </p:nvSpPr>
        <p:spPr>
          <a:xfrm>
            <a:off x="111025" y="136668"/>
            <a:ext cx="11966775" cy="6584664"/>
          </a:xfrm>
          <a:prstGeom prst="rect">
            <a:avLst/>
          </a:prstGeom>
          <a:noFill/>
          <a:ln>
            <a:solidFill>
              <a:srgbClr val="4472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518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0AFF2F-A8BD-568A-1D5C-D27CFE99A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4EC88-80EF-45B4-82D2-C5DF37C50BAD}" type="datetime1">
              <a:rPr lang="en-US" smtClean="0"/>
              <a:t>11/29/2024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37642E-3277-7ACA-BE65-80D07438F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DA56E4-3C1C-4196-23B7-DB2345B93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2412" y="304800"/>
            <a:ext cx="2742486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7DC1BBB0-96F0-4077-A278-0F3FB5C104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318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B16D7-FA58-423B-9C45-A58A45F45239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96A82-6D65-4B71-B700-DFC6EB8823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57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E06E025-BC44-2E4A-046E-57D375D58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982" y="365126"/>
            <a:ext cx="105128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C3520F-7348-7FBE-757F-F0F230320A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7982" y="1825625"/>
            <a:ext cx="105128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40BDE8-E2B2-B204-9207-0C64FF39E0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7982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74ABB-A2C5-4230-862B-81C5A29EA900}" type="datetime1">
              <a:rPr lang="en-US" smtClean="0"/>
              <a:t>11/29/2024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F2CF12-6D60-52BE-A35C-72B906B672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7549" y="6356351"/>
            <a:ext cx="41137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B9E6CB-41C5-737F-54BB-FC5D1AA91E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08357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C1BBB0-96F0-4077-A278-0F3FB5C104D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7E62E8E-2DA7-4088-E27F-8DA6B360D31A}"/>
              </a:ext>
            </a:extLst>
          </p:cNvPr>
          <p:cNvGrpSpPr/>
          <p:nvPr userDrawn="1"/>
        </p:nvGrpSpPr>
        <p:grpSpPr>
          <a:xfrm>
            <a:off x="9979600" y="121444"/>
            <a:ext cx="2439158" cy="1371600"/>
            <a:chOff x="0" y="0"/>
            <a:chExt cx="1700784" cy="102412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DBEF75D-824A-3F4E-4B06-D69727D3D41B}"/>
                </a:ext>
              </a:extLst>
            </p:cNvPr>
            <p:cNvSpPr/>
            <p:nvPr/>
          </p:nvSpPr>
          <p:spPr>
            <a:xfrm>
              <a:off x="0" y="0"/>
              <a:ext cx="1700784" cy="1024128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9" name="Rectangle 12">
              <a:extLst>
                <a:ext uri="{FF2B5EF4-FFF2-40B4-BE49-F238E27FC236}">
                  <a16:creationId xmlns:a16="http://schemas.microsoft.com/office/drawing/2014/main" id="{00D79712-6196-F143-8273-02137656E096}"/>
                </a:ext>
              </a:extLst>
            </p:cNvPr>
            <p:cNvSpPr/>
            <p:nvPr/>
          </p:nvSpPr>
          <p:spPr>
            <a:xfrm>
              <a:off x="0" y="0"/>
              <a:ext cx="1463040" cy="1014984"/>
            </a:xfrm>
            <a:custGeom>
              <a:avLst/>
              <a:gdLst>
                <a:gd name="connsiteX0" fmla="*/ 0 w 1462822"/>
                <a:gd name="connsiteY0" fmla="*/ 0 h 1014481"/>
                <a:gd name="connsiteX1" fmla="*/ 1462822 w 1462822"/>
                <a:gd name="connsiteY1" fmla="*/ 0 h 1014481"/>
                <a:gd name="connsiteX2" fmla="*/ 1462822 w 1462822"/>
                <a:gd name="connsiteY2" fmla="*/ 1014481 h 1014481"/>
                <a:gd name="connsiteX3" fmla="*/ 0 w 1462822"/>
                <a:gd name="connsiteY3" fmla="*/ 1014481 h 1014481"/>
                <a:gd name="connsiteX4" fmla="*/ 0 w 1462822"/>
                <a:gd name="connsiteY4" fmla="*/ 0 h 1014481"/>
                <a:gd name="connsiteX0" fmla="*/ 0 w 1462822"/>
                <a:gd name="connsiteY0" fmla="*/ 0 h 1014481"/>
                <a:gd name="connsiteX1" fmla="*/ 1462822 w 1462822"/>
                <a:gd name="connsiteY1" fmla="*/ 0 h 1014481"/>
                <a:gd name="connsiteX2" fmla="*/ 1462822 w 1462822"/>
                <a:gd name="connsiteY2" fmla="*/ 1014481 h 1014481"/>
                <a:gd name="connsiteX3" fmla="*/ 638269 w 1462822"/>
                <a:gd name="connsiteY3" fmla="*/ 407899 h 1014481"/>
                <a:gd name="connsiteX4" fmla="*/ 0 w 1462822"/>
                <a:gd name="connsiteY4" fmla="*/ 0 h 1014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62822" h="1014481">
                  <a:moveTo>
                    <a:pt x="0" y="0"/>
                  </a:moveTo>
                  <a:lnTo>
                    <a:pt x="1462822" y="0"/>
                  </a:lnTo>
                  <a:lnTo>
                    <a:pt x="1462822" y="1014481"/>
                  </a:lnTo>
                  <a:lnTo>
                    <a:pt x="638269" y="4078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F00C420-B7FB-7EE5-E080-670618454FD7}"/>
                </a:ext>
              </a:extLst>
            </p:cNvPr>
            <p:cNvSpPr/>
            <p:nvPr/>
          </p:nvSpPr>
          <p:spPr>
            <a:xfrm>
              <a:off x="0" y="0"/>
              <a:ext cx="1472184" cy="1024128"/>
            </a:xfrm>
            <a:prstGeom prst="rect">
              <a:avLst/>
            </a:prstGeom>
            <a:blipFill>
              <a:blip r:embed="rId5"/>
              <a:stretch>
                <a:fillRect/>
              </a:stretch>
            </a:blip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64A237CE-0774-F2D2-1A12-2C95E35618E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2" y="192896"/>
            <a:ext cx="685801" cy="78549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4A27DD6-2417-9D09-E6CA-A2E010E831DC}"/>
              </a:ext>
            </a:extLst>
          </p:cNvPr>
          <p:cNvSpPr/>
          <p:nvPr userDrawn="1"/>
        </p:nvSpPr>
        <p:spPr>
          <a:xfrm>
            <a:off x="97911" y="121444"/>
            <a:ext cx="11979889" cy="6615112"/>
          </a:xfrm>
          <a:prstGeom prst="rect">
            <a:avLst/>
          </a:prstGeom>
          <a:noFill/>
          <a:ln>
            <a:solidFill>
              <a:srgbClr val="4472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027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69" r:id="rId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>
            <a:extLst>
              <a:ext uri="{FF2B5EF4-FFF2-40B4-BE49-F238E27FC236}">
                <a16:creationId xmlns:a16="http://schemas.microsoft.com/office/drawing/2014/main" id="{BAE67A5E-824D-209C-84A3-3D6BA71E64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1199" y="1478784"/>
            <a:ext cx="8792038" cy="301701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spcAft>
                <a:spcPts val="800"/>
              </a:spcAft>
            </a:pP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Al-</a:t>
            </a:r>
            <a:r>
              <a:rPr lang="en-US" sz="2400" dirty="0" err="1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Mustaqbal</a:t>
            </a: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University</a:t>
            </a:r>
            <a:endParaRPr lang="en-US" sz="3200" dirty="0">
              <a:effectLst/>
              <a:latin typeface="Franklin Gothic Medium" panose="020B0603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800"/>
              </a:spcAft>
            </a:pP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Biomedical Engineering Department</a:t>
            </a:r>
            <a:endParaRPr lang="en-US" sz="3200" dirty="0">
              <a:effectLst/>
              <a:latin typeface="Franklin Gothic Medium" panose="020B0603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800"/>
              </a:spcAft>
            </a:pP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Class: 4th</a:t>
            </a:r>
            <a:endParaRPr lang="en-US" sz="3200" dirty="0">
              <a:effectLst/>
              <a:latin typeface="Franklin Gothic Medium" panose="020B0603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800"/>
              </a:spcAft>
            </a:pP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Subject: Biomedical Instrumentation Design I</a:t>
            </a:r>
            <a:endParaRPr lang="en-US" sz="3200" dirty="0">
              <a:effectLst/>
              <a:latin typeface="Franklin Gothic Medium" panose="020B0603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800"/>
              </a:spcAft>
            </a:pP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Lecturer: Mr. Mahir Rahman </a:t>
            </a:r>
            <a:r>
              <a:rPr lang="en-US" sz="2400" dirty="0" err="1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Al-Hajaj</a:t>
            </a:r>
            <a:endParaRPr lang="en-US" sz="3200" dirty="0">
              <a:effectLst/>
              <a:latin typeface="Franklin Gothic Medium" panose="020B0603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800"/>
              </a:spcAft>
            </a:pP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en-US" sz="2400" baseline="300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</a:t>
            </a: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term – Extra Lecture: Lab </a:t>
            </a:r>
            <a:r>
              <a:rPr lang="en-US" sz="2400" dirty="0" err="1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Equipments</a:t>
            </a: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part 2.</a:t>
            </a:r>
            <a:endParaRPr lang="en-US" sz="3200" dirty="0">
              <a:effectLst/>
              <a:latin typeface="Franklin Gothic Medium" panose="020B0603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031B957-DFF5-3802-33C5-92A5576C8157}"/>
              </a:ext>
            </a:extLst>
          </p:cNvPr>
          <p:cNvSpPr txBox="1"/>
          <p:nvPr/>
        </p:nvSpPr>
        <p:spPr>
          <a:xfrm>
            <a:off x="455612" y="6172200"/>
            <a:ext cx="86321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Email: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mahir.rahman@uomus.edu.iq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7614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2412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2412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2412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2412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B529BDC-E849-4890-0BAE-1133A4A547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0000"/>
          <a:stretch/>
        </p:blipFill>
        <p:spPr>
          <a:xfrm>
            <a:off x="1379537" y="2743200"/>
            <a:ext cx="942975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22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2412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2412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2412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2412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2412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2412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2412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2412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3125</TotalTime>
  <Words>45</Words>
  <Application>Microsoft Office PowerPoint</Application>
  <PresentationFormat>Custom</PresentationFormat>
  <Paragraphs>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Euphemia</vt:lpstr>
      <vt:lpstr>Franklin Gothic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BMID_I</dc:title>
  <dc:subject>Lecture 2</dc:subject>
  <dc:creator>MAHİR RAHMAN AL-HAJAJ</dc:creator>
  <cp:keywords>Al-Mustaqbal University College</cp:keywords>
  <cp:lastModifiedBy>MAHIR RAHMAN ABDUL-A AL-HAJAJ</cp:lastModifiedBy>
  <cp:revision>143</cp:revision>
  <cp:lastPrinted>2022-10-07T10:41:38Z</cp:lastPrinted>
  <dcterms:created xsi:type="dcterms:W3CDTF">2022-10-06T20:58:31Z</dcterms:created>
  <dcterms:modified xsi:type="dcterms:W3CDTF">2024-11-29T16:12:20Z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