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77" r:id="rId2"/>
    <p:sldId id="282" r:id="rId3"/>
    <p:sldId id="284" r:id="rId4"/>
    <p:sldId id="257" r:id="rId5"/>
    <p:sldId id="283" r:id="rId6"/>
    <p:sldId id="285" r:id="rId7"/>
    <p:sldId id="288" r:id="rId8"/>
    <p:sldId id="293" r:id="rId9"/>
    <p:sldId id="291" r:id="rId10"/>
    <p:sldId id="286" r:id="rId11"/>
    <p:sldId id="292" r:id="rId12"/>
    <p:sldId id="287" r:id="rId13"/>
    <p:sldId id="289" r:id="rId14"/>
    <p:sldId id="290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B1812"/>
    <a:srgbClr val="430908"/>
    <a:srgbClr val="2C03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>
      <p:cViewPr varScale="1">
        <p:scale>
          <a:sx n="96" d="100"/>
          <a:sy n="96" d="100"/>
        </p:scale>
        <p:origin x="178" y="62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63" d="100"/>
          <a:sy n="63" d="100"/>
        </p:scale>
        <p:origin x="2838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3B725B-653D-4166-A8E9-72A38A1847CF}" type="datetimeFigureOut">
              <a:rPr lang="en-US"/>
              <a:t>11/22/2024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861E8E-D392-497B-BB21-122DD7C27CF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08353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3F64CD-0576-4A9A-BD06-7889D6E60BDC}" type="datetimeFigureOut">
              <a:rPr lang="en-US"/>
              <a:t>11/22/2024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55D449-B875-4B8D-8E66-224D27E54C9A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499799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 flip="none" rotWithShape="1">
          <a:gsLst>
            <a:gs pos="0">
              <a:srgbClr val="D9D9D9"/>
            </a:gs>
            <a:gs pos="100000">
              <a:schemeClr val="bg1"/>
            </a:gs>
          </a:gsLst>
          <a:lin ang="81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6225" y="1828800"/>
            <a:ext cx="4098175" cy="3177380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6225" y="5181600"/>
            <a:ext cx="4098175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pic>
        <p:nvPicPr>
          <p:cNvPr id="7" name="Picture 6" descr="EKG line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88688" y="-1"/>
            <a:ext cx="7000137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862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/>
              <a:t>11/22/2024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77154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Rectangle"/>
          <p:cNvSpPr/>
          <p:nvPr/>
        </p:nvSpPr>
        <p:spPr>
          <a:xfrm>
            <a:off x="9982200" y="0"/>
            <a:ext cx="22098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58399" y="457201"/>
            <a:ext cx="2057401" cy="5943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457200"/>
            <a:ext cx="9067800" cy="594359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/>
              <a:t>11/22/2024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2463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/>
              <a:t>11/22/2024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1244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">
    <p:bg>
      <p:bgPr>
        <a:gradFill flip="none" rotWithShape="1">
          <a:gsLst>
            <a:gs pos="0">
              <a:schemeClr val="accent1"/>
            </a:gs>
            <a:gs pos="100000">
              <a:schemeClr val="accent1">
                <a:lumMod val="75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Rectangle"/>
          <p:cNvSpPr/>
          <p:nvPr/>
        </p:nvSpPr>
        <p:spPr>
          <a:xfrm>
            <a:off x="265112" y="228600"/>
            <a:ext cx="11658600" cy="6400800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828800"/>
            <a:ext cx="7772400" cy="3177380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54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5181600"/>
            <a:ext cx="7772400" cy="685800"/>
          </a:xfrm>
        </p:spPr>
        <p:txBody>
          <a:bodyPr>
            <a:normAutofit/>
          </a:bodyPr>
          <a:lstStyle>
            <a:lvl1pPr marL="0" indent="0">
              <a:buNone/>
              <a:defRPr sz="200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06778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825624"/>
            <a:ext cx="4800600" cy="457517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24600" y="1825624"/>
            <a:ext cx="4800600" cy="457517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/>
              <a:t>11/22/2024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44567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828799"/>
            <a:ext cx="4800600" cy="762000"/>
          </a:xfrm>
        </p:spPr>
        <p:txBody>
          <a:bodyPr anchor="ctr">
            <a:noAutofit/>
          </a:bodyPr>
          <a:lstStyle>
            <a:lvl1pPr marL="0" indent="0">
              <a:buNone/>
              <a:defRPr sz="2400" b="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6800" y="2590799"/>
            <a:ext cx="4800600" cy="381003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24600" y="1828799"/>
            <a:ext cx="4800600" cy="762000"/>
          </a:xfrm>
        </p:spPr>
        <p:txBody>
          <a:bodyPr anchor="ctr">
            <a:noAutofit/>
          </a:bodyPr>
          <a:lstStyle>
            <a:lvl1pPr marL="0" indent="0">
              <a:buNone/>
              <a:defRPr sz="2400" b="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24600" y="2590799"/>
            <a:ext cx="4800600" cy="381003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/>
              <a:t>11/22/2024</a:t>
            </a:fld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97906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/>
              <a:t>11/22/2024</a:t>
            </a:fld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38976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/>
              <a:t>11/22/2024</a:t>
            </a:fld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4681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descr="Rectangle"/>
          <p:cNvSpPr/>
          <p:nvPr/>
        </p:nvSpPr>
        <p:spPr>
          <a:xfrm>
            <a:off x="7008812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 descr="Rectangle"/>
          <p:cNvSpPr/>
          <p:nvPr/>
        </p:nvSpPr>
        <p:spPr>
          <a:xfrm>
            <a:off x="7255668" y="228600"/>
            <a:ext cx="4686300" cy="6400800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  <a:tileRect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32700" y="3200400"/>
            <a:ext cx="3932237" cy="175260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457201"/>
            <a:ext cx="5943600" cy="5943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32699" y="5029200"/>
            <a:ext cx="3932237" cy="1371600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6737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descr="Rectangle"/>
          <p:cNvSpPr/>
          <p:nvPr/>
        </p:nvSpPr>
        <p:spPr>
          <a:xfrm>
            <a:off x="7008812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 descr="Rectangle"/>
          <p:cNvSpPr/>
          <p:nvPr/>
        </p:nvSpPr>
        <p:spPr>
          <a:xfrm>
            <a:off x="7255668" y="228600"/>
            <a:ext cx="4686300" cy="6400800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  <a:tileRect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35240" y="3200400"/>
            <a:ext cx="3932237" cy="175260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 descr="An empty placeholder to add an image. Click on the placeholder and select the image that you wish to add."/>
          <p:cNvSpPr>
            <a:spLocks noGrp="1"/>
          </p:cNvSpPr>
          <p:nvPr>
            <p:ph type="pic" idx="1"/>
          </p:nvPr>
        </p:nvSpPr>
        <p:spPr>
          <a:xfrm>
            <a:off x="1" y="0"/>
            <a:ext cx="7008810" cy="6857999"/>
          </a:xfrm>
        </p:spPr>
        <p:txBody>
          <a:bodyPr tIns="45720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35240" y="5029200"/>
            <a:ext cx="3932237" cy="1374648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77249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9D9D9"/>
            </a:gs>
            <a:gs pos="100000">
              <a:schemeClr val="bg1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d bar" descr="Red bar"/>
          <p:cNvSpPr/>
          <p:nvPr/>
        </p:nvSpPr>
        <p:spPr>
          <a:xfrm>
            <a:off x="1" y="1"/>
            <a:ext cx="12188824" cy="1524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99220"/>
            <a:ext cx="100584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1828799"/>
            <a:ext cx="9144000" cy="4572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481760"/>
            <a:ext cx="7848600" cy="239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067800" y="6465885"/>
            <a:ext cx="1066800" cy="239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37CC0096-1860-4642-9CD2-0079EA5E7CD1}" type="datetimeFigureOut">
              <a:rPr lang="en-US" smtClean="0"/>
              <a:pPr/>
              <a:t>11/22/2024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481760"/>
            <a:ext cx="838200" cy="239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E31375A4-56A4-47D6-9801-1991572033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259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800"/>
        </a:spcBef>
        <a:buSzPct val="100000"/>
        <a:buFont typeface="Arial" pitchFamily="34" charset="0"/>
        <a:buChar char="▪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457200" indent="-228600" algn="r" defTabSz="914400" rtl="1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685800" indent="-182880" algn="r" defTabSz="914400" rtl="1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868680" indent="-182563" algn="r" defTabSz="914400" rtl="1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051560" indent="-182880" algn="r" defTabSz="914400" rtl="1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234440" indent="-182880" algn="r" defTabSz="914400" rtl="1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417320" indent="-182880" algn="r" defTabSz="914400" rtl="1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600200" indent="-182880" algn="r" defTabSz="914400" rtl="1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83080" indent="-182880" algn="r" defTabSz="914400" rtl="1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BFE23BCC-9789-0AC8-E1CE-0DB740113CD4}"/>
              </a:ext>
            </a:extLst>
          </p:cNvPr>
          <p:cNvSpPr txBox="1"/>
          <p:nvPr/>
        </p:nvSpPr>
        <p:spPr>
          <a:xfrm>
            <a:off x="3047338" y="590338"/>
            <a:ext cx="6094674" cy="61042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7314" marR="0" lvl="0" indent="0" algn="ctr" defTabSz="914400" rtl="1" eaLnBrk="1" fontAlgn="auto" latinLnBrk="0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IQ" sz="2000" b="1" i="0" u="none" strike="noStrike" kern="0" cap="none" spc="0" normalizeH="0" baseline="0" noProof="0" dirty="0">
              <a:ln>
                <a:noFill/>
              </a:ln>
              <a:solidFill>
                <a:srgbClr val="0F243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07314" marR="0" lvl="0" indent="0" algn="ctr" defTabSz="914400" rtl="1" eaLnBrk="1" fontAlgn="auto" latinLnBrk="0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ar-IQ" sz="20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107314" marR="0" lvl="0" indent="0" algn="ctr" defTabSz="914400" rtl="1" eaLnBrk="1" fontAlgn="auto" latinLnBrk="0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IQ" sz="2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107314" marR="0" lvl="0" indent="0" algn="ctr" defTabSz="914400" rtl="1" eaLnBrk="1" fontAlgn="auto" latinLnBrk="0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Lecture# 4</a:t>
            </a:r>
            <a:b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</a:b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semester# 1</a:t>
            </a:r>
            <a:endParaRPr kumimoji="0" lang="ar-IQ" sz="2000" b="1" i="0" u="none" strike="noStrike" kern="0" cap="none" spc="0" normalizeH="0" baseline="0" noProof="0" dirty="0">
              <a:ln>
                <a:noFill/>
              </a:ln>
              <a:solidFill>
                <a:srgbClr val="0F243E"/>
              </a:solidFill>
              <a:effectLst/>
              <a:uLnTx/>
              <a:uFillTx/>
              <a:latin typeface="Arial"/>
              <a:ea typeface="+mn-ea"/>
              <a:cs typeface="Times New Roman" panose="02020603050405020304" pitchFamily="18" charset="0"/>
            </a:endParaRPr>
          </a:p>
          <a:p>
            <a:pPr marL="107314" marR="0" lvl="0" indent="0" algn="ctr" defTabSz="914400" rtl="1" eaLnBrk="1" fontAlgn="auto" latinLnBrk="0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solidFill>
                  <a:srgbClr val="FF0000"/>
                </a:solidFill>
              </a:rPr>
              <a:t>Basic and Advanced Life Support </a:t>
            </a:r>
          </a:p>
          <a:p>
            <a:pPr marL="107314" marR="0" lvl="0" indent="0" algn="ctr" defTabSz="914400" rtl="1" eaLnBrk="1" fontAlgn="auto" latinLnBrk="0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solidFill>
                  <a:srgbClr val="FF0000"/>
                </a:solidFill>
              </a:rPr>
              <a:t>(BLS and ALS)</a:t>
            </a:r>
            <a:endParaRPr kumimoji="0" lang="ar-IQ" sz="28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07314" marR="0" lvl="0" indent="0" algn="ctr" defTabSz="914400" rtl="1" eaLnBrk="1" fontAlgn="auto" latinLnBrk="0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F243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F243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by</a:t>
            </a:r>
          </a:p>
          <a:p>
            <a:pPr marL="107314" marR="0" lvl="0" indent="0" algn="ctr" defTabSz="914400" rtl="1" eaLnBrk="1" fontAlgn="auto" latinLnBrk="0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lecturer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0E2841">
                  <a:lumMod val="75000"/>
                  <a:lumOff val="25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07314" marR="0" lvl="0" indent="0" algn="ctr" defTabSz="914400" rtl="1" eaLnBrk="1" fontAlgn="auto" latinLnBrk="0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E2841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M.Sc.N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E2841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 Ali J. Mohammed</a:t>
            </a:r>
          </a:p>
          <a:p>
            <a:pPr marL="107314" marR="0" lvl="0" indent="0" algn="ctr" defTabSz="914400" rtl="1" eaLnBrk="1" fontAlgn="auto" latinLnBrk="0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IQ" sz="24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Al-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Mustaqbal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 University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College of Nursing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kern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2</a:t>
            </a:r>
            <a:r>
              <a:rPr kumimoji="0" lang="en-US" sz="2800" b="1" i="0" u="none" strike="noStrike" kern="0" cap="none" spc="0" normalizeH="0" baseline="30000" noProof="0">
                <a:ln>
                  <a:noFill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th</a:t>
            </a:r>
            <a:r>
              <a:rPr kumimoji="0" lang="en-US" sz="2800" b="1" i="0" u="none" strike="noStrike" kern="0" cap="none" spc="0" normalizeH="0" baseline="30000" noProof="0" dirty="0">
                <a:ln>
                  <a:noFill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Class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The Clinical Part of Critical Care Nursing </a:t>
            </a:r>
          </a:p>
        </p:txBody>
      </p:sp>
    </p:spTree>
    <p:extLst>
      <p:ext uri="{BB962C8B-B14F-4D97-AF65-F5344CB8AC3E}">
        <p14:creationId xmlns:p14="http://schemas.microsoft.com/office/powerpoint/2010/main" val="2291872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B9C5BA-9BCE-7904-F7DF-B66C18EDA2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Key Aspects of Airway Management in ACLS:</a:t>
            </a:r>
            <a:b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AB9A82-A43B-5AE2-5D24-C8C2A32E17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447800"/>
            <a:ext cx="11430000" cy="5181600"/>
          </a:xfrm>
        </p:spPr>
        <p:txBody>
          <a:bodyPr>
            <a:normAutofit lnSpcReduction="10000"/>
          </a:bodyPr>
          <a:lstStyle/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Ensure Airway Patency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The first step is to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open the airway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This can be done using the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head-tilt, chin-lift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jaw-thrust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maneuver, depending on the patient's condition.</a:t>
            </a:r>
          </a:p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Oxygenation and Ventilation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742950" lvl="1" indent="-285750" algn="l" rtl="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Rescue Breaths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Provide effective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mouth-to-mouth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mouth-to-barrier device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breaths for a non-breathing patient.</a:t>
            </a:r>
          </a:p>
          <a:p>
            <a:pPr marL="742950" lvl="1" indent="-285750" algn="l" rtl="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patients in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cardiac arrest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perform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high-quality chest compressions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along with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ventilations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(if appropriate, 30:2 compression-to-ventilation ratio for adults).</a:t>
            </a:r>
          </a:p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Advanced Airway Techniques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If the airway is not patent or ventilations are ineffective, advanced techniques are used:</a:t>
            </a:r>
          </a:p>
          <a:p>
            <a:pPr marL="1143000" lvl="2" indent="-228600" algn="l" rtl="0">
              <a:lnSpc>
                <a:spcPct val="150000"/>
              </a:lnSpc>
              <a:buFont typeface="+mj-lt"/>
              <a:buAutoNum type="arabicPeriod"/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Endotracheal Intubation (ETT)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Insertion of a tube into the trachea to secure the airway.</a:t>
            </a:r>
          </a:p>
          <a:p>
            <a:pPr marL="1143000" lvl="2" indent="-228600" algn="l" rtl="0">
              <a:lnSpc>
                <a:spcPct val="150000"/>
              </a:lnSpc>
              <a:buFont typeface="+mj-lt"/>
              <a:buAutoNum type="arabicPeriod"/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Supraglottic Airway Devices (e.g., LMA)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Used as alternatives to endotracheal intubation, especially if intubation is difficult or unsuccessful.</a:t>
            </a:r>
          </a:p>
          <a:p>
            <a:pPr marL="0" indent="0" algn="l" rtl="0">
              <a:lnSpc>
                <a:spcPct val="150000"/>
              </a:lnSpc>
              <a:buNone/>
            </a:pP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3149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FD47A2A-8878-3A17-92AC-6E24981F2D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00"/>
            <a:ext cx="5677618" cy="6781800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6F5984E-CD3B-237E-A660-D77C540759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76200"/>
            <a:ext cx="5715000" cy="678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801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50F933-9A55-3114-CDE4-7E08FEF545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Cardiac Arrest Rhythm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985F31FE-CC14-115A-DD33-F9879AE1100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52400" y="1600200"/>
            <a:ext cx="7581947" cy="1669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Shockable Rhythms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Ventricular Fibrillation (VF)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Pulseless Ventricular Tachycardia (VT)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These are treated with an 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electrical shock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to reset the heart's electrical activity.</a:t>
            </a:r>
          </a:p>
        </p:txBody>
      </p:sp>
      <p:pic>
        <p:nvPicPr>
          <p:cNvPr id="10" name="Picture 9" descr="A graph with a line&#10;&#10;Description automatically generated">
            <a:extLst>
              <a:ext uri="{FF2B5EF4-FFF2-40B4-BE49-F238E27FC236}">
                <a16:creationId xmlns:a16="http://schemas.microsoft.com/office/drawing/2014/main" id="{BEB4F221-31A9-6FAA-6F73-9A1912E98D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607" y="5115505"/>
            <a:ext cx="7320193" cy="1559382"/>
          </a:xfrm>
          <a:prstGeom prst="rect">
            <a:avLst/>
          </a:prstGeom>
        </p:spPr>
      </p:pic>
      <p:pic>
        <p:nvPicPr>
          <p:cNvPr id="12" name="Picture 11" descr="A graph with a line on it&#10;&#10;Description automatically generated">
            <a:extLst>
              <a:ext uri="{FF2B5EF4-FFF2-40B4-BE49-F238E27FC236}">
                <a16:creationId xmlns:a16="http://schemas.microsoft.com/office/drawing/2014/main" id="{3025BAEC-2DBD-A71B-DBE5-AE394D9052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0440" y="3497942"/>
            <a:ext cx="7320193" cy="141626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63CAF2E-19DC-807A-3BC6-CEA5AF92B6B2}"/>
              </a:ext>
            </a:extLst>
          </p:cNvPr>
          <p:cNvSpPr txBox="1"/>
          <p:nvPr/>
        </p:nvSpPr>
        <p:spPr>
          <a:xfrm>
            <a:off x="304800" y="3810000"/>
            <a:ext cx="1295400" cy="646331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VF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D57A7F1-4BFA-DEEF-7908-DED398783B06}"/>
              </a:ext>
            </a:extLst>
          </p:cNvPr>
          <p:cNvSpPr txBox="1"/>
          <p:nvPr/>
        </p:nvSpPr>
        <p:spPr>
          <a:xfrm>
            <a:off x="289560" y="5572030"/>
            <a:ext cx="1295400" cy="646331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PVT</a:t>
            </a:r>
          </a:p>
        </p:txBody>
      </p:sp>
    </p:spTree>
    <p:extLst>
      <p:ext uri="{BB962C8B-B14F-4D97-AF65-F5344CB8AC3E}">
        <p14:creationId xmlns:p14="http://schemas.microsoft.com/office/powerpoint/2010/main" val="93566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46CDDF-19FD-5424-97BF-4CF4969CA1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Cardiac Arrest Rhythm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EDC5A6-19BE-6AFC-B0BB-03E5C362D0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600200"/>
            <a:ext cx="10439400" cy="5257799"/>
          </a:xfrm>
        </p:spPr>
        <p:txBody>
          <a:bodyPr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Non-Shockable Rhythms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Asystole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(flatline) and 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Pulseless Electrical Activity (PEA)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These do 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not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respond to shocks. Treatment focuses on 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CPR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medications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(like epinephrine), and improving circulation.</a:t>
            </a:r>
          </a:p>
          <a:p>
            <a:pPr>
              <a:lnSpc>
                <a:spcPct val="150000"/>
              </a:lnSpc>
            </a:pPr>
            <a:endParaRPr lang="en-US" sz="1800" dirty="0"/>
          </a:p>
        </p:txBody>
      </p:sp>
      <p:pic>
        <p:nvPicPr>
          <p:cNvPr id="5" name="Picture 4" descr="A graph paper with a line&#10;&#10;Description automatically generated">
            <a:extLst>
              <a:ext uri="{FF2B5EF4-FFF2-40B4-BE49-F238E27FC236}">
                <a16:creationId xmlns:a16="http://schemas.microsoft.com/office/drawing/2014/main" id="{4F45DE71-765F-51EB-4A17-B48E08E6FF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3505200"/>
            <a:ext cx="7848600" cy="1352675"/>
          </a:xfrm>
          <a:prstGeom prst="rect">
            <a:avLst/>
          </a:prstGeom>
        </p:spPr>
      </p:pic>
      <p:pic>
        <p:nvPicPr>
          <p:cNvPr id="7" name="Picture 6" descr="A graph with a graph on it&#10;&#10;Description automatically generated">
            <a:extLst>
              <a:ext uri="{FF2B5EF4-FFF2-40B4-BE49-F238E27FC236}">
                <a16:creationId xmlns:a16="http://schemas.microsoft.com/office/drawing/2014/main" id="{1EAAF167-B81C-291D-E1B0-F4CCE87EEC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5109164"/>
            <a:ext cx="7925906" cy="146705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8FCF0AD-83B2-04A9-9CAC-59A3BD17A865}"/>
              </a:ext>
            </a:extLst>
          </p:cNvPr>
          <p:cNvSpPr txBox="1"/>
          <p:nvPr/>
        </p:nvSpPr>
        <p:spPr>
          <a:xfrm>
            <a:off x="340581" y="4006464"/>
            <a:ext cx="1524000" cy="523220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Asystole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5686F29-2454-B977-4419-5A5B85B50417}"/>
              </a:ext>
            </a:extLst>
          </p:cNvPr>
          <p:cNvSpPr txBox="1"/>
          <p:nvPr/>
        </p:nvSpPr>
        <p:spPr>
          <a:xfrm>
            <a:off x="340581" y="5562600"/>
            <a:ext cx="1295400" cy="646331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PEV</a:t>
            </a:r>
          </a:p>
        </p:txBody>
      </p:sp>
    </p:spTree>
    <p:extLst>
      <p:ext uri="{BB962C8B-B14F-4D97-AF65-F5344CB8AC3E}">
        <p14:creationId xmlns:p14="http://schemas.microsoft.com/office/powerpoint/2010/main" val="1918100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E2CAF7-B9D5-AD54-5C31-A86DE6C984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 of the most commonly used medications during ACLS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C8E604-8583-1B3D-3914-9C3DBA14AB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066800"/>
            <a:ext cx="11277600" cy="5638800"/>
          </a:xfrm>
        </p:spPr>
        <p:txBody>
          <a:bodyPr>
            <a:noAutofit/>
          </a:bodyPr>
          <a:lstStyle/>
          <a:p>
            <a:pPr marL="0" indent="0" algn="l" rtl="0">
              <a:buNone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>
              <a:buFont typeface="+mj-lt"/>
              <a:buAutoNum type="arabicPeriod"/>
            </a:pP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Epinephrine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 indent="0" algn="l" rtl="0">
              <a:buNone/>
            </a:pP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Administered during 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cardiac arrest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(for both shockable and non-shockable rhythms) to increase heart rate, improve blood pressure, and enhance coronary and cerebral blood flow.</a:t>
            </a:r>
          </a:p>
          <a:p>
            <a:pPr lvl="1" indent="0" algn="l" rtl="0">
              <a:buNone/>
            </a:pP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Dosage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1 mg IV/IO every 3-5 minutes during resuscitation.</a:t>
            </a:r>
          </a:p>
          <a:p>
            <a:pPr algn="l" rtl="0">
              <a:buFont typeface="+mj-lt"/>
              <a:buAutoNum type="arabicPeriod"/>
            </a:pP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Amiodarone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 indent="0" algn="l" rtl="0">
              <a:buNone/>
            </a:pP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Used for 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ventricular fibrillation (VF)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 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pulseless ventricular tachycardia (VT)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unresponsive to defibrillation.</a:t>
            </a:r>
          </a:p>
          <a:p>
            <a:pPr lvl="1" indent="0" algn="l" rtl="0">
              <a:buNone/>
            </a:pP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Dosage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300 mg IV push for the first dose, followed by 150 mg if needed.</a:t>
            </a:r>
          </a:p>
          <a:p>
            <a:pPr algn="l" rtl="0">
              <a:buFont typeface="+mj-lt"/>
              <a:buAutoNum type="arabicPeriod"/>
            </a:pP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Lidocaine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 indent="0" algn="l" rtl="0">
              <a:buNone/>
            </a:pP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An alternative to amiodarone for 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VF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pulseless VT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1" indent="0" algn="l" rtl="0">
              <a:buNone/>
            </a:pP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Dosage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1-1.5 mg/kg IV push, may repeat at 0.5-0.75 mg/kg every 5-10 minutes if needed.</a:t>
            </a:r>
          </a:p>
          <a:p>
            <a:pPr algn="l" rtl="0">
              <a:buFont typeface="+mj-lt"/>
              <a:buAutoNum type="arabicPeriod"/>
            </a:pP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Atropine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 indent="0" algn="l" rtl="0">
              <a:buNone/>
            </a:pP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Administered for 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bradycardia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(slow heart rate) to increase the heart rate.</a:t>
            </a:r>
          </a:p>
          <a:p>
            <a:pPr lvl="1" indent="0" algn="l" rtl="0">
              <a:buNone/>
            </a:pP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Dosage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1 mg IV push every 3-5 minutes (max 3 mg).</a:t>
            </a:r>
          </a:p>
          <a:p>
            <a:pPr algn="l" rtl="0">
              <a:buFont typeface="+mj-lt"/>
              <a:buAutoNum type="arabicPeriod"/>
            </a:pP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Bicarbonate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 indent="0" algn="l" rtl="0">
              <a:buNone/>
            </a:pP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Used in cases of 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severe acidosis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prolonged arrest, or specific poisoning (e.g., tricyclic antidepressant overdose).</a:t>
            </a:r>
          </a:p>
          <a:p>
            <a:pPr lvl="1" indent="0" algn="l" rtl="0">
              <a:buNone/>
            </a:pP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Dosage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1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mEq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/kg IV, may repeat depending on response.</a:t>
            </a:r>
          </a:p>
          <a:p>
            <a:pPr algn="l" rtl="0"/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135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B9793C-98DB-0FF9-ACCE-237EEE605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131D95-E6BA-E0D0-00EA-317E274057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Cardiac Arrest</a:t>
            </a:r>
            <a:endParaRPr lang="ar-IQ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C8062D9-5CCB-4871-E861-600912D4680D}"/>
              </a:ext>
            </a:extLst>
          </p:cNvPr>
          <p:cNvSpPr/>
          <p:nvPr/>
        </p:nvSpPr>
        <p:spPr>
          <a:xfrm>
            <a:off x="533400" y="2514600"/>
            <a:ext cx="10363200" cy="16879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1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Cardiac arrest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describes the sudden and complete loss of cardiac output due to asystole, ventricular tachycardia or fibrillation, or loss of mechanical cardiac contraction (pulseless electrical activity).</a:t>
            </a:r>
            <a:endParaRPr lang="ar-IQ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2056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EA54F2-3834-4E80-AD8F-BB3136E739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Reversible Causes of Cardiac Arrest: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5D2BADD-995B-7D9E-15AF-7BF660EF5A39}"/>
              </a:ext>
            </a:extLst>
          </p:cNvPr>
          <p:cNvSpPr txBox="1"/>
          <p:nvPr/>
        </p:nvSpPr>
        <p:spPr>
          <a:xfrm>
            <a:off x="304800" y="1600200"/>
            <a:ext cx="10896600" cy="48628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The 6 </a:t>
            </a:r>
            <a:r>
              <a:rPr lang="en-US" sz="2000" b="1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H's and 4 T's</a:t>
            </a:r>
            <a:r>
              <a:rPr lang="en-US" sz="2000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Reversible Causes of Cardiac Arrest.</a:t>
            </a:r>
          </a:p>
          <a:p>
            <a:endParaRPr lang="en-US" sz="2000" dirty="0">
              <a:highlight>
                <a:srgbClr val="00FFFF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H's:</a:t>
            </a:r>
          </a:p>
          <a:p>
            <a:pPr>
              <a:buFont typeface="+mj-lt"/>
              <a:buAutoNum type="arabicPeriod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Hypoxia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Lack of oxygen (e.g., airway obstruction, respiratory failure).</a:t>
            </a:r>
          </a:p>
          <a:p>
            <a:pPr>
              <a:buFont typeface="+mj-lt"/>
              <a:buAutoNum type="arabicPeriod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Hypovolemia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Low blood volume (e.g., hemorrhage, dehydration).</a:t>
            </a:r>
          </a:p>
          <a:p>
            <a:pPr>
              <a:buFont typeface="+mj-lt"/>
              <a:buAutoNum type="arabicPeriod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Hydrogen ion (Acidosis)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High acidity in the blood (e.g., diabetic ketoacidosis, lactic acidosis).</a:t>
            </a:r>
          </a:p>
          <a:p>
            <a:pPr>
              <a:buFont typeface="+mj-lt"/>
              <a:buAutoNum type="arabicPeriod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Hypothermia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Low body temperature.</a:t>
            </a:r>
          </a:p>
          <a:p>
            <a:pPr>
              <a:buFont typeface="+mj-lt"/>
              <a:buAutoNum type="arabicPeriod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Hypokalemia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Low potassium levels.</a:t>
            </a:r>
          </a:p>
          <a:p>
            <a:pPr>
              <a:buFont typeface="+mj-lt"/>
              <a:buAutoNum type="arabicPeriod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Hyperkalemia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High potassium levels.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T's:</a:t>
            </a:r>
          </a:p>
          <a:p>
            <a:pPr>
              <a:buFont typeface="+mj-lt"/>
              <a:buAutoNum type="arabicPeriod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Tension Pneumothorax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Air trapped in the chest cavity compressing the heart.</a:t>
            </a:r>
          </a:p>
          <a:p>
            <a:pPr>
              <a:buFont typeface="+mj-lt"/>
              <a:buAutoNum type="arabicPeriod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Tamponade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Fluid around the heart (cardiac tamponade) restricting heart function.</a:t>
            </a:r>
          </a:p>
          <a:p>
            <a:pPr>
              <a:buFont typeface="+mj-lt"/>
              <a:buAutoNum type="arabicPeriod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Toxins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Drug overdose or poisoning (e.g., opioids, cyanide).</a:t>
            </a:r>
          </a:p>
          <a:p>
            <a:pPr>
              <a:buFont typeface="+mj-lt"/>
              <a:buAutoNum type="arabicPeriod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Thrombosis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Blood clots (e.g., pulmonary embolism, myocardial infarction).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These conditions can often be treated to restore heart function during cardiac arrest.</a:t>
            </a:r>
          </a:p>
        </p:txBody>
      </p:sp>
    </p:spTree>
    <p:extLst>
      <p:ext uri="{BB962C8B-B14F-4D97-AF65-F5344CB8AC3E}">
        <p14:creationId xmlns:p14="http://schemas.microsoft.com/office/powerpoint/2010/main" val="1526905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Clinical Signs of Cardiac Arrest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8A8481A6-7B57-11AA-6BBC-7DA0D02B03A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914400" y="1433397"/>
            <a:ext cx="8170827" cy="5547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1- Unresponsiveness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patient is unresponsive to verbal commands, shaking, or any form of stimulation.</a:t>
            </a:r>
          </a:p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 purposeful movement or reaction to external stimuli.</a:t>
            </a:r>
          </a:p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2- Absence of Normal Breathing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Agonal gasping or no respiratory effort.</a:t>
            </a:r>
          </a:p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Normal breathing ceases within seconds to minutes after cardiac arrest onset.</a:t>
            </a:r>
          </a:p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3- Absence of a Detectable Pulse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 palpable pulse at major arteries (e.g., carotid or femoral artery).</a:t>
            </a:r>
          </a:p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Pulse checks should not exceed 10 seconds during assessment.</a:t>
            </a:r>
          </a:p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2969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84AADD-D0CA-3CB7-25D3-19099E1B3C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548A89-879D-5023-4D98-D2A768025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Clinical Signs of Cardiac Arrest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E51F9086-9DCB-7D78-8FB2-B6B3031D500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914400" y="1709910"/>
            <a:ext cx="10346807" cy="4993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4- Loss of Circulatory Function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Signs include cyanosis (bluish discoloration of skin, lips, or nail beds) and pallor.</a:t>
            </a:r>
          </a:p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Rapid decline in oxygen delivery to tissues.</a:t>
            </a:r>
          </a:p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5- Cardiac Arrest Rhythms on ECG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Ventricular Fibrillation (VF)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Chaotic, irregular electrical activity.</a:t>
            </a:r>
          </a:p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Pulseless Ventricular Tachycardia (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pVT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Rapid, organized rhythm without pulse.</a:t>
            </a:r>
          </a:p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Asystole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Flatline, indicating no electrical activity.</a:t>
            </a:r>
          </a:p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Pulseless Electrical Activity (PEA)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Organized electrical rhythm without mechanical heart activity or pulse.</a:t>
            </a:r>
          </a:p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2400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F8312C-19F9-4648-0EAC-21301D0FC3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main difference between BLS (Basic Life Support) and ACLS (Advanced Cardiovascular Life Support)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B21024-F36B-6688-9C15-84AB62E32F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500" y="1524000"/>
            <a:ext cx="11811000" cy="5334000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BLS (Basic Life Support)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742950" lvl="1" indent="-285750" algn="l" rtl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Focuses on providing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immediate, essential life-saving interventions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emergency situations.</a:t>
            </a:r>
          </a:p>
          <a:p>
            <a:pPr marL="742950" lvl="1" indent="-285750" algn="l" rtl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Includes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CPR (Cardiopulmonary Resuscitation)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the use of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automated external defibrillators (AED)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and performing basic airway management.</a:t>
            </a:r>
          </a:p>
          <a:p>
            <a:pPr marL="742950" lvl="1" indent="-285750" algn="l" rtl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 be performed by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laypersons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first responders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and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healthcare providers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ACLS (Advanced Cardiovascular Life Support)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742950" lvl="1" indent="-285750" algn="l" rtl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Involves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more advanced techniques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interventions for patients experiencing cardiac arrest, strokes, or other life-threatening cardiovascular emergencies.</a:t>
            </a:r>
          </a:p>
          <a:p>
            <a:pPr marL="742950" lvl="1" indent="-285750" algn="l" rtl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Includes all BLS skills plus advanced airway management, medications (like epinephrine, amiodarone), and advanced defibrillation techniques.</a:t>
            </a:r>
          </a:p>
          <a:p>
            <a:pPr marL="742950" lvl="1" indent="-285750" algn="l" rtl="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Requires more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extensive medical knowledge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training, typically provided to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healthcare professionals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 rtl="0">
              <a:lnSpc>
                <a:spcPct val="170000"/>
              </a:lnSpc>
            </a:pP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484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FA8CB-E96D-02CA-E20C-864E8FF0A6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CPR Steps for Adults (Summary):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72370D-F83D-040F-AE6A-0EEA34170C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700" y="1500980"/>
            <a:ext cx="11658600" cy="5257800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  <a:buFont typeface="+mj-lt"/>
              <a:buAutoNum type="arabicPeriod"/>
            </a:pP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Check for Pulse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Feel for the carotid pulse on the side of the neck for no more than 10 seconds. If unsure, begin CPR with 30 chest compressions and 2 breaths.</a:t>
            </a:r>
          </a:p>
          <a:p>
            <a:pPr algn="l" rtl="0">
              <a:lnSpc>
                <a:spcPct val="150000"/>
              </a:lnSpc>
              <a:buFont typeface="+mj-lt"/>
              <a:buAutoNum type="arabicPeriod"/>
            </a:pP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Chest Compressions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742950" lvl="1" indent="-285750" algn="l" rtl="0">
              <a:lnSpc>
                <a:spcPct val="150000"/>
              </a:lnSpc>
              <a:buFont typeface="+mj-lt"/>
              <a:buAutoNum type="arabicPeriod"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Place the heel of one hand on the lower half of the sternum.</a:t>
            </a:r>
          </a:p>
          <a:p>
            <a:pPr marL="742950" lvl="1" indent="-285750" algn="l" rtl="0">
              <a:lnSpc>
                <a:spcPct val="150000"/>
              </a:lnSpc>
              <a:buFont typeface="+mj-lt"/>
              <a:buAutoNum type="arabicPeriod"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Place the other hand on top of the first and press down with straight arms.</a:t>
            </a:r>
          </a:p>
          <a:p>
            <a:pPr marL="742950" lvl="1" indent="-285750" algn="l" rtl="0">
              <a:lnSpc>
                <a:spcPct val="150000"/>
              </a:lnSpc>
              <a:buFont typeface="+mj-lt"/>
              <a:buAutoNum type="arabicPeriod"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Compress the chest 2 to 2.4 inches (5-6 cm) deep at a rate of 100-120 compressions per minute.</a:t>
            </a:r>
          </a:p>
          <a:p>
            <a:pPr marL="742950" lvl="1" indent="-285750" algn="l" rtl="0">
              <a:lnSpc>
                <a:spcPct val="150000"/>
              </a:lnSpc>
              <a:buFont typeface="+mj-lt"/>
              <a:buAutoNum type="arabicPeriod"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Allow the chest to fully recoil between compressions.</a:t>
            </a:r>
          </a:p>
          <a:p>
            <a:pPr algn="l" rtl="0">
              <a:lnSpc>
                <a:spcPct val="150000"/>
              </a:lnSpc>
              <a:buFont typeface="+mj-lt"/>
              <a:buAutoNum type="arabicPeriod"/>
            </a:pP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Airway Opening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After 30 compressions, </a:t>
            </a:r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tilt the head back and lift the chin to open the airway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If a neck injury is suspected, use </a:t>
            </a:r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jaw-thrust maneuver instead.</a:t>
            </a:r>
          </a:p>
          <a:p>
            <a:pPr algn="l" rtl="0">
              <a:lnSpc>
                <a:spcPct val="150000"/>
              </a:lnSpc>
              <a:buFont typeface="+mj-lt"/>
              <a:buAutoNum type="arabicPeriod"/>
            </a:pP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Rescue Breaths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 Give 2 breaths over 1 second each, watching for the chest to rise.</a:t>
            </a:r>
          </a:p>
          <a:p>
            <a:pPr algn="l" rtl="0">
              <a:lnSpc>
                <a:spcPct val="150000"/>
              </a:lnSpc>
              <a:buFont typeface="+mj-lt"/>
              <a:buAutoNum type="arabicPeriod"/>
            </a:pP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Resume Compressions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Quickly alternate between chest compressions and rescue breaths, minimizing interruptions.</a:t>
            </a:r>
          </a:p>
          <a:p>
            <a:pPr algn="r" rtl="0">
              <a:lnSpc>
                <a:spcPct val="150000"/>
              </a:lnSpc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9950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person's hands on a mannequin&#10;&#10;Description automatically generated">
            <a:extLst>
              <a:ext uri="{FF2B5EF4-FFF2-40B4-BE49-F238E27FC236}">
                <a16:creationId xmlns:a16="http://schemas.microsoft.com/office/drawing/2014/main" id="{6BBDDE20-1020-FB6E-85F5-92F6E0DF4C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524000"/>
            <a:ext cx="4724400" cy="4162836"/>
          </a:xfrm>
        </p:spPr>
      </p:pic>
      <p:pic>
        <p:nvPicPr>
          <p:cNvPr id="7" name="Picture 6" descr="Hands holding a plastic dummy&#10;&#10;Description automatically generated with medium confidence">
            <a:extLst>
              <a:ext uri="{FF2B5EF4-FFF2-40B4-BE49-F238E27FC236}">
                <a16:creationId xmlns:a16="http://schemas.microsoft.com/office/drawing/2014/main" id="{8D5EC9AA-F957-5199-5377-30857E7B85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1524000"/>
            <a:ext cx="5943600" cy="416283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3A8CD95-4BF2-E725-5754-E60354B97A7C}"/>
              </a:ext>
            </a:extLst>
          </p:cNvPr>
          <p:cNvSpPr txBox="1"/>
          <p:nvPr/>
        </p:nvSpPr>
        <p:spPr>
          <a:xfrm>
            <a:off x="685800" y="5867400"/>
            <a:ext cx="4724400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Tilt The Head Back and Lift The Chin to Open The Airway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07A1972-A38D-30EB-24AC-A8457DDFB402}"/>
              </a:ext>
            </a:extLst>
          </p:cNvPr>
          <p:cNvSpPr txBox="1"/>
          <p:nvPr/>
        </p:nvSpPr>
        <p:spPr>
          <a:xfrm>
            <a:off x="5791200" y="5867399"/>
            <a:ext cx="4724400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Jaw-thrust Maneuver 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0234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18F26-755C-0704-BB5C-A982E9DACF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62309B2-62DB-44DB-6AB9-FDA0CFB9C1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758780"/>
          </a:xfrm>
        </p:spPr>
      </p:pic>
    </p:spTree>
    <p:extLst>
      <p:ext uri="{BB962C8B-B14F-4D97-AF65-F5344CB8AC3E}">
        <p14:creationId xmlns:p14="http://schemas.microsoft.com/office/powerpoint/2010/main" val="3442834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Medical Design 16x9">
  <a:themeElements>
    <a:clrScheme name="MedicalHealth">
      <a:dk1>
        <a:sysClr val="windowText" lastClr="000000"/>
      </a:dk1>
      <a:lt1>
        <a:sysClr val="window" lastClr="FFFFFF"/>
      </a:lt1>
      <a:dk2>
        <a:srgbClr val="656367"/>
      </a:dk2>
      <a:lt2>
        <a:srgbClr val="F2F2F2"/>
      </a:lt2>
      <a:accent1>
        <a:srgbClr val="B82D2F"/>
      </a:accent1>
      <a:accent2>
        <a:srgbClr val="333333"/>
      </a:accent2>
      <a:accent3>
        <a:srgbClr val="2B4A63"/>
      </a:accent3>
      <a:accent4>
        <a:srgbClr val="445E45"/>
      </a:accent4>
      <a:accent5>
        <a:srgbClr val="5A3A64"/>
      </a:accent5>
      <a:accent6>
        <a:srgbClr val="DB8526"/>
      </a:accent6>
      <a:hlink>
        <a:srgbClr val="164E6E"/>
      </a:hlink>
      <a:folHlink>
        <a:srgbClr val="667F6D"/>
      </a:folHlink>
    </a:clrScheme>
    <a:fontScheme name="Franklin Gothic Medium">
      <a:maj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00001141.potx" id="{D7485564-6666-4DDB-B0D3-55F6E694D6E5}" vid="{6E950D30-6FC6-4411-BCFF-468AD9ECA787}"/>
    </a:ext>
  </a:extLst>
</a:theme>
</file>

<file path=ppt/theme/theme2.xml><?xml version="1.0" encoding="utf-8"?>
<a:theme xmlns:a="http://schemas.openxmlformats.org/drawingml/2006/main" name="Office Theme">
  <a:themeElements>
    <a:clrScheme name="MedicalHealth">
      <a:dk1>
        <a:sysClr val="windowText" lastClr="000000"/>
      </a:dk1>
      <a:lt1>
        <a:sysClr val="window" lastClr="FFFFFF"/>
      </a:lt1>
      <a:dk2>
        <a:srgbClr val="656367"/>
      </a:dk2>
      <a:lt2>
        <a:srgbClr val="F2F2F2"/>
      </a:lt2>
      <a:accent1>
        <a:srgbClr val="B82D2F"/>
      </a:accent1>
      <a:accent2>
        <a:srgbClr val="333333"/>
      </a:accent2>
      <a:accent3>
        <a:srgbClr val="2B4A63"/>
      </a:accent3>
      <a:accent4>
        <a:srgbClr val="445E45"/>
      </a:accent4>
      <a:accent5>
        <a:srgbClr val="5A3A64"/>
      </a:accent5>
      <a:accent6>
        <a:srgbClr val="DB8526"/>
      </a:accent6>
      <a:hlink>
        <a:srgbClr val="164E6E"/>
      </a:hlink>
      <a:folHlink>
        <a:srgbClr val="667F6D"/>
      </a:folHlink>
    </a:clrScheme>
    <a:fontScheme name="Franklin Gothic Medium">
      <a:maj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MedicalHealth">
      <a:dk1>
        <a:sysClr val="windowText" lastClr="000000"/>
      </a:dk1>
      <a:lt1>
        <a:sysClr val="window" lastClr="FFFFFF"/>
      </a:lt1>
      <a:dk2>
        <a:srgbClr val="656367"/>
      </a:dk2>
      <a:lt2>
        <a:srgbClr val="F2F2F2"/>
      </a:lt2>
      <a:accent1>
        <a:srgbClr val="B82D2F"/>
      </a:accent1>
      <a:accent2>
        <a:srgbClr val="333333"/>
      </a:accent2>
      <a:accent3>
        <a:srgbClr val="2B4A63"/>
      </a:accent3>
      <a:accent4>
        <a:srgbClr val="445E45"/>
      </a:accent4>
      <a:accent5>
        <a:srgbClr val="5A3A64"/>
      </a:accent5>
      <a:accent6>
        <a:srgbClr val="DB8526"/>
      </a:accent6>
      <a:hlink>
        <a:srgbClr val="164E6E"/>
      </a:hlink>
      <a:folHlink>
        <a:srgbClr val="667F6D"/>
      </a:folHlink>
    </a:clrScheme>
    <a:fontScheme name="Franklin Gothic Medium">
      <a:maj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Medical design presentation (widescreen)</Template>
  <TotalTime>609</TotalTime>
  <Words>1166</Words>
  <Application>Microsoft Office PowerPoint</Application>
  <PresentationFormat>Widescreen</PresentationFormat>
  <Paragraphs>113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Franklin Gothic Medium</vt:lpstr>
      <vt:lpstr>Times New Roman</vt:lpstr>
      <vt:lpstr>Wingdings</vt:lpstr>
      <vt:lpstr>Medical Design 16x9</vt:lpstr>
      <vt:lpstr>PowerPoint Presentation</vt:lpstr>
      <vt:lpstr>Cardiac Arrest</vt:lpstr>
      <vt:lpstr>The Reversible Causes of Cardiac Arrest: </vt:lpstr>
      <vt:lpstr>Clinical Signs of Cardiac Arrest</vt:lpstr>
      <vt:lpstr>Clinical Signs of Cardiac Arrest</vt:lpstr>
      <vt:lpstr>The main difference between BLS (Basic Life Support) and ACLS (Advanced Cardiovascular Life Support)</vt:lpstr>
      <vt:lpstr>CPR Steps for Adults (Summary): </vt:lpstr>
      <vt:lpstr>PowerPoint Presentation</vt:lpstr>
      <vt:lpstr>PowerPoint Presentation</vt:lpstr>
      <vt:lpstr>Key Aspects of Airway Management in ACLS: </vt:lpstr>
      <vt:lpstr>PowerPoint Presentation</vt:lpstr>
      <vt:lpstr>Cardiac Arrest Rhythm</vt:lpstr>
      <vt:lpstr>Cardiac Arrest Rhythm</vt:lpstr>
      <vt:lpstr>overview of the most commonly used medications during ACLS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Layout</dc:title>
  <dc:creator>Earthlink</dc:creator>
  <cp:lastModifiedBy>ALI ALIALI</cp:lastModifiedBy>
  <cp:revision>24</cp:revision>
  <dcterms:created xsi:type="dcterms:W3CDTF">2023-11-05T13:39:11Z</dcterms:created>
  <dcterms:modified xsi:type="dcterms:W3CDTF">2024-11-22T08:40:11Z</dcterms:modified>
</cp:coreProperties>
</file>