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78" r:id="rId3"/>
    <p:sldId id="258" r:id="rId4"/>
    <p:sldId id="261" r:id="rId5"/>
    <p:sldId id="260" r:id="rId6"/>
    <p:sldId id="259" r:id="rId7"/>
    <p:sldId id="262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3" r:id="rId16"/>
    <p:sldId id="274" r:id="rId17"/>
    <p:sldId id="275" r:id="rId18"/>
    <p:sldId id="276" r:id="rId19"/>
    <p:sldId id="277" r:id="rId20"/>
    <p:sldId id="279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1210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DBF5F9">
                    <a:shade val="90000"/>
                  </a:srgbClr>
                </a:solidFill>
              </a:rPr>
              <a:pPr/>
              <a:t>10/05/1446</a:t>
            </a:fld>
            <a:endParaRPr lang="ar-IQ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308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10/05/1446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056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10/05/1446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370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9756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430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363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8081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94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2133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0908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612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10/05/1446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61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9407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1316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8287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98805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4428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0805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أعمدة صو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2570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1757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FFF5A-9DE2-4311-8EAE-9BDBB558FA4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21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DBF5F9">
                    <a:shade val="90000"/>
                  </a:srgbClr>
                </a:solidFill>
              </a:rPr>
              <a:pPr/>
              <a:t>10/05/1446</a:t>
            </a:fld>
            <a:endParaRPr lang="ar-IQ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5987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10/05/1446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398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10/05/1446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519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10/05/1446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733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10/05/1446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132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/>
              <a:t>انقر لتحرير أنماط النص الرئيسي</a:t>
            </a:r>
          </a:p>
          <a:p>
            <a:pPr lvl="1" eaLnBrk="1" latinLnBrk="0" hangingPunct="1"/>
            <a:r>
              <a:rPr lang="ar-SA"/>
              <a:t>المستوى الثاني</a:t>
            </a:r>
          </a:p>
          <a:p>
            <a:pPr lvl="2" eaLnBrk="1" latinLnBrk="0" hangingPunct="1"/>
            <a:r>
              <a:rPr lang="ar-SA"/>
              <a:t>المستوى الثالث</a:t>
            </a:r>
          </a:p>
          <a:p>
            <a:pPr lvl="3" eaLnBrk="1" latinLnBrk="0" hangingPunct="1"/>
            <a:r>
              <a:rPr lang="ar-SA"/>
              <a:t>المستوى الرابع</a:t>
            </a:r>
          </a:p>
          <a:p>
            <a:pPr lvl="4" eaLnBrk="1" latinLnBrk="0" hangingPunct="1"/>
            <a:r>
              <a:rPr lang="ar-SA"/>
              <a:t>المستوى الخامس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10/05/1446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036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10/05/1446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/>
              <a:t>انقر فوق الأيقونة لإضافة صورة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93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/>
              <a:t>انقر لتحرير نمط العنوان الرئيسي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/>
              <a:t>انقر لتحرير أنماط النص الرئيسي</a:t>
            </a:r>
          </a:p>
          <a:p>
            <a:pPr lvl="1" eaLnBrk="1" latinLnBrk="0" hangingPunct="1"/>
            <a:r>
              <a:rPr kumimoji="0" lang="ar-SA"/>
              <a:t>المستوى الثاني</a:t>
            </a:r>
          </a:p>
          <a:p>
            <a:pPr lvl="2" eaLnBrk="1" latinLnBrk="0" hangingPunct="1"/>
            <a:r>
              <a:rPr kumimoji="0" lang="ar-SA"/>
              <a:t>المستوى الثالث</a:t>
            </a:r>
          </a:p>
          <a:p>
            <a:pPr lvl="3" eaLnBrk="1" latinLnBrk="0" hangingPunct="1"/>
            <a:r>
              <a:rPr kumimoji="0" lang="ar-SA"/>
              <a:t>المستوى الرابع</a:t>
            </a:r>
          </a:p>
          <a:p>
            <a:pPr lvl="4" eaLnBrk="1" latinLnBrk="0" hangingPunct="1"/>
            <a:r>
              <a:rPr kumimoji="0" lang="ar-SA"/>
              <a:t>المستوى الخامس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rtl="1"/>
            <a:fld id="{B1FA8441-8E4C-43B6-B3F0-6534009614F5}" type="datetimeFigureOut">
              <a:rPr lang="ar-IQ" smtClean="0">
                <a:solidFill>
                  <a:srgbClr val="04617B">
                    <a:shade val="90000"/>
                  </a:srgbClr>
                </a:solidFill>
              </a:rPr>
              <a:pPr rtl="1"/>
              <a:t>10/05/1446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rtl="1"/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rtl="1"/>
            <a:fld id="{F448B44E-9F5F-437C-9129-70253335F1C5}" type="slidenum">
              <a:rPr lang="ar-IQ" smtClean="0">
                <a:solidFill>
                  <a:srgbClr val="04617B">
                    <a:shade val="90000"/>
                  </a:srgbClr>
                </a:solidFill>
              </a:rPr>
              <a:pPr rtl="1"/>
              <a:t>‹#›</a:t>
            </a:fld>
            <a:endParaRPr lang="ar-IQ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r" rtl="1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r" rtl="1"/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2921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089FFF5A-9DE2-4311-8EAE-9BDBB558FA42}" type="datetimeFigureOut">
              <a:rPr lang="en-US" smtClean="0"/>
              <a:t>11/11/2024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7AB16419-EB08-43A0-B180-A6E914EDF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178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92292-C389-4A8B-ADB1-1178877C1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8730" y="1127946"/>
            <a:ext cx="5005598" cy="143695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b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Al-Mustaqbal University / Nursing College</a:t>
            </a:r>
            <a:b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Academic Year 2024-2025</a:t>
            </a:r>
            <a:b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Epidemiology </a:t>
            </a:r>
            <a:endParaRPr lang="en-US" sz="1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7B4D66-DFAA-4BE4-93F2-871B41B92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7971"/>
            <a:ext cx="6858000" cy="209263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2400" dirty="0">
                <a:latin typeface="Bahnschrift Condensed" panose="020B0502040204020203" pitchFamily="34" charset="0"/>
              </a:rPr>
              <a:t>Lecture 6</a:t>
            </a:r>
          </a:p>
          <a:p>
            <a:r>
              <a:rPr lang="en-US" dirty="0">
                <a:solidFill>
                  <a:srgbClr val="FF0000"/>
                </a:solidFill>
              </a:rPr>
              <a:t>Epidemiology of Non Communicable Diseases </a:t>
            </a:r>
          </a:p>
          <a:p>
            <a:r>
              <a:rPr lang="en-US" sz="2400" dirty="0">
                <a:latin typeface="Bahnschrift Condensed" panose="020B0502040204020203" pitchFamily="34" charset="0"/>
              </a:rPr>
              <a:t>By </a:t>
            </a:r>
          </a:p>
          <a:p>
            <a:pPr algn="ctr"/>
            <a:r>
              <a:rPr lang="en-US" sz="2400" dirty="0">
                <a:latin typeface="Bahnschrift Condensed" panose="020B0502040204020203" pitchFamily="34" charset="0"/>
              </a:rPr>
              <a:t>Dr. Ali Hussein H.</a:t>
            </a:r>
          </a:p>
        </p:txBody>
      </p:sp>
      <p:pic>
        <p:nvPicPr>
          <p:cNvPr id="5" name="صورة 2">
            <a:extLst>
              <a:ext uri="{FF2B5EF4-FFF2-40B4-BE49-F238E27FC236}">
                <a16:creationId xmlns:a16="http://schemas.microsoft.com/office/drawing/2014/main" id="{321EFF99-52EB-49E1-8366-60E6BCA4DB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380" y="1026351"/>
            <a:ext cx="2101240" cy="1790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A62E0A-586F-4BF0-BC7D-B48293FC5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026351"/>
            <a:ext cx="226721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16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Risk factors of IHD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• Diabetes mellitus.</a:t>
            </a:r>
          </a:p>
          <a:p>
            <a:pPr marL="0" indent="0" algn="just">
              <a:buNone/>
            </a:pPr>
            <a:r>
              <a:rPr lang="en-US" sz="3600" dirty="0"/>
              <a:t> • Age (men &gt; 45, women &gt; 55). </a:t>
            </a:r>
          </a:p>
          <a:p>
            <a:pPr marL="0" indent="0" algn="just">
              <a:buNone/>
            </a:pPr>
            <a:r>
              <a:rPr lang="en-US" sz="3600" dirty="0"/>
              <a:t>• Obesity (BMI &gt; 30)</a:t>
            </a:r>
          </a:p>
          <a:p>
            <a:pPr marL="0" indent="0" algn="just">
              <a:buNone/>
            </a:pPr>
            <a:r>
              <a:rPr lang="en-US" sz="3600" dirty="0"/>
              <a:t> • physical inactivity. </a:t>
            </a:r>
          </a:p>
        </p:txBody>
      </p:sp>
    </p:spTree>
    <p:extLst>
      <p:ext uri="{BB962C8B-B14F-4D97-AF65-F5344CB8AC3E}">
        <p14:creationId xmlns:p14="http://schemas.microsoft.com/office/powerpoint/2010/main" val="3478072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Prevention of IHD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600" dirty="0"/>
              <a:t>Primary prevention (for everybody in population):</a:t>
            </a:r>
          </a:p>
          <a:p>
            <a:pPr algn="just"/>
            <a:r>
              <a:rPr lang="en-US" sz="3600" dirty="0"/>
              <a:t>Specific protection. healthy </a:t>
            </a:r>
            <a:r>
              <a:rPr lang="en-US" sz="3600" dirty="0">
                <a:solidFill>
                  <a:srgbClr val="FF0000"/>
                </a:solidFill>
              </a:rPr>
              <a:t>diet</a:t>
            </a:r>
            <a:r>
              <a:rPr lang="en-US" sz="3600" dirty="0"/>
              <a:t>, </a:t>
            </a:r>
            <a:r>
              <a:rPr lang="en-US" sz="3600" dirty="0">
                <a:solidFill>
                  <a:srgbClr val="FF0000"/>
                </a:solidFill>
              </a:rPr>
              <a:t>abstinence</a:t>
            </a:r>
            <a:r>
              <a:rPr lang="en-US" sz="3600" dirty="0"/>
              <a:t> from </a:t>
            </a:r>
            <a:r>
              <a:rPr lang="en-US" sz="3600" dirty="0">
                <a:solidFill>
                  <a:srgbClr val="FF0000"/>
                </a:solidFill>
              </a:rPr>
              <a:t>smoking</a:t>
            </a:r>
            <a:r>
              <a:rPr lang="en-US" sz="3600" dirty="0"/>
              <a:t> and </a:t>
            </a:r>
            <a:r>
              <a:rPr lang="en-US" sz="3600" dirty="0">
                <a:solidFill>
                  <a:srgbClr val="FF0000"/>
                </a:solidFill>
              </a:rPr>
              <a:t>alcohol</a:t>
            </a:r>
            <a:r>
              <a:rPr lang="en-US" sz="3600" dirty="0"/>
              <a:t>, ,control of stress and hypertension.</a:t>
            </a:r>
          </a:p>
        </p:txBody>
      </p:sp>
    </p:spTree>
    <p:extLst>
      <p:ext uri="{BB962C8B-B14F-4D97-AF65-F5344CB8AC3E}">
        <p14:creationId xmlns:p14="http://schemas.microsoft.com/office/powerpoint/2010/main" val="11169333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Prevention of IHD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23528" y="1935480"/>
            <a:ext cx="8640960" cy="4389120"/>
          </a:xfrm>
        </p:spPr>
        <p:txBody>
          <a:bodyPr>
            <a:normAutofit/>
          </a:bodyPr>
          <a:lstStyle/>
          <a:p>
            <a:r>
              <a:rPr lang="en-US" sz="3200" dirty="0"/>
              <a:t>Secondary prevention (for those with risk factors)</a:t>
            </a:r>
          </a:p>
          <a:p>
            <a:r>
              <a:rPr lang="en-US" sz="3200" dirty="0"/>
              <a:t>Screening for hypertension, hypercholesterolemia, diabetes. </a:t>
            </a:r>
          </a:p>
          <a:p>
            <a:r>
              <a:rPr lang="en-US" sz="3200" dirty="0"/>
              <a:t>Screening is recommended each 5 years in all adults over 20 years.</a:t>
            </a:r>
          </a:p>
          <a:p>
            <a:r>
              <a:rPr lang="en-US" sz="3200" dirty="0"/>
              <a:t>Tertiary prevention Lifelong β blockers and Aspirin.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26470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Cancers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200" dirty="0"/>
              <a:t>A neoplasm is an abnormal mass of tissue, the growth of which exceeds and is uncoordinated with that of the normal tissues.</a:t>
            </a:r>
          </a:p>
          <a:p>
            <a:pPr algn="just"/>
            <a:r>
              <a:rPr lang="en-US" sz="3200" dirty="0"/>
              <a:t>Cancer is  a public health problem, it is  the second cause of deaths worldwide. 	70%  of cancer deaths are reported in developing countries including Iraq </a:t>
            </a:r>
          </a:p>
        </p:txBody>
      </p:sp>
    </p:spTree>
    <p:extLst>
      <p:ext uri="{BB962C8B-B14F-4D97-AF65-F5344CB8AC3E}">
        <p14:creationId xmlns:p14="http://schemas.microsoft.com/office/powerpoint/2010/main" val="680734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Prevention of cancers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3200" dirty="0">
                <a:solidFill>
                  <a:srgbClr val="FF0000"/>
                </a:solidFill>
              </a:rPr>
              <a:t>Primary prevention</a:t>
            </a:r>
          </a:p>
          <a:p>
            <a:pPr marL="0" indent="0" algn="just">
              <a:buNone/>
            </a:pPr>
            <a:r>
              <a:rPr lang="en-US" sz="3200" dirty="0"/>
              <a:t>1. </a:t>
            </a:r>
            <a:r>
              <a:rPr lang="en-US" sz="3200" b="1" u="sng" dirty="0"/>
              <a:t>Control of tobacco and alcohol: </a:t>
            </a:r>
            <a:r>
              <a:rPr lang="en-US" sz="3200" dirty="0"/>
              <a:t>through education, legislation against smoking, restriction of smoking in public places.</a:t>
            </a:r>
          </a:p>
          <a:p>
            <a:pPr marL="0" indent="0" algn="just">
              <a:buNone/>
            </a:pPr>
            <a:r>
              <a:rPr lang="en-US" sz="3200" dirty="0"/>
              <a:t>2</a:t>
            </a:r>
            <a:r>
              <a:rPr lang="en-US" sz="3200" b="1" u="sng" dirty="0"/>
              <a:t>. Maintenance of personal hygiene and being in a monogamous relationship:  </a:t>
            </a:r>
            <a:r>
              <a:rPr lang="en-US" sz="3200" dirty="0"/>
              <a:t>prevents (Human Papilloma Virus ) HPV infection and carcinoma cervix</a:t>
            </a:r>
          </a:p>
        </p:txBody>
      </p:sp>
    </p:spTree>
    <p:extLst>
      <p:ext uri="{BB962C8B-B14F-4D97-AF65-F5344CB8AC3E}">
        <p14:creationId xmlns:p14="http://schemas.microsoft.com/office/powerpoint/2010/main" val="1733420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Prevention of cancers;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dirty="0"/>
              <a:t>3. </a:t>
            </a:r>
            <a:r>
              <a:rPr lang="en-US" sz="3200" b="1" u="sng" dirty="0"/>
              <a:t>Lessen radiation exposure</a:t>
            </a:r>
            <a:r>
              <a:rPr lang="en-US" sz="3200" dirty="0"/>
              <a:t>: reduce unnecessary X-rays done (which exposes both the patient and the technician to radiation); provide personal protective equipment to workers in radiation.</a:t>
            </a:r>
          </a:p>
        </p:txBody>
      </p:sp>
    </p:spTree>
    <p:extLst>
      <p:ext uri="{BB962C8B-B14F-4D97-AF65-F5344CB8AC3E}">
        <p14:creationId xmlns:p14="http://schemas.microsoft.com/office/powerpoint/2010/main" val="3086504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u="sng" dirty="0"/>
              <a:t>4. Immunization</a:t>
            </a:r>
            <a:r>
              <a:rPr lang="en-US" sz="2800" dirty="0"/>
              <a:t>—</a:t>
            </a:r>
          </a:p>
          <a:p>
            <a:pPr marL="0" indent="0">
              <a:buNone/>
            </a:pPr>
            <a:r>
              <a:rPr lang="en-US" sz="2800" dirty="0"/>
              <a:t>Ex. the human papilloma virus vaccine in some countries is now being used against HPV infection.</a:t>
            </a:r>
          </a:p>
        </p:txBody>
      </p:sp>
    </p:spTree>
    <p:extLst>
      <p:ext uri="{BB962C8B-B14F-4D97-AF65-F5344CB8AC3E}">
        <p14:creationId xmlns:p14="http://schemas.microsoft.com/office/powerpoint/2010/main" val="2312705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Secondary prevention of cancer :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sz="2800" dirty="0"/>
              <a:t>1.Cancer registration ; Hospital base registry to know the type and the contributed factors.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sz="2800" dirty="0"/>
              <a:t> 2. Early detection by screening.</a:t>
            </a:r>
          </a:p>
        </p:txBody>
      </p:sp>
    </p:spTree>
    <p:extLst>
      <p:ext uri="{BB962C8B-B14F-4D97-AF65-F5344CB8AC3E}">
        <p14:creationId xmlns:p14="http://schemas.microsoft.com/office/powerpoint/2010/main" val="22254043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200" dirty="0">
                <a:solidFill>
                  <a:srgbClr val="FF0000"/>
                </a:solidFill>
              </a:rPr>
              <a:t>Tertiary prevention </a:t>
            </a:r>
          </a:p>
          <a:p>
            <a:pPr marL="0" indent="0" algn="just">
              <a:buNone/>
            </a:pPr>
            <a:r>
              <a:rPr lang="en-US" sz="3200" dirty="0"/>
              <a:t>1.Analgesia/ Considered the right of the dying patient. </a:t>
            </a:r>
          </a:p>
          <a:p>
            <a:pPr marL="0" indent="0" algn="just">
              <a:buNone/>
            </a:pPr>
            <a:r>
              <a:rPr lang="en-US" sz="3200" dirty="0"/>
              <a:t>2.Rehabilitation/ (after amputation/ laryngectomy /colostomy).</a:t>
            </a:r>
          </a:p>
        </p:txBody>
      </p:sp>
    </p:spTree>
    <p:extLst>
      <p:ext uri="{BB962C8B-B14F-4D97-AF65-F5344CB8AC3E}">
        <p14:creationId xmlns:p14="http://schemas.microsoft.com/office/powerpoint/2010/main" val="2786609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12152" y="332656"/>
            <a:ext cx="8229600" cy="1143000"/>
          </a:xfrm>
        </p:spPr>
        <p:txBody>
          <a:bodyPr/>
          <a:lstStyle/>
          <a:p>
            <a:r>
              <a:rPr lang="en-US" sz="5400" dirty="0">
                <a:solidFill>
                  <a:schemeClr val="folHlink"/>
                </a:solidFill>
              </a:rPr>
              <a:t>    Big Thanks                </a:t>
            </a:r>
            <a:endParaRPr lang="ar-IQ" sz="54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780928"/>
            <a:ext cx="3816424" cy="272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5326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89"/>
    </mc:Choice>
    <mc:Fallback xmlns="">
      <p:transition spd="slow" advTm="119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0000"/>
                </a:solidFill>
                <a:ea typeface="+mn-ea"/>
                <a:cs typeface="+mn-cs"/>
              </a:rPr>
              <a:t>Epidemiology and prevention of Non communicable diseases (NCD)</a:t>
            </a:r>
            <a:endParaRPr lang="ar-IQ" dirty="0">
              <a:solidFill>
                <a:srgbClr val="FF00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rtl="0">
              <a:buNone/>
            </a:pPr>
            <a:r>
              <a:rPr lang="en-US" sz="3600" dirty="0"/>
              <a:t>NCDs  are the </a:t>
            </a:r>
            <a:r>
              <a:rPr lang="en-US" sz="3600" dirty="0">
                <a:solidFill>
                  <a:srgbClr val="FF0000"/>
                </a:solidFill>
              </a:rPr>
              <a:t>major</a:t>
            </a:r>
            <a:r>
              <a:rPr lang="en-US" sz="3600" dirty="0"/>
              <a:t> cause of death in almost all countries.  About 80% of chronic non communicable disease deaths occur in low- and middle-income countries – where most of the world’s population live.</a:t>
            </a:r>
          </a:p>
          <a:p>
            <a:pPr marL="0" indent="0" algn="just" rtl="0">
              <a:buNone/>
            </a:pPr>
            <a:r>
              <a:rPr lang="en-US" sz="3600" dirty="0">
                <a:solidFill>
                  <a:srgbClr val="FF0000"/>
                </a:solidFill>
              </a:rPr>
              <a:t> </a:t>
            </a:r>
          </a:p>
          <a:p>
            <a:pPr marL="0" indent="0" algn="just" rtl="0">
              <a:buNone/>
            </a:pPr>
            <a:endParaRPr lang="ar-IQ" sz="3600" dirty="0"/>
          </a:p>
        </p:txBody>
      </p:sp>
    </p:spTree>
    <p:extLst>
      <p:ext uri="{BB962C8B-B14F-4D97-AF65-F5344CB8AC3E}">
        <p14:creationId xmlns:p14="http://schemas.microsoft.com/office/powerpoint/2010/main" val="754734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FF0000"/>
                </a:solidFill>
              </a:rPr>
              <a:t>NCDs differ from communicable disease in the following  important points: 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/>
              <a:t>5. Slowly progressive .</a:t>
            </a:r>
          </a:p>
          <a:p>
            <a:pPr marL="0" indent="0" algn="just">
              <a:buNone/>
            </a:pPr>
            <a:r>
              <a:rPr lang="en-US" sz="3200" dirty="0"/>
              <a:t> 6. Usually nonreversible and permanent pathology.</a:t>
            </a:r>
          </a:p>
          <a:p>
            <a:pPr marL="0" indent="0" algn="just">
              <a:buNone/>
            </a:pPr>
            <a:r>
              <a:rPr lang="en-US" sz="3200" dirty="0"/>
              <a:t>7. Leave some residual disability</a:t>
            </a:r>
            <a:r>
              <a:rPr lang="ar-IQ" sz="3200" dirty="0"/>
              <a:t> </a:t>
            </a:r>
            <a:r>
              <a:rPr lang="en-US" sz="3200" dirty="0"/>
              <a:t>and rehabilitation is necessary.</a:t>
            </a:r>
          </a:p>
          <a:p>
            <a:pPr marL="0" indent="0" algn="just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70800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NCDs differ from communicable disease in the following  important points: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/>
              <a:t>1- They are not communicable. </a:t>
            </a:r>
          </a:p>
          <a:p>
            <a:pPr marL="0" indent="0" algn="just">
              <a:buNone/>
            </a:pPr>
            <a:r>
              <a:rPr lang="en-US" sz="3200" dirty="0"/>
              <a:t>2. They do not have a </a:t>
            </a:r>
            <a:r>
              <a:rPr lang="en-US" sz="3200" dirty="0">
                <a:solidFill>
                  <a:srgbClr val="FF0000"/>
                </a:solidFill>
              </a:rPr>
              <a:t>defined</a:t>
            </a:r>
            <a:r>
              <a:rPr lang="en-US" sz="3200" dirty="0"/>
              <a:t> incubation period.</a:t>
            </a:r>
          </a:p>
          <a:p>
            <a:pPr marL="0" indent="0" algn="just">
              <a:buNone/>
            </a:pPr>
            <a:r>
              <a:rPr lang="en-US" sz="3200" dirty="0"/>
              <a:t>3. Agents are vague (multifactorial causation).</a:t>
            </a:r>
          </a:p>
          <a:p>
            <a:pPr marL="0" indent="0" algn="just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94072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442424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br>
              <a:rPr lang="en-US" dirty="0"/>
            </a:br>
            <a:r>
              <a:rPr lang="en-US" dirty="0"/>
              <a:t>The leading chronic diseases are: </a:t>
            </a:r>
            <a:br>
              <a:rPr lang="en-US" dirty="0"/>
            </a:b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/>
              <a:t>• Cardiovascular disease (CVD)</a:t>
            </a:r>
          </a:p>
          <a:p>
            <a:pPr marL="0" indent="0" algn="just">
              <a:buNone/>
            </a:pPr>
            <a:r>
              <a:rPr lang="en-US" sz="3600" dirty="0"/>
              <a:t> • Cancer </a:t>
            </a:r>
          </a:p>
          <a:p>
            <a:pPr marL="0" indent="0" algn="just">
              <a:buNone/>
            </a:pPr>
            <a:r>
              <a:rPr lang="en-US" sz="3600" dirty="0"/>
              <a:t>• Chronic respiratory disease </a:t>
            </a:r>
          </a:p>
          <a:p>
            <a:pPr marL="0" indent="0" algn="just">
              <a:buNone/>
            </a:pPr>
            <a:r>
              <a:rPr lang="en-US" sz="3600" dirty="0"/>
              <a:t>• Diabetes</a:t>
            </a:r>
          </a:p>
          <a:p>
            <a:pPr algn="just">
              <a:buFont typeface="Arial" pitchFamily="34" charset="0"/>
              <a:buChar char="•"/>
            </a:pPr>
            <a:r>
              <a:rPr lang="en-US" sz="3600" dirty="0"/>
              <a:t>Accidents </a:t>
            </a:r>
          </a:p>
        </p:txBody>
      </p:sp>
    </p:spTree>
    <p:extLst>
      <p:ext uri="{BB962C8B-B14F-4D97-AF65-F5344CB8AC3E}">
        <p14:creationId xmlns:p14="http://schemas.microsoft.com/office/powerpoint/2010/main" val="381734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Cardiovascular diseases :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2060848"/>
            <a:ext cx="8229600" cy="4389120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3600" dirty="0"/>
              <a:t>The exposure to behavioral risk factors such as inappropriate nutrition, insufficient physical activity and increases tobacco consumption can increase the percent of the persons who have cardio vascular diseases.</a:t>
            </a:r>
          </a:p>
        </p:txBody>
      </p:sp>
    </p:spTree>
    <p:extLst>
      <p:ext uri="{BB962C8B-B14F-4D97-AF65-F5344CB8AC3E}">
        <p14:creationId xmlns:p14="http://schemas.microsoft.com/office/powerpoint/2010/main" val="1259581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Ischemic heart diseases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200" dirty="0"/>
              <a:t>Ischemic heart diseases :Impairment of heart perfusion compared to its need, due to narrowing of vessels; it may take the form of </a:t>
            </a:r>
            <a:r>
              <a:rPr lang="en-US" sz="3200" dirty="0">
                <a:solidFill>
                  <a:srgbClr val="FF0000"/>
                </a:solidFill>
              </a:rPr>
              <a:t>angina</a:t>
            </a:r>
            <a:r>
              <a:rPr lang="en-US" sz="3200" dirty="0"/>
              <a:t>, myocardial infarction, heart </a:t>
            </a:r>
            <a:r>
              <a:rPr lang="en-US" sz="3200" dirty="0">
                <a:solidFill>
                  <a:srgbClr val="FF0000"/>
                </a:solidFill>
              </a:rPr>
              <a:t>failure</a:t>
            </a:r>
            <a:r>
              <a:rPr lang="en-US" sz="3200" dirty="0"/>
              <a:t> or </a:t>
            </a:r>
            <a:r>
              <a:rPr lang="en-US" sz="3200" dirty="0">
                <a:solidFill>
                  <a:srgbClr val="FF0000"/>
                </a:solidFill>
              </a:rPr>
              <a:t>sudden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cardiac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FF0000"/>
                </a:solidFill>
              </a:rPr>
              <a:t>death</a:t>
            </a:r>
            <a:r>
              <a:rPr lang="en-US" sz="3200" dirty="0"/>
              <a:t>.  </a:t>
            </a:r>
            <a:endParaRPr lang="ar-IQ" sz="3200" dirty="0"/>
          </a:p>
          <a:p>
            <a:pPr algn="just"/>
            <a:r>
              <a:rPr lang="en-US" sz="3200" dirty="0"/>
              <a:t>In most 30% of all deaths in men, 25% in women are caused by IHDs. </a:t>
            </a:r>
          </a:p>
        </p:txBody>
      </p:sp>
    </p:spTree>
    <p:extLst>
      <p:ext uri="{BB962C8B-B14F-4D97-AF65-F5344CB8AC3E}">
        <p14:creationId xmlns:p14="http://schemas.microsoft.com/office/powerpoint/2010/main" val="1736882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Ischemic heart diseases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600" dirty="0"/>
              <a:t>IHDs are a 'modern </a:t>
            </a:r>
            <a:r>
              <a:rPr lang="en-US" sz="3600" dirty="0">
                <a:solidFill>
                  <a:srgbClr val="FF0000"/>
                </a:solidFill>
              </a:rPr>
              <a:t>epidemic</a:t>
            </a:r>
            <a:r>
              <a:rPr lang="en-US" sz="3600" dirty="0"/>
              <a:t>', not spread  from person to person but due to a lifetime of </a:t>
            </a:r>
            <a:r>
              <a:rPr lang="en-US" sz="3600" dirty="0">
                <a:solidFill>
                  <a:srgbClr val="FF0000"/>
                </a:solidFill>
              </a:rPr>
              <a:t>bad</a:t>
            </a:r>
            <a:r>
              <a:rPr lang="en-US" sz="3600" dirty="0"/>
              <a:t> </a:t>
            </a:r>
            <a:r>
              <a:rPr lang="en-US" sz="3600" dirty="0">
                <a:solidFill>
                  <a:srgbClr val="FF0000"/>
                </a:solidFill>
              </a:rPr>
              <a:t>habits</a:t>
            </a:r>
            <a:r>
              <a:rPr lang="en-US" sz="3600" dirty="0"/>
              <a:t>. The ischemic heart diseases have a kind of ‘incubation period’ of 10 years, i.e. the lag period between behavioral change and onset of disease.</a:t>
            </a:r>
          </a:p>
        </p:txBody>
      </p:sp>
    </p:spTree>
    <p:extLst>
      <p:ext uri="{BB962C8B-B14F-4D97-AF65-F5344CB8AC3E}">
        <p14:creationId xmlns:p14="http://schemas.microsoft.com/office/powerpoint/2010/main" val="34479071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Risk factors of IHD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Risk factors : Of all lipids, LDL cholesterol is most directly related to IHD. Risk factors of IHD exclusive of LDL cholesterol: </a:t>
            </a:r>
          </a:p>
          <a:p>
            <a:pPr marL="0" indent="0">
              <a:buNone/>
            </a:pPr>
            <a:r>
              <a:rPr lang="en-US" sz="3200" dirty="0"/>
              <a:t>• Smoking. </a:t>
            </a:r>
          </a:p>
          <a:p>
            <a:pPr marL="0" indent="0">
              <a:buNone/>
            </a:pPr>
            <a:r>
              <a:rPr lang="en-US" sz="3200" dirty="0"/>
              <a:t>• Hypertension (BP &gt; 140/90 or anybody on antihypertensive drugs) .</a:t>
            </a:r>
          </a:p>
          <a:p>
            <a:pPr marL="0" indent="0">
              <a:buNone/>
            </a:pPr>
            <a:r>
              <a:rPr lang="en-US" sz="3200" dirty="0"/>
              <a:t> • Low HDL &lt; 40 mg/dl. </a:t>
            </a:r>
          </a:p>
        </p:txBody>
      </p:sp>
    </p:spTree>
    <p:extLst>
      <p:ext uri="{BB962C8B-B14F-4D97-AF65-F5344CB8AC3E}">
        <p14:creationId xmlns:p14="http://schemas.microsoft.com/office/powerpoint/2010/main" val="26336015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قطرة">
  <a:themeElements>
    <a:clrScheme name="قطرة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قطرة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قطرة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698</Words>
  <Application>Microsoft Office PowerPoint</Application>
  <PresentationFormat>عرض على الشاشة (4:3)</PresentationFormat>
  <Paragraphs>65</Paragraphs>
  <Slides>19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19</vt:i4>
      </vt:variant>
    </vt:vector>
  </HeadingPairs>
  <TitlesOfParts>
    <vt:vector size="29" baseType="lpstr">
      <vt:lpstr>Arial</vt:lpstr>
      <vt:lpstr>Bahnschrift Condensed</vt:lpstr>
      <vt:lpstr>Calibri</vt:lpstr>
      <vt:lpstr>Constantia</vt:lpstr>
      <vt:lpstr>Times New Roman</vt:lpstr>
      <vt:lpstr>Tw Cen MT</vt:lpstr>
      <vt:lpstr>Wingdings</vt:lpstr>
      <vt:lpstr>Wingdings 2</vt:lpstr>
      <vt:lpstr>تدفق</vt:lpstr>
      <vt:lpstr>قطرة</vt:lpstr>
      <vt:lpstr> Al-Mustaqbal University / Nursing College Academic Year 2024-2025 Epidemiology </vt:lpstr>
      <vt:lpstr>Epidemiology and prevention of Non communicable diseases (NCD)</vt:lpstr>
      <vt:lpstr>NCDs differ from communicable disease in the following  important points: </vt:lpstr>
      <vt:lpstr>NCDs differ from communicable disease in the following  important points: </vt:lpstr>
      <vt:lpstr>  The leading chronic diseases are:  </vt:lpstr>
      <vt:lpstr>Cardiovascular diseases :</vt:lpstr>
      <vt:lpstr>Ischemic heart diseases </vt:lpstr>
      <vt:lpstr>Ischemic heart diseases </vt:lpstr>
      <vt:lpstr>Risk factors of IHD</vt:lpstr>
      <vt:lpstr>Risk factors of IHD</vt:lpstr>
      <vt:lpstr>Prevention of IHD</vt:lpstr>
      <vt:lpstr>Prevention of IHD</vt:lpstr>
      <vt:lpstr>Cancers </vt:lpstr>
      <vt:lpstr>Prevention of cancers </vt:lpstr>
      <vt:lpstr>Prevention of cancers; </vt:lpstr>
      <vt:lpstr>عرض تقديمي في PowerPoint</vt:lpstr>
      <vt:lpstr>Secondary prevention of cancer :</vt:lpstr>
      <vt:lpstr>عرض تقديمي في PowerPoint</vt:lpstr>
      <vt:lpstr>    Big Thanks                </vt:lpstr>
    </vt:vector>
  </TitlesOfParts>
  <Company>Enjoy My Fine Releases.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Epidemiology of Non Communicable Diseases</dc:title>
  <dc:creator>DR.Ahmed Saker 2O11</dc:creator>
  <cp:lastModifiedBy>alnaseem</cp:lastModifiedBy>
  <cp:revision>52</cp:revision>
  <dcterms:created xsi:type="dcterms:W3CDTF">2022-11-18T16:10:50Z</dcterms:created>
  <dcterms:modified xsi:type="dcterms:W3CDTF">2024-11-11T08:10:35Z</dcterms:modified>
</cp:coreProperties>
</file>