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78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9" r:id="rId13"/>
    <p:sldId id="270" r:id="rId14"/>
    <p:sldId id="27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1210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19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13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985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DBF5F9">
                    <a:shade val="90000"/>
                  </a:srgbClr>
                </a:solidFill>
              </a:rPr>
              <a:pPr/>
              <a:t>17/05/1446</a:t>
            </a:fld>
            <a:endParaRPr lang="ar-IQ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B44E-9F5F-437C-9129-70253335F1C5}" type="slidenum">
              <a:rPr lang="ar-IQ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308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17/05/1446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B44E-9F5F-437C-9129-70253335F1C5}" type="slidenum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616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DBF5F9">
                    <a:shade val="90000"/>
                  </a:srgbClr>
                </a:solidFill>
              </a:rPr>
              <a:pPr/>
              <a:t>17/05/1446</a:t>
            </a:fld>
            <a:endParaRPr lang="ar-IQ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B44E-9F5F-437C-9129-70253335F1C5}" type="slidenum">
              <a:rPr lang="ar-IQ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5987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17/05/1446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B44E-9F5F-437C-9129-70253335F1C5}" type="slidenum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3981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17/05/1446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B44E-9F5F-437C-9129-70253335F1C5}" type="slidenum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5192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17/05/1446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B44E-9F5F-437C-9129-70253335F1C5}" type="slidenum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7330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17/05/1446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B44E-9F5F-437C-9129-70253335F1C5}" type="slidenum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1327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17/05/1446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B44E-9F5F-437C-9129-70253335F1C5}" type="slidenum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036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7664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17/05/1446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448B44E-9F5F-437C-9129-70253335F1C5}" type="slidenum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937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17/05/1446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B44E-9F5F-437C-9129-70253335F1C5}" type="slidenum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0560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17/05/1446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B44E-9F5F-437C-9129-70253335F1C5}" type="slidenum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370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639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793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167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961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747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655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816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FFF5A-9DE2-4311-8EAE-9BDBB558FA42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341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  <a:p>
            <a:pPr lvl="1" eaLnBrk="1" latinLnBrk="0" hangingPunct="1"/>
            <a:r>
              <a:rPr kumimoji="0" lang="ar-SA"/>
              <a:t>المستوى الثاني</a:t>
            </a:r>
          </a:p>
          <a:p>
            <a:pPr lvl="2" eaLnBrk="1" latinLnBrk="0" hangingPunct="1"/>
            <a:r>
              <a:rPr kumimoji="0" lang="ar-SA"/>
              <a:t>المستوى الثالث</a:t>
            </a:r>
          </a:p>
          <a:p>
            <a:pPr lvl="3" eaLnBrk="1" latinLnBrk="0" hangingPunct="1"/>
            <a:r>
              <a:rPr kumimoji="0" lang="ar-SA"/>
              <a:t>المستوى الرابع</a:t>
            </a:r>
          </a:p>
          <a:p>
            <a:pPr lvl="4" eaLnBrk="1" latinLnBrk="0" hangingPunct="1"/>
            <a:r>
              <a:rPr kumimoji="0" lang="ar-SA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rtl="1"/>
            <a:fld id="{B1FA8441-8E4C-43B6-B3F0-6534009614F5}" type="datetimeFigureOut">
              <a:rPr lang="ar-IQ" smtClean="0">
                <a:solidFill>
                  <a:srgbClr val="04617B">
                    <a:shade val="90000"/>
                  </a:srgbClr>
                </a:solidFill>
              </a:rPr>
              <a:pPr rtl="1"/>
              <a:t>17/05/1446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rtl="1"/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rtl="1"/>
            <a:fld id="{F448B44E-9F5F-437C-9129-70253335F1C5}" type="slidenum">
              <a:rPr lang="ar-IQ" smtClean="0">
                <a:solidFill>
                  <a:srgbClr val="04617B">
                    <a:shade val="90000"/>
                  </a:srgbClr>
                </a:solidFill>
              </a:rPr>
              <a:pPr rtl="1"/>
              <a:t>‹#›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r" rtl="1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r" rtl="1"/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2921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92292-C389-4A8B-ADB1-1178877C1C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7946"/>
            <a:ext cx="7029400" cy="1241822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b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Al-Mustaqbal University / Nursing College</a:t>
            </a:r>
            <a:b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Academic Year 2024-2025</a:t>
            </a:r>
            <a:b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Epidemiology </a:t>
            </a:r>
            <a:endParaRPr lang="en-US" sz="1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7B4D66-DFAA-4BE4-93F2-871B41B920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7971"/>
            <a:ext cx="6858000" cy="2092630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latin typeface="Bahnschrift Condensed" panose="020B0502040204020203" pitchFamily="34" charset="0"/>
              </a:rPr>
              <a:t>Lecture 7</a:t>
            </a:r>
          </a:p>
          <a:p>
            <a:r>
              <a:rPr lang="en-US" dirty="0">
                <a:solidFill>
                  <a:srgbClr val="FF0000"/>
                </a:solidFill>
              </a:rPr>
              <a:t>Epidemiologic studies</a:t>
            </a:r>
          </a:p>
          <a:p>
            <a:r>
              <a:rPr lang="en-US" sz="2400" dirty="0">
                <a:latin typeface="Bahnschrift Condensed" panose="020B0502040204020203" pitchFamily="34" charset="0"/>
              </a:rPr>
              <a:t>By </a:t>
            </a:r>
          </a:p>
          <a:p>
            <a:pPr algn="ctr"/>
            <a:r>
              <a:rPr lang="en-US" sz="2400" dirty="0">
                <a:latin typeface="Bahnschrift Condensed" panose="020B0502040204020203" pitchFamily="34" charset="0"/>
              </a:rPr>
              <a:t>Dr. Ali. Hussein. H</a:t>
            </a:r>
          </a:p>
        </p:txBody>
      </p:sp>
      <p:pic>
        <p:nvPicPr>
          <p:cNvPr id="5" name="صورة 2">
            <a:extLst>
              <a:ext uri="{FF2B5EF4-FFF2-40B4-BE49-F238E27FC236}">
                <a16:creationId xmlns:a16="http://schemas.microsoft.com/office/drawing/2014/main" id="{321EFF99-52EB-49E1-8366-60E6BCA4DBA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380" y="1026351"/>
            <a:ext cx="2101240" cy="1790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A62E0A-586F-4BF0-BC7D-B48293FC5D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026351"/>
            <a:ext cx="226721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516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report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/>
              <a:t>provides </a:t>
            </a:r>
            <a:r>
              <a:rPr lang="en-US" sz="3600" dirty="0">
                <a:highlight>
                  <a:srgbClr val="FFFF00"/>
                </a:highlight>
              </a:rPr>
              <a:t>in-depth information about a single instance of the condition</a:t>
            </a:r>
            <a:r>
              <a:rPr lang="en-US" sz="3600" dirty="0"/>
              <a:t>. Use to document the new health conditions.</a:t>
            </a:r>
          </a:p>
          <a:p>
            <a:pPr marL="0" indent="0" algn="just">
              <a:buNone/>
            </a:pPr>
            <a:r>
              <a:rPr lang="en-US" sz="3600" b="1" dirty="0"/>
              <a:t>for example </a:t>
            </a:r>
            <a:r>
              <a:rPr lang="en-US" sz="3600" dirty="0"/>
              <a:t>myocardial infarction  (MI) in </a:t>
            </a:r>
            <a:r>
              <a:rPr lang="en-US" sz="3600" dirty="0">
                <a:solidFill>
                  <a:srgbClr val="FF0000"/>
                </a:solidFill>
              </a:rPr>
              <a:t>very</a:t>
            </a:r>
            <a:r>
              <a:rPr lang="en-US" sz="3600" dirty="0"/>
              <a:t> </a:t>
            </a:r>
            <a:r>
              <a:rPr lang="en-US" sz="3600" dirty="0">
                <a:solidFill>
                  <a:srgbClr val="FF0000"/>
                </a:solidFill>
              </a:rPr>
              <a:t>young</a:t>
            </a:r>
            <a:r>
              <a:rPr lang="en-US" sz="3600" dirty="0"/>
              <a:t> </a:t>
            </a:r>
            <a:r>
              <a:rPr lang="en-US" sz="3600" dirty="0">
                <a:solidFill>
                  <a:srgbClr val="FF0000"/>
                </a:solidFill>
              </a:rPr>
              <a:t>person</a:t>
            </a:r>
            <a:r>
              <a:rPr lang="en-US" sz="3600" dirty="0"/>
              <a:t> without ECG findings is unusual presentation of  MI.</a:t>
            </a:r>
          </a:p>
          <a:p>
            <a:pPr marL="0" indent="0" algn="just">
              <a:buNone/>
            </a:pPr>
            <a:r>
              <a:rPr lang="en-US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78072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496887"/>
            <a:ext cx="8229600" cy="1442424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5400" dirty="0"/>
              <a:t>Descriptive epidemiology is useful for several purposes.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600" dirty="0"/>
              <a:t>1. evaluating trends in the occurrence of a condition within a given population and comparing occurrences between populations. </a:t>
            </a:r>
          </a:p>
          <a:p>
            <a:pPr algn="just"/>
            <a:r>
              <a:rPr lang="en-US" sz="3600" dirty="0"/>
              <a:t>2. provides a basis for planning health services and allocating resources. </a:t>
            </a:r>
          </a:p>
        </p:txBody>
      </p:sp>
    </p:spTree>
    <p:extLst>
      <p:ext uri="{BB962C8B-B14F-4D97-AF65-F5344CB8AC3E}">
        <p14:creationId xmlns:p14="http://schemas.microsoft.com/office/powerpoint/2010/main" val="1116933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3528" y="1935480"/>
            <a:ext cx="8640960" cy="4389120"/>
          </a:xfrm>
        </p:spPr>
        <p:txBody>
          <a:bodyPr>
            <a:normAutofit/>
          </a:bodyPr>
          <a:lstStyle/>
          <a:p>
            <a:pPr algn="just"/>
            <a:r>
              <a:rPr lang="en-US" sz="3200" dirty="0"/>
              <a:t>3. descriptive epidemiology </a:t>
            </a:r>
            <a:r>
              <a:rPr lang="en-US" sz="3200" dirty="0">
                <a:highlight>
                  <a:srgbClr val="FFFF00"/>
                </a:highlight>
              </a:rPr>
              <a:t>identifies problems</a:t>
            </a:r>
            <a:r>
              <a:rPr lang="en-US" sz="3200" dirty="0"/>
              <a:t> for analytic epidemiologic investigations.</a:t>
            </a:r>
          </a:p>
          <a:p>
            <a:pPr algn="just"/>
            <a:endParaRPr lang="en-US" sz="3200" dirty="0"/>
          </a:p>
          <a:p>
            <a:pPr algn="just"/>
            <a:r>
              <a:rPr lang="en-US" sz="3200" dirty="0"/>
              <a:t>4. Descriptive studies may provide </a:t>
            </a:r>
            <a:r>
              <a:rPr lang="en-US" sz="3200" dirty="0">
                <a:highlight>
                  <a:srgbClr val="FFFF00"/>
                </a:highlight>
              </a:rPr>
              <a:t>causal hypotheses</a:t>
            </a:r>
            <a:r>
              <a:rPr lang="en-US" sz="3200" dirty="0"/>
              <a:t> that can be tested in other types of epidemiologic studies. 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26470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12152" y="332656"/>
            <a:ext cx="8229600" cy="1143000"/>
          </a:xfrm>
        </p:spPr>
        <p:txBody>
          <a:bodyPr/>
          <a:lstStyle/>
          <a:p>
            <a:r>
              <a:rPr lang="en-US" sz="5400" dirty="0">
                <a:solidFill>
                  <a:schemeClr val="folHlink"/>
                </a:solidFill>
              </a:rPr>
              <a:t>    Big Thanks                </a:t>
            </a:r>
            <a:endParaRPr lang="ar-IQ" sz="5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780928"/>
            <a:ext cx="3816424" cy="272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45326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89"/>
    </mc:Choice>
    <mc:Fallback xmlns="">
      <p:transition spd="slow" advTm="119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/>
              <a:t>Types of Epidemiologic studies</a:t>
            </a:r>
            <a:endParaRPr lang="ar-IQ" sz="6600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891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/>
              <a:t>Epidemiologic studies are of three general types: </a:t>
            </a:r>
          </a:p>
          <a:p>
            <a:pPr marL="742950" indent="-742950" algn="just">
              <a:buAutoNum type="arabicPeriod"/>
            </a:pPr>
            <a:r>
              <a:rPr lang="en-US" sz="3600" dirty="0"/>
              <a:t>Descriptive</a:t>
            </a:r>
          </a:p>
          <a:p>
            <a:pPr marL="742950" indent="-742950" algn="just">
              <a:buAutoNum type="arabicPeriod"/>
            </a:pPr>
            <a:r>
              <a:rPr lang="en-US" sz="3600" dirty="0"/>
              <a:t>Analytic</a:t>
            </a:r>
          </a:p>
          <a:p>
            <a:pPr marL="742950" indent="-742950" algn="just">
              <a:buAutoNum type="arabicPeriod"/>
            </a:pPr>
            <a:r>
              <a:rPr lang="en-US" sz="3600" dirty="0"/>
              <a:t>experimental.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</a:p>
          <a:p>
            <a:pPr marL="0" indent="0" algn="just" rtl="0">
              <a:buNone/>
            </a:pPr>
            <a:endParaRPr lang="ar-IQ" sz="3600" dirty="0"/>
          </a:p>
        </p:txBody>
      </p:sp>
    </p:spTree>
    <p:extLst>
      <p:ext uri="{BB962C8B-B14F-4D97-AF65-F5344CB8AC3E}">
        <p14:creationId xmlns:p14="http://schemas.microsoft.com/office/powerpoint/2010/main" val="754734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Descriptive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en-US" sz="4000" dirty="0"/>
          </a:p>
          <a:p>
            <a:pPr marL="0" indent="0" algn="just">
              <a:buNone/>
            </a:pPr>
            <a:r>
              <a:rPr lang="en-US" sz="4000" dirty="0"/>
              <a:t>is the study of the distribution of a given health state in a specified population in </a:t>
            </a:r>
            <a:r>
              <a:rPr lang="en-US" sz="3600" dirty="0"/>
              <a:t>terms of person, place, and time.</a:t>
            </a:r>
          </a:p>
        </p:txBody>
      </p:sp>
    </p:spTree>
    <p:extLst>
      <p:ext uri="{BB962C8B-B14F-4D97-AF65-F5344CB8AC3E}">
        <p14:creationId xmlns:p14="http://schemas.microsoft.com/office/powerpoint/2010/main" val="381734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b="1" u="sng" dirty="0"/>
              <a:t>The person </a:t>
            </a:r>
            <a:r>
              <a:rPr lang="en-US" sz="3200" dirty="0"/>
              <a:t>:</a:t>
            </a:r>
          </a:p>
          <a:p>
            <a:pPr marL="0" indent="0" algn="just">
              <a:buNone/>
            </a:pPr>
            <a:r>
              <a:rPr lang="en-US" sz="3200" dirty="0"/>
              <a:t> reflects the characteristics of people who develop the condition that we will study it, such as age, gender, race and ethnicity, economic status.</a:t>
            </a:r>
          </a:p>
          <a:p>
            <a:pPr marL="0" indent="0" algn="just">
              <a:buNone/>
            </a:pPr>
            <a:r>
              <a:rPr lang="en-US" sz="3200" u="sng" dirty="0"/>
              <a:t>For example, </a:t>
            </a:r>
            <a:r>
              <a:rPr lang="en-US" sz="3200" dirty="0"/>
              <a:t>who tends to develop arthritis and who has the most severe consequences of the disease (person)?</a:t>
            </a:r>
          </a:p>
          <a:p>
            <a:pPr marL="0" indent="0" algn="just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94072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389120"/>
          </a:xfrm>
        </p:spPr>
        <p:txBody>
          <a:bodyPr>
            <a:normAutofit/>
          </a:bodyPr>
          <a:lstStyle/>
          <a:p>
            <a:pPr algn="just"/>
            <a:r>
              <a:rPr lang="en-US" sz="3200" b="1" u="sng" dirty="0"/>
              <a:t>Place : </a:t>
            </a:r>
          </a:p>
          <a:p>
            <a:pPr marL="0" indent="0" algn="just">
              <a:buNone/>
            </a:pPr>
            <a:r>
              <a:rPr lang="en-US" sz="3200" dirty="0"/>
              <a:t>include where the condition tends to occur.</a:t>
            </a:r>
          </a:p>
          <a:p>
            <a:pPr marL="0" indent="0" algn="just">
              <a:buNone/>
            </a:pPr>
            <a:r>
              <a:rPr lang="en-US" sz="3200" b="1" u="sng" dirty="0"/>
              <a:t>For example, </a:t>
            </a:r>
            <a:r>
              <a:rPr lang="en-US" sz="3200" dirty="0"/>
              <a:t>Does arthritis occur more frequently in some areas of the country than others? </a:t>
            </a:r>
          </a:p>
        </p:txBody>
      </p:sp>
    </p:spTree>
    <p:extLst>
      <p:ext uri="{BB962C8B-B14F-4D97-AF65-F5344CB8AC3E}">
        <p14:creationId xmlns:p14="http://schemas.microsoft.com/office/powerpoint/2010/main" val="3970800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39552" y="2060848"/>
            <a:ext cx="8229600" cy="4389120"/>
          </a:xfrm>
        </p:spPr>
        <p:txBody>
          <a:bodyPr>
            <a:noAutofit/>
          </a:bodyPr>
          <a:lstStyle/>
          <a:p>
            <a:pPr algn="just"/>
            <a:r>
              <a:rPr lang="ar-IQ" sz="3600" dirty="0"/>
              <a:t> </a:t>
            </a:r>
            <a:r>
              <a:rPr lang="en-US" sz="3600" b="1" u="sng" dirty="0"/>
              <a:t>Time</a:t>
            </a:r>
            <a:r>
              <a:rPr lang="en-US" sz="3600" u="sng" dirty="0"/>
              <a:t> :  </a:t>
            </a:r>
          </a:p>
          <a:p>
            <a:pPr marL="0" indent="0" algn="just">
              <a:buNone/>
            </a:pPr>
            <a:r>
              <a:rPr lang="en-US" sz="3600" dirty="0"/>
              <a:t>reflects when the condition occurs.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3600" dirty="0"/>
              <a:t>For example, is arthritis diagnosed more frequently in certain seasons than others? </a:t>
            </a:r>
            <a:endParaRPr lang="ar-IQ" sz="3600" dirty="0"/>
          </a:p>
          <a:p>
            <a:pPr algn="just">
              <a:buFont typeface="Wingdings" pitchFamily="2" charset="2"/>
              <a:buChar char="Ø"/>
            </a:pPr>
            <a:r>
              <a:rPr lang="en-US" sz="3600" dirty="0"/>
              <a:t>Is the incidence of arthritis increasing or decreasing over time? (time)</a:t>
            </a:r>
          </a:p>
        </p:txBody>
      </p:sp>
    </p:spTree>
    <p:extLst>
      <p:ext uri="{BB962C8B-B14F-4D97-AF65-F5344CB8AC3E}">
        <p14:creationId xmlns:p14="http://schemas.microsoft.com/office/powerpoint/2010/main" val="1259581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descriptive studies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dirty="0"/>
              <a:t>Types of descriptive studies include</a:t>
            </a:r>
          </a:p>
          <a:p>
            <a:pPr algn="just"/>
            <a:r>
              <a:rPr lang="en-US" sz="3200" dirty="0"/>
              <a:t>surveys</a:t>
            </a:r>
          </a:p>
          <a:p>
            <a:pPr algn="just"/>
            <a:r>
              <a:rPr lang="en-US" sz="3200" dirty="0"/>
              <a:t>Cross-sectional studies</a:t>
            </a:r>
          </a:p>
          <a:p>
            <a:pPr algn="just"/>
            <a:r>
              <a:rPr lang="en-US" sz="3200" dirty="0"/>
              <a:t>Case reports</a:t>
            </a:r>
          </a:p>
          <a:p>
            <a:pPr algn="just"/>
            <a:r>
              <a:rPr lang="en-US" sz="3200" dirty="0"/>
              <a:t>Case series</a:t>
            </a:r>
          </a:p>
        </p:txBody>
      </p:sp>
    </p:spTree>
    <p:extLst>
      <p:ext uri="{BB962C8B-B14F-4D97-AF65-F5344CB8AC3E}">
        <p14:creationId xmlns:p14="http://schemas.microsoft.com/office/powerpoint/2010/main" val="1736882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600" dirty="0"/>
              <a:t>Aimed at determining the </a:t>
            </a:r>
            <a:r>
              <a:rPr lang="en-US" sz="3600" b="1" dirty="0"/>
              <a:t>frequency</a:t>
            </a:r>
            <a:r>
              <a:rPr lang="en-US" sz="3600" dirty="0"/>
              <a:t> of occurrence of a condition in the population. </a:t>
            </a:r>
          </a:p>
          <a:p>
            <a:pPr algn="just"/>
            <a:r>
              <a:rPr lang="en-US" sz="3600" dirty="0"/>
              <a:t>Provide information about the extent of exposure of the population to risk factors involved in a given condition.</a:t>
            </a:r>
          </a:p>
        </p:txBody>
      </p:sp>
    </p:spTree>
    <p:extLst>
      <p:ext uri="{BB962C8B-B14F-4D97-AF65-F5344CB8AC3E}">
        <p14:creationId xmlns:p14="http://schemas.microsoft.com/office/powerpoint/2010/main" val="3447907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dirty="0"/>
              <a:t>Cross-sectional study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Examines the extent of a health condition and exposure to </a:t>
            </a:r>
            <a:r>
              <a:rPr lang="en-US" sz="3200" dirty="0">
                <a:highlight>
                  <a:srgbClr val="FFFF00"/>
                </a:highlight>
              </a:rPr>
              <a:t>its contributing factors in a given population at a given point in time</a:t>
            </a:r>
            <a:r>
              <a:rPr lang="en-US" sz="3200" dirty="0"/>
              <a:t>.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In this study the measurements of exposure and effect are made </a:t>
            </a:r>
            <a:r>
              <a:rPr lang="en-US" sz="3200" dirty="0">
                <a:highlight>
                  <a:srgbClr val="FFFF00"/>
                </a:highlight>
              </a:rPr>
              <a:t>at the same time </a:t>
            </a:r>
            <a:r>
              <a:rPr lang="en-US" sz="3200" dirty="0"/>
              <a:t>.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336015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1404</TotalTime>
  <Words>391</Words>
  <Application>Microsoft Office PowerPoint</Application>
  <PresentationFormat>عرض على الشاشة (4:3)</PresentationFormat>
  <Paragraphs>47</Paragraphs>
  <Slides>13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13</vt:i4>
      </vt:variant>
    </vt:vector>
  </HeadingPairs>
  <TitlesOfParts>
    <vt:vector size="22" baseType="lpstr">
      <vt:lpstr>Arial</vt:lpstr>
      <vt:lpstr>Bahnschrift Condensed</vt:lpstr>
      <vt:lpstr>Calibri</vt:lpstr>
      <vt:lpstr>Constantia</vt:lpstr>
      <vt:lpstr>Times New Roman</vt:lpstr>
      <vt:lpstr>Wingdings</vt:lpstr>
      <vt:lpstr>Wingdings 2</vt:lpstr>
      <vt:lpstr>نسق Office</vt:lpstr>
      <vt:lpstr>تدفق</vt:lpstr>
      <vt:lpstr> Al-Mustaqbal University / Nursing College Academic Year 2024-2025 Epidemiology </vt:lpstr>
      <vt:lpstr>Types of Epidemiologic studies</vt:lpstr>
      <vt:lpstr>Descriptive</vt:lpstr>
      <vt:lpstr>عرض تقديمي في PowerPoint</vt:lpstr>
      <vt:lpstr>عرض تقديمي في PowerPoint</vt:lpstr>
      <vt:lpstr>عرض تقديمي في PowerPoint</vt:lpstr>
      <vt:lpstr>Types of descriptive studies</vt:lpstr>
      <vt:lpstr>surveys</vt:lpstr>
      <vt:lpstr>Cross-sectional study</vt:lpstr>
      <vt:lpstr>case report</vt:lpstr>
      <vt:lpstr>Descriptive epidemiology is useful for several purposes. </vt:lpstr>
      <vt:lpstr>عرض تقديمي في PowerPoint</vt:lpstr>
      <vt:lpstr>    Big Thanks                </vt:lpstr>
    </vt:vector>
  </TitlesOfParts>
  <Company>Enjoy My Fine Releases.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Epidemiology of Non Communicable Diseases</dc:title>
  <dc:creator>DR.Ahmed Saker 2O11</dc:creator>
  <cp:lastModifiedBy>alnaseem</cp:lastModifiedBy>
  <cp:revision>63</cp:revision>
  <dcterms:created xsi:type="dcterms:W3CDTF">2022-11-18T16:10:50Z</dcterms:created>
  <dcterms:modified xsi:type="dcterms:W3CDTF">2024-11-18T08:42:32Z</dcterms:modified>
</cp:coreProperties>
</file>