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16" r:id="rId3"/>
    <p:sldId id="346" r:id="rId4"/>
    <p:sldId id="349" r:id="rId5"/>
    <p:sldId id="347" r:id="rId6"/>
    <p:sldId id="348" r:id="rId7"/>
    <p:sldId id="343" r:id="rId8"/>
    <p:sldId id="350" r:id="rId9"/>
    <p:sldId id="352" r:id="rId10"/>
    <p:sldId id="351" r:id="rId11"/>
    <p:sldId id="353" r:id="rId12"/>
    <p:sldId id="344" r:id="rId13"/>
    <p:sldId id="345" r:id="rId14"/>
    <p:sldId id="354" r:id="rId15"/>
    <p:sldId id="355" r:id="rId16"/>
    <p:sldId id="360" r:id="rId17"/>
    <p:sldId id="287" r:id="rId18"/>
    <p:sldId id="362" r:id="rId19"/>
    <p:sldId id="357" r:id="rId20"/>
    <p:sldId id="358" r:id="rId21"/>
    <p:sldId id="359" r:id="rId22"/>
    <p:sldId id="356" r:id="rId23"/>
    <p:sldId id="31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39" autoAdjust="0"/>
  </p:normalViewPr>
  <p:slideViewPr>
    <p:cSldViewPr snapToGrid="0">
      <p:cViewPr varScale="1">
        <p:scale>
          <a:sx n="91" d="100"/>
          <a:sy n="91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3CEF3-A35C-47B5-A862-2AE68470A1F9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93932-CF4C-48D0-91CD-B5C12445E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0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93932-CF4C-48D0-91CD-B5C12445E3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98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93932-CF4C-48D0-91CD-B5C12445E3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51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93932-CF4C-48D0-91CD-B5C12445E33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4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49F33-E4FB-AA24-29D0-FC55CA3CE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EAFB6-B7F4-4FD7-9DAE-7352E5B4C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06DD6-878B-4CCB-0046-C3DCB7228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7D725-0EAC-C1FC-4C50-1198ADC26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775C9-48AA-04FC-6D31-CC818E22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38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C1D39-33E3-981A-257C-5B607DC4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36F48F-7362-ED6A-B03C-49BAF4F3B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E924A-8D79-4F10-1055-9324BBD8A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1EF8D-4ACF-46C2-4A13-A51EE1BE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8D20A-AF48-D53E-B85A-4FA95D283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8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FD5C99-E672-4BC2-7BCC-7F6F13F0F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63A32E-2315-54F4-1A1F-99B702C33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5CEEC-AA70-7835-48FD-DC976B423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21E22-8EB3-6469-5194-4B2ADFD7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1BD09-6712-ADE6-8B6E-23F4B7E40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23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8D418-957C-D40A-E645-1466B04CA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68ED3-2110-03F2-92B2-A62DDB29E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7C87B-89D9-E6E2-8B6B-E22D1A5D6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2B9BE-1AE7-ABC4-6218-27B7E896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96848-A390-126B-E735-613DB346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87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0CA0A-CE91-7182-9C97-89A9958E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AB909-8708-7C0E-6A49-30871BAE1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1CE14-0485-2D1D-8B5C-7A7E84B1D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844BB-DC0D-E4EE-AC83-A52AEC96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BEE7-458B-4F2D-D159-DCAEEB62F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3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F603-45CB-AC74-076C-5BD6B5AE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125BE-6C3C-1692-06EF-D221BF0A7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05E74-3D27-CE33-4F2B-FA28B73DB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14021-2ED2-7702-11D9-3A5D3901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873FC-3881-D0DA-7F8C-09DC4977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54EE55-AFDE-9EB4-DA8C-F1FB393DA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64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96883-6400-2BFC-A93A-C08F861DE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D8C72-28D2-050C-6077-B879C9408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0397C-45B6-2955-97AB-243A35DE4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5FD55F-865C-0B6C-5A4E-35805A8CD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AD7441-8C0F-0C58-6ABE-079448CB0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A8CFF2-1B18-33A6-FD84-BBB721DB4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9BE986-FEDF-88D9-FDD1-0A1AFFFF5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28C25E-0330-0882-673C-31939501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1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312B5-8B92-47E2-91A3-3258E7B58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C781FD-42B4-FC12-5AF4-6D563245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3E39B4-FED7-5DB2-D2C1-D4EA97B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2CFB5-41BC-1083-1C34-04BD4A83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8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1F546-BF7E-AC72-B58F-4C38C64D5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186891-7517-09B7-4D5E-BB22CABB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73A22-98AF-5735-1211-A1D864B25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C846-8E14-359F-4209-AAF4DED5D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28F55-E234-BBA9-5323-F6B9A7F02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B9B85-EE2B-5237-7C5F-94AE8E0CB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6828B-D99C-3C08-3924-D2ADC9F73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5A03F-C1CA-90AA-D0F2-F7A4E4C20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589A7C-B050-51BD-69D5-01A2A6399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CE702-12A9-583A-29EC-91D8B906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32F66-EA77-2F2D-5C44-074E53707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C4393-EE29-B03F-59B5-D22E49F42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E7A75F-D52A-0BB7-E428-51C9064F4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A3861-CC4A-9BFC-F629-102CC4DD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8D3ED-86B4-8A53-3031-5F68E440B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97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F8672-B768-3731-71A5-75D77715B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8F2E5-1886-1077-3285-AFB9CDD61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76F20-D3EB-AC29-D2AE-EC22D49616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9E9CA-2E3F-4B68-9C23-F44E6C0C6C2C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58966-018C-7EE0-4A1D-52ACD4C9C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80969-AFD1-C85A-B7AA-A2ACC9DC3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3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99DFE4-CF5F-AAD8-C47A-61C987F35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948" y="255639"/>
            <a:ext cx="11267768" cy="6184490"/>
          </a:xfrm>
        </p:spPr>
        <p:txBody>
          <a:bodyPr>
            <a:normAutofit/>
          </a:bodyPr>
          <a:lstStyle/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20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Lecture# 4</a:t>
            </a:r>
            <a:b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j-cs"/>
              </a:rPr>
            </a:br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j-cs"/>
              </a:rPr>
              <a:t>semester# 1</a:t>
            </a:r>
            <a:endParaRPr lang="ar-IQ" sz="2000" b="1" kern="0" dirty="0">
              <a:solidFill>
                <a:srgbClr val="0F243E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20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IQ" sz="2000" b="1" kern="0" dirty="0">
              <a:solidFill>
                <a:srgbClr val="0F243E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srgbClr val="FF0000"/>
                </a:solidFill>
                <a:latin typeface="Arial"/>
                <a:cs typeface="+mj-cs"/>
              </a:rPr>
              <a:t>Basics of ECG Interpretation</a:t>
            </a:r>
            <a:endParaRPr lang="ar-IQ" sz="2000" b="1" kern="0" dirty="0">
              <a:solidFill>
                <a:srgbClr val="0F243E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: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by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lecturer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Arial"/>
              <a:ea typeface="+mn-ea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M.Sc.N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: Ali J. Mohammed</a:t>
            </a:r>
            <a:endParaRPr lang="en-US" b="1" kern="0" dirty="0">
              <a:solidFill>
                <a:schemeClr val="tx2">
                  <a:lumMod val="75000"/>
                  <a:lumOff val="25000"/>
                </a:schemeClr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IQ" b="1" kern="0" dirty="0">
              <a:solidFill>
                <a:srgbClr val="FF0000"/>
              </a:solidFill>
              <a:latin typeface="Arial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j-cs"/>
              </a:rPr>
              <a:t>Al-</a:t>
            </a:r>
            <a:r>
              <a:rPr kumimoji="0" lang="en-US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j-cs"/>
              </a:rPr>
              <a:t>Mustaqbal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j-cs"/>
              </a:rPr>
              <a:t>  University</a:t>
            </a:r>
            <a:endParaRPr lang="en-US" b="1" kern="0" dirty="0">
              <a:solidFill>
                <a:prstClr val="black"/>
              </a:solidFill>
              <a:latin typeface="Times New Roman" pitchFamily="18" charset="0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j-cs"/>
              </a:rPr>
              <a:t>College of Nursing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j-cs"/>
              </a:rPr>
              <a:t>4</a:t>
            </a:r>
            <a:r>
              <a:rPr kumimoji="0" lang="en-US" sz="2800" b="1" i="0" u="none" strike="noStrike" kern="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j-cs"/>
              </a:rPr>
              <a:t>th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j-cs"/>
              </a:rPr>
              <a:t> Class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j-cs"/>
              </a:rPr>
              <a:t>The Clinical Part of Critical Care Nursing 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460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graph with lines and letters&#10;&#10;Description automatically generated with medium confidence">
            <a:extLst>
              <a:ext uri="{FF2B5EF4-FFF2-40B4-BE49-F238E27FC236}">
                <a16:creationId xmlns:a16="http://schemas.microsoft.com/office/drawing/2014/main" id="{41838396-FE99-2295-37B7-2BF5C3843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152400"/>
            <a:ext cx="12029440" cy="5964356"/>
          </a:xfr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9F5C24EF-2573-2644-3F6A-C9B7197B6A26}"/>
              </a:ext>
            </a:extLst>
          </p:cNvPr>
          <p:cNvSpPr/>
          <p:nvPr/>
        </p:nvSpPr>
        <p:spPr>
          <a:xfrm>
            <a:off x="6241409" y="2550253"/>
            <a:ext cx="176169" cy="302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D6C1AFD-6FA1-0E8E-1D4F-B358BA6CEB3F}"/>
              </a:ext>
            </a:extLst>
          </p:cNvPr>
          <p:cNvSpPr/>
          <p:nvPr/>
        </p:nvSpPr>
        <p:spPr>
          <a:xfrm>
            <a:off x="7006205" y="2550253"/>
            <a:ext cx="176169" cy="302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0F994E3-E5AF-4ABC-573E-84FA2CA507C1}"/>
              </a:ext>
            </a:extLst>
          </p:cNvPr>
          <p:cNvSpPr/>
          <p:nvPr/>
        </p:nvSpPr>
        <p:spPr>
          <a:xfrm>
            <a:off x="7771001" y="2541864"/>
            <a:ext cx="176169" cy="302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A4DB5D22-DD81-1F3C-3C78-EDA2C2FF8A14}"/>
              </a:ext>
            </a:extLst>
          </p:cNvPr>
          <p:cNvSpPr/>
          <p:nvPr/>
        </p:nvSpPr>
        <p:spPr>
          <a:xfrm>
            <a:off x="6241407" y="580238"/>
            <a:ext cx="176169" cy="302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C3BF714B-7892-2268-7ED0-FF9D2B08BF2D}"/>
              </a:ext>
            </a:extLst>
          </p:cNvPr>
          <p:cNvSpPr/>
          <p:nvPr/>
        </p:nvSpPr>
        <p:spPr>
          <a:xfrm>
            <a:off x="6241407" y="4444767"/>
            <a:ext cx="176169" cy="302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0F02A34D-9B59-B95D-FFC5-344700BF779B}"/>
              </a:ext>
            </a:extLst>
          </p:cNvPr>
          <p:cNvSpPr/>
          <p:nvPr/>
        </p:nvSpPr>
        <p:spPr>
          <a:xfrm>
            <a:off x="6927907" y="4444767"/>
            <a:ext cx="176169" cy="302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E95783-1628-8555-EC15-F2B7AE9B15C2}"/>
              </a:ext>
            </a:extLst>
          </p:cNvPr>
          <p:cNvSpPr txBox="1"/>
          <p:nvPr/>
        </p:nvSpPr>
        <p:spPr>
          <a:xfrm>
            <a:off x="2209474" y="6230116"/>
            <a:ext cx="779337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Depression in V1,V2,V3                                       Anterior cardiac ischemia  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1CA47EA-50D6-5F6F-46AD-F29F7FC04905}"/>
              </a:ext>
            </a:extLst>
          </p:cNvPr>
          <p:cNvSpPr/>
          <p:nvPr/>
        </p:nvSpPr>
        <p:spPr>
          <a:xfrm>
            <a:off x="5090718" y="6343475"/>
            <a:ext cx="1577130" cy="14261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051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heart beat&#10;&#10;Description automatically generated">
            <a:extLst>
              <a:ext uri="{FF2B5EF4-FFF2-40B4-BE49-F238E27FC236}">
                <a16:creationId xmlns:a16="http://schemas.microsoft.com/office/drawing/2014/main" id="{28CA20D5-CCE5-1AA7-FE65-7725918D0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1758" cy="5964572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CDAF2CFC-F1E0-2B17-3EEE-E1D81AC6B18E}"/>
              </a:ext>
            </a:extLst>
          </p:cNvPr>
          <p:cNvSpPr/>
          <p:nvPr/>
        </p:nvSpPr>
        <p:spPr>
          <a:xfrm>
            <a:off x="1258536" y="2728286"/>
            <a:ext cx="172720" cy="508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035DE646-856D-43B9-B40B-7903ECE3BE17}"/>
              </a:ext>
            </a:extLst>
          </p:cNvPr>
          <p:cNvSpPr/>
          <p:nvPr/>
        </p:nvSpPr>
        <p:spPr>
          <a:xfrm>
            <a:off x="2494562" y="2728286"/>
            <a:ext cx="172720" cy="508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95B1E02-F694-F7A3-1574-B4CE2F3E4A7B}"/>
              </a:ext>
            </a:extLst>
          </p:cNvPr>
          <p:cNvSpPr/>
          <p:nvPr/>
        </p:nvSpPr>
        <p:spPr>
          <a:xfrm>
            <a:off x="7283160" y="2676088"/>
            <a:ext cx="172720" cy="508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623E6203-E7FD-E49B-499E-4AF9D1D1D1A6}"/>
              </a:ext>
            </a:extLst>
          </p:cNvPr>
          <p:cNvSpPr/>
          <p:nvPr/>
        </p:nvSpPr>
        <p:spPr>
          <a:xfrm>
            <a:off x="7196800" y="192295"/>
            <a:ext cx="172720" cy="508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A190C5-FEBD-17B6-DB19-EC7035762C34}"/>
              </a:ext>
            </a:extLst>
          </p:cNvPr>
          <p:cNvSpPr txBox="1"/>
          <p:nvPr/>
        </p:nvSpPr>
        <p:spPr>
          <a:xfrm>
            <a:off x="2209474" y="6230116"/>
            <a:ext cx="779337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Depression in V1,V2,V3                                       Anterolateral cardiac ischemia  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303C442-826D-DC00-4E4B-7BAB81AE2841}"/>
              </a:ext>
            </a:extLst>
          </p:cNvPr>
          <p:cNvSpPr/>
          <p:nvPr/>
        </p:nvSpPr>
        <p:spPr>
          <a:xfrm>
            <a:off x="5090718" y="6343475"/>
            <a:ext cx="1577130" cy="14261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10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AAF462-D3AC-34D5-6C42-75C560AE9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89446E-A94B-FB5D-3BBB-0059EAE88B17}"/>
              </a:ext>
            </a:extLst>
          </p:cNvPr>
          <p:cNvSpPr txBox="1"/>
          <p:nvPr/>
        </p:nvSpPr>
        <p:spPr>
          <a:xfrm>
            <a:off x="148447" y="4190594"/>
            <a:ext cx="6559826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Elevation: Elevation of the ST segment above the isoelectric line by at least:&gt;1 mm 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small 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square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two or more contiguous limb leads, 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&gt;2 mm 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small squares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two or more contiguous chest leads.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Causes: Acute Myocardial Infarction 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STEMI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3F0A2-B311-C21D-8251-A5864CCB9087}"/>
              </a:ext>
            </a:extLst>
          </p:cNvPr>
          <p:cNvSpPr txBox="1"/>
          <p:nvPr/>
        </p:nvSpPr>
        <p:spPr>
          <a:xfrm>
            <a:off x="8140148" y="4432852"/>
            <a:ext cx="3399182" cy="2107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131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5DBAEF-97E7-B782-99B6-1EF1D92ED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9505B5-AE7D-4CBA-9C69-79DB6C1BECEE}"/>
              </a:ext>
            </a:extLst>
          </p:cNvPr>
          <p:cNvSpPr txBox="1"/>
          <p:nvPr/>
        </p:nvSpPr>
        <p:spPr>
          <a:xfrm>
            <a:off x="4712190" y="4338918"/>
            <a:ext cx="6437591" cy="2068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Location of MI according to ST changes in ECG </a:t>
            </a:r>
          </a:p>
          <a:p>
            <a:endParaRPr lang="en-US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Anterior MI: ST elevation in V1,V2,V3,V4 (LAD artery).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Inferior MI: ST elevation in II, III,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(RCA artery).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Lateral MI: ST elevation in I,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V5-V6 (LCX artery).</a:t>
            </a:r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846EC906-EEF1-EA77-4E26-CE049518E3C4}"/>
              </a:ext>
            </a:extLst>
          </p:cNvPr>
          <p:cNvCxnSpPr>
            <a:cxnSpLocks/>
          </p:cNvCxnSpPr>
          <p:nvPr/>
        </p:nvCxnSpPr>
        <p:spPr>
          <a:xfrm rot="16200000" flipH="1">
            <a:off x="7445732" y="2802447"/>
            <a:ext cx="630028" cy="62308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4207B9A4-35D7-CBE7-A5A2-7D408ABAA11B}"/>
              </a:ext>
            </a:extLst>
          </p:cNvPr>
          <p:cNvCxnSpPr/>
          <p:nvPr/>
        </p:nvCxnSpPr>
        <p:spPr>
          <a:xfrm rot="5400000">
            <a:off x="6845964" y="2825758"/>
            <a:ext cx="630027" cy="57645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DCA7BDA-AB75-8295-331C-980AA4571762}"/>
              </a:ext>
            </a:extLst>
          </p:cNvPr>
          <p:cNvSpPr txBox="1"/>
          <p:nvPr/>
        </p:nvSpPr>
        <p:spPr>
          <a:xfrm>
            <a:off x="6194322" y="3429000"/>
            <a:ext cx="3480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Angina          MI (Non-STEMI)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BC92ABC-CA9D-07F0-3CB3-52218125CB0A}"/>
              </a:ext>
            </a:extLst>
          </p:cNvPr>
          <p:cNvCxnSpPr/>
          <p:nvPr/>
        </p:nvCxnSpPr>
        <p:spPr>
          <a:xfrm>
            <a:off x="10176387" y="2798973"/>
            <a:ext cx="0" cy="5341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B47E7C3-36E2-ED13-4CB5-BD978EC731BA}"/>
              </a:ext>
            </a:extLst>
          </p:cNvPr>
          <p:cNvSpPr txBox="1"/>
          <p:nvPr/>
        </p:nvSpPr>
        <p:spPr>
          <a:xfrm>
            <a:off x="9625779" y="3333135"/>
            <a:ext cx="1071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</a:p>
        </p:txBody>
      </p:sp>
    </p:spTree>
    <p:extLst>
      <p:ext uri="{BB962C8B-B14F-4D97-AF65-F5344CB8AC3E}">
        <p14:creationId xmlns:p14="http://schemas.microsoft.com/office/powerpoint/2010/main" val="826945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heart beat&#10;&#10;Description automatically generated">
            <a:extLst>
              <a:ext uri="{FF2B5EF4-FFF2-40B4-BE49-F238E27FC236}">
                <a16:creationId xmlns:a16="http://schemas.microsoft.com/office/drawing/2014/main" id="{52104440-2F39-C37B-57FF-DC61DB805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0"/>
            <a:ext cx="11978640" cy="57403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0095BC-8925-A404-EC4C-A4255AE1EF56}"/>
              </a:ext>
            </a:extLst>
          </p:cNvPr>
          <p:cNvSpPr txBox="1"/>
          <p:nvPr/>
        </p:nvSpPr>
        <p:spPr>
          <a:xfrm>
            <a:off x="2209474" y="6230116"/>
            <a:ext cx="779337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 Elevation 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II,III,avF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Inferior STEMI  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51EF29E-EB12-50FC-D628-12C47B3B71E3}"/>
              </a:ext>
            </a:extLst>
          </p:cNvPr>
          <p:cNvSpPr/>
          <p:nvPr/>
        </p:nvSpPr>
        <p:spPr>
          <a:xfrm>
            <a:off x="5588558" y="6389641"/>
            <a:ext cx="1577130" cy="14261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65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Anterior Wall ST Segment Elevation Myocardial Infarction (MI) ECG ...">
            <a:extLst>
              <a:ext uri="{FF2B5EF4-FFF2-40B4-BE49-F238E27FC236}">
                <a16:creationId xmlns:a16="http://schemas.microsoft.com/office/drawing/2014/main" id="{B1260C19-745E-ADBA-7747-5272CB252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64" b="1"/>
          <a:stretch/>
        </p:blipFill>
        <p:spPr bwMode="auto">
          <a:xfrm>
            <a:off x="20" y="1282"/>
            <a:ext cx="12191980" cy="57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8ECB09A-DDB5-2606-C347-9630139D00DF}"/>
              </a:ext>
            </a:extLst>
          </p:cNvPr>
          <p:cNvSpPr txBox="1"/>
          <p:nvPr/>
        </p:nvSpPr>
        <p:spPr>
          <a:xfrm>
            <a:off x="1577130" y="5956183"/>
            <a:ext cx="9387281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Elevation 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I,aVL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v2,v3,v4                                             Anterolateral STEMI 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DC478039-28FE-99B0-79BD-D85CFB940E3D}"/>
              </a:ext>
            </a:extLst>
          </p:cNvPr>
          <p:cNvSpPr/>
          <p:nvPr/>
        </p:nvSpPr>
        <p:spPr>
          <a:xfrm>
            <a:off x="5436065" y="6016362"/>
            <a:ext cx="1669409" cy="279751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6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92A2-4188-245E-2E5E-EED277C4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811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eciprocal changes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2874F-A86F-3B92-EF88-8F82EABE7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ST-Elevation Myocardial Infarction (STEMI)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reciprocal changes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refer to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ST-segment depression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ECG leads opposite those showing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ST-segment elevation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elevation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indicates the area of myocardial injury.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Reciprocal ST depression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appears in leads facing the opposite side, reflecting either a "mirror image" of the injury or true ischemia.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Inferior STEMI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 elevation 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III,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reciprocal ST depression 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Anterior STEMI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 elevation 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V1-V4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reciprocal ST depression 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III,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Confirms STEMI, indicates infarct size and severity.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05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AAB828-02C8-4111-AC14-FF5ACEDD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0"/>
            <a:ext cx="8797955" cy="6858000"/>
          </a:xfrm>
          <a:custGeom>
            <a:avLst/>
            <a:gdLst>
              <a:gd name="connsiteX0" fmla="*/ 1951386 w 8751613"/>
              <a:gd name="connsiteY0" fmla="*/ 0 h 6858000"/>
              <a:gd name="connsiteX1" fmla="*/ 6808636 w 8751613"/>
              <a:gd name="connsiteY1" fmla="*/ 0 h 6858000"/>
              <a:gd name="connsiteX2" fmla="*/ 6972292 w 8751613"/>
              <a:gd name="connsiteY2" fmla="*/ 272824 h 6858000"/>
              <a:gd name="connsiteX3" fmla="*/ 8684358 w 8751613"/>
              <a:gd name="connsiteY3" fmla="*/ 3126935 h 6858000"/>
              <a:gd name="connsiteX4" fmla="*/ 8684358 w 8751613"/>
              <a:gd name="connsiteY4" fmla="*/ 3731065 h 6858000"/>
              <a:gd name="connsiteX5" fmla="*/ 6813619 w 8751613"/>
              <a:gd name="connsiteY5" fmla="*/ 6849692 h 6858000"/>
              <a:gd name="connsiteX6" fmla="*/ 6808636 w 8751613"/>
              <a:gd name="connsiteY6" fmla="*/ 6858000 h 6858000"/>
              <a:gd name="connsiteX7" fmla="*/ 1951386 w 8751613"/>
              <a:gd name="connsiteY7" fmla="*/ 6858000 h 6858000"/>
              <a:gd name="connsiteX8" fmla="*/ 1787729 w 8751613"/>
              <a:gd name="connsiteY8" fmla="*/ 6585176 h 6858000"/>
              <a:gd name="connsiteX9" fmla="*/ 75663 w 8751613"/>
              <a:gd name="connsiteY9" fmla="*/ 3731065 h 6858000"/>
              <a:gd name="connsiteX10" fmla="*/ 75663 w 8751613"/>
              <a:gd name="connsiteY10" fmla="*/ 3126935 h 6858000"/>
              <a:gd name="connsiteX11" fmla="*/ 1946402 w 8751613"/>
              <a:gd name="connsiteY11" fmla="*/ 8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613" h="6858000">
                <a:moveTo>
                  <a:pt x="1951386" y="0"/>
                </a:moveTo>
                <a:lnTo>
                  <a:pt x="6808636" y="0"/>
                </a:lnTo>
                <a:lnTo>
                  <a:pt x="6972292" y="272824"/>
                </a:lnTo>
                <a:cubicBezTo>
                  <a:pt x="8684358" y="3126935"/>
                  <a:pt x="8684358" y="3126935"/>
                  <a:pt x="8684358" y="3126935"/>
                </a:cubicBezTo>
                <a:cubicBezTo>
                  <a:pt x="8774032" y="3299544"/>
                  <a:pt x="8774032" y="3558457"/>
                  <a:pt x="8684358" y="3731065"/>
                </a:cubicBezTo>
                <a:cubicBezTo>
                  <a:pt x="7154297" y="6281764"/>
                  <a:pt x="6867411" y="6760019"/>
                  <a:pt x="6813619" y="6849692"/>
                </a:cubicBezTo>
                <a:lnTo>
                  <a:pt x="6808636" y="6858000"/>
                </a:lnTo>
                <a:lnTo>
                  <a:pt x="1951386" y="6858000"/>
                </a:lnTo>
                <a:lnTo>
                  <a:pt x="1787729" y="6585176"/>
                </a:lnTo>
                <a:cubicBezTo>
                  <a:pt x="75663" y="3731065"/>
                  <a:pt x="75663" y="3731065"/>
                  <a:pt x="75663" y="3731065"/>
                </a:cubicBezTo>
                <a:cubicBezTo>
                  <a:pt x="-25220" y="3558457"/>
                  <a:pt x="-25220" y="3299544"/>
                  <a:pt x="75663" y="3126935"/>
                </a:cubicBezTo>
                <a:cubicBezTo>
                  <a:pt x="1605724" y="576237"/>
                  <a:pt x="1892611" y="97981"/>
                  <a:pt x="1946402" y="83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white character leaning on a question mark&#10;&#10;Description automatically generated">
            <a:extLst>
              <a:ext uri="{FF2B5EF4-FFF2-40B4-BE49-F238E27FC236}">
                <a16:creationId xmlns:a16="http://schemas.microsoft.com/office/drawing/2014/main" id="{CA6C0E09-48CE-027D-D9BE-822FAC947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017" y="1112293"/>
            <a:ext cx="4257196" cy="463341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32D4553-E775-4F16-9A6F-FED8D166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50F864A1-23CF-4954-887F-3C4458622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D313E8C-7457-407E-BDA5-EACA44D38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4187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7E76B-3934-33DC-63BE-4C9115B1B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with lines on it&#10;&#10;Description automatically generated">
            <a:extLst>
              <a:ext uri="{FF2B5EF4-FFF2-40B4-BE49-F238E27FC236}">
                <a16:creationId xmlns:a16="http://schemas.microsoft.com/office/drawing/2014/main" id="{E03C192F-47DC-3BD2-7FA6-C5D72473A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6"/>
          <a:stretch/>
        </p:blipFill>
        <p:spPr>
          <a:xfrm>
            <a:off x="111760" y="0"/>
            <a:ext cx="12009120" cy="60149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10834F-B531-0210-80B3-9404443B9913}"/>
              </a:ext>
            </a:extLst>
          </p:cNvPr>
          <p:cNvSpPr txBox="1"/>
          <p:nvPr/>
        </p:nvSpPr>
        <p:spPr>
          <a:xfrm>
            <a:off x="235974" y="617526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32BB585-28D4-9092-4A19-31A743024663}"/>
              </a:ext>
            </a:extLst>
          </p:cNvPr>
          <p:cNvSpPr/>
          <p:nvPr/>
        </p:nvSpPr>
        <p:spPr>
          <a:xfrm>
            <a:off x="4050890" y="6310156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2F912B-950F-0C84-8CD1-F5EB32039505}"/>
              </a:ext>
            </a:extLst>
          </p:cNvPr>
          <p:cNvSpPr txBox="1"/>
          <p:nvPr/>
        </p:nvSpPr>
        <p:spPr>
          <a:xfrm>
            <a:off x="6853084" y="6068170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901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showing the number of heart beats&#10;&#10;Description automatically generated with medium confidence">
            <a:extLst>
              <a:ext uri="{FF2B5EF4-FFF2-40B4-BE49-F238E27FC236}">
                <a16:creationId xmlns:a16="http://schemas.microsoft.com/office/drawing/2014/main" id="{5569C6C3-801A-0DD1-168B-0CBB4940B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11632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030B0B36-EE46-A221-9938-4A6581149B3E}"/>
              </a:ext>
            </a:extLst>
          </p:cNvPr>
          <p:cNvSpPr/>
          <p:nvPr/>
        </p:nvSpPr>
        <p:spPr>
          <a:xfrm>
            <a:off x="4050890" y="6310156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355125-526D-7C13-B1F4-DC8F8D42D4F5}"/>
              </a:ext>
            </a:extLst>
          </p:cNvPr>
          <p:cNvSpPr txBox="1"/>
          <p:nvPr/>
        </p:nvSpPr>
        <p:spPr>
          <a:xfrm>
            <a:off x="235974" y="617526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746D31-5ABC-8849-EED2-0293207B1E2E}"/>
              </a:ext>
            </a:extLst>
          </p:cNvPr>
          <p:cNvSpPr txBox="1"/>
          <p:nvPr/>
        </p:nvSpPr>
        <p:spPr>
          <a:xfrm>
            <a:off x="6853084" y="6068170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918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48EBBE-3C08-14FA-4821-CD317A0FD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694" y="0"/>
            <a:ext cx="11956026" cy="674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54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heart beat&#10;&#10;Description automatically generated">
            <a:extLst>
              <a:ext uri="{FF2B5EF4-FFF2-40B4-BE49-F238E27FC236}">
                <a16:creationId xmlns:a16="http://schemas.microsoft.com/office/drawing/2014/main" id="{4AC28BF7-D37A-DF83-B794-8DDC575A8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" y="58723"/>
            <a:ext cx="11998960" cy="57527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A21C4C-C531-1837-25E2-5BD881D33AA6}"/>
              </a:ext>
            </a:extLst>
          </p:cNvPr>
          <p:cNvSpPr txBox="1"/>
          <p:nvPr/>
        </p:nvSpPr>
        <p:spPr>
          <a:xfrm>
            <a:off x="6850136" y="5999699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B7C802A-90ED-A139-2625-1ECBB776FCE8}"/>
              </a:ext>
            </a:extLst>
          </p:cNvPr>
          <p:cNvSpPr/>
          <p:nvPr/>
        </p:nvSpPr>
        <p:spPr>
          <a:xfrm>
            <a:off x="4050890" y="6310156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0446B-99DB-15A3-1EF9-7A15D90E6387}"/>
              </a:ext>
            </a:extLst>
          </p:cNvPr>
          <p:cNvSpPr txBox="1"/>
          <p:nvPr/>
        </p:nvSpPr>
        <p:spPr>
          <a:xfrm>
            <a:off x="235974" y="617526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</p:spTree>
    <p:extLst>
      <p:ext uri="{BB962C8B-B14F-4D97-AF65-F5344CB8AC3E}">
        <p14:creationId xmlns:p14="http://schemas.microsoft.com/office/powerpoint/2010/main" val="3116448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aph of a heart rate&#10;&#10;Description automatically generated with medium confidence">
            <a:extLst>
              <a:ext uri="{FF2B5EF4-FFF2-40B4-BE49-F238E27FC236}">
                <a16:creationId xmlns:a16="http://schemas.microsoft.com/office/drawing/2014/main" id="{74786A3B-6233-78DB-BE74-69BB008C1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193040"/>
            <a:ext cx="11907520" cy="56692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B950C4-7A3A-107A-868B-0D005CDDF146}"/>
              </a:ext>
            </a:extLst>
          </p:cNvPr>
          <p:cNvSpPr txBox="1"/>
          <p:nvPr/>
        </p:nvSpPr>
        <p:spPr>
          <a:xfrm>
            <a:off x="235974" y="606816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3EFFF2-3C4F-C4DC-EA78-31EBF82DABC1}"/>
              </a:ext>
            </a:extLst>
          </p:cNvPr>
          <p:cNvSpPr txBox="1"/>
          <p:nvPr/>
        </p:nvSpPr>
        <p:spPr>
          <a:xfrm>
            <a:off x="6705601" y="5961070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959BAEB-9DF3-550E-81A2-F9FA20815207}"/>
              </a:ext>
            </a:extLst>
          </p:cNvPr>
          <p:cNvSpPr/>
          <p:nvPr/>
        </p:nvSpPr>
        <p:spPr>
          <a:xfrm>
            <a:off x="3949290" y="6198974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20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heart rate&#10;&#10;Description automatically generated with medium confidence">
            <a:extLst>
              <a:ext uri="{FF2B5EF4-FFF2-40B4-BE49-F238E27FC236}">
                <a16:creationId xmlns:a16="http://schemas.microsoft.com/office/drawing/2014/main" id="{48679006-65B6-43D6-C7ED-760E4D6CB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75501"/>
            <a:ext cx="12071758" cy="58387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7CF5AC-A4FD-11BA-0F60-2B157D005381}"/>
              </a:ext>
            </a:extLst>
          </p:cNvPr>
          <p:cNvSpPr txBox="1"/>
          <p:nvPr/>
        </p:nvSpPr>
        <p:spPr>
          <a:xfrm>
            <a:off x="235974" y="617526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59BEAA-F1E9-B480-7E1B-522912F8D0E4}"/>
              </a:ext>
            </a:extLst>
          </p:cNvPr>
          <p:cNvSpPr txBox="1"/>
          <p:nvPr/>
        </p:nvSpPr>
        <p:spPr>
          <a:xfrm>
            <a:off x="6853084" y="6068170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B54305F-0ACE-8E3E-73A3-5F5137C01D2C}"/>
              </a:ext>
            </a:extLst>
          </p:cNvPr>
          <p:cNvSpPr/>
          <p:nvPr/>
        </p:nvSpPr>
        <p:spPr>
          <a:xfrm>
            <a:off x="4050890" y="6310156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04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37E8AC-24C1-337E-C27B-8D92306EC6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1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62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F2DBEB-67A1-38A8-5ED8-4D935CB8B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" y="0"/>
            <a:ext cx="12044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72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DEBF6F-8623-AA18-5C72-E00DC6235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42" y="275303"/>
            <a:ext cx="11769213" cy="64794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A4DA74-A6B5-12F6-0358-89F03C0C003D}"/>
              </a:ext>
            </a:extLst>
          </p:cNvPr>
          <p:cNvSpPr txBox="1"/>
          <p:nvPr/>
        </p:nvSpPr>
        <p:spPr>
          <a:xfrm>
            <a:off x="4473677" y="5132439"/>
            <a:ext cx="7413523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 segment in an electrocardiogram (ECG) represents the period between ventricular depolarization (end of the QRS complex) and repolarization (start of the T wave).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1448A-A76A-2F03-239E-415537187905}"/>
              </a:ext>
            </a:extLst>
          </p:cNvPr>
          <p:cNvSpPr txBox="1"/>
          <p:nvPr/>
        </p:nvSpPr>
        <p:spPr>
          <a:xfrm>
            <a:off x="3903406" y="147484"/>
            <a:ext cx="403122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ST Segment</a:t>
            </a:r>
          </a:p>
        </p:txBody>
      </p:sp>
    </p:spTree>
    <p:extLst>
      <p:ext uri="{BB962C8B-B14F-4D97-AF65-F5344CB8AC3E}">
        <p14:creationId xmlns:p14="http://schemas.microsoft.com/office/powerpoint/2010/main" val="30535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E57F86-FE13-E9A8-0192-162795552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74" y="344129"/>
            <a:ext cx="10884310" cy="6282813"/>
          </a:xfrm>
        </p:spPr>
      </p:pic>
    </p:spTree>
    <p:extLst>
      <p:ext uri="{BB962C8B-B14F-4D97-AF65-F5344CB8AC3E}">
        <p14:creationId xmlns:p14="http://schemas.microsoft.com/office/powerpoint/2010/main" val="55645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2FA89C-4F89-6CF7-8DAE-072C583966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03" y="235974"/>
            <a:ext cx="11012129" cy="6233652"/>
          </a:xfrm>
        </p:spPr>
      </p:pic>
    </p:spTree>
    <p:extLst>
      <p:ext uri="{BB962C8B-B14F-4D97-AF65-F5344CB8AC3E}">
        <p14:creationId xmlns:p14="http://schemas.microsoft.com/office/powerpoint/2010/main" val="348963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98A37-2110-06E2-0E9C-3F0A8D1B1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937D56-852E-0B71-EDC0-AB67062F2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3" y="88490"/>
            <a:ext cx="11857703" cy="6558115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424D0E-090F-BED6-428D-3903B33CC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222" y="796145"/>
            <a:ext cx="4029805" cy="1627773"/>
          </a:xfrm>
          <a:prstGeom prst="rect">
            <a:avLst/>
          </a:prstGeom>
        </p:spPr>
      </p:pic>
      <p:pic>
        <p:nvPicPr>
          <p:cNvPr id="6" name="Picture 5" descr="A graph of a heart beat&#10;&#10;Description automatically generated">
            <a:extLst>
              <a:ext uri="{FF2B5EF4-FFF2-40B4-BE49-F238E27FC236}">
                <a16:creationId xmlns:a16="http://schemas.microsoft.com/office/drawing/2014/main" id="{9B547F37-6B63-73A2-B019-B450F3903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t="12680" r="5172" b="5198"/>
          <a:stretch/>
        </p:blipFill>
        <p:spPr>
          <a:xfrm>
            <a:off x="7743341" y="4108863"/>
            <a:ext cx="4212685" cy="193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2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iagram of a heart attack&#10;&#10;Description automatically generated">
            <a:extLst>
              <a:ext uri="{FF2B5EF4-FFF2-40B4-BE49-F238E27FC236}">
                <a16:creationId xmlns:a16="http://schemas.microsoft.com/office/drawing/2014/main" id="{A01CA8A6-50DF-9B67-1AAE-8918DFEE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10"/>
          <a:stretch/>
        </p:blipFill>
        <p:spPr>
          <a:xfrm>
            <a:off x="0" y="0"/>
            <a:ext cx="12192000" cy="39918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F76632-B00D-1747-5142-B75A10208D78}"/>
              </a:ext>
            </a:extLst>
          </p:cNvPr>
          <p:cNvSpPr txBox="1"/>
          <p:nvPr/>
        </p:nvSpPr>
        <p:spPr>
          <a:xfrm>
            <a:off x="373625" y="3696929"/>
            <a:ext cx="8032955" cy="28069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Depression: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a downward displacement of the ST segment  relative to the baseline. It is defined as a depression of 0.5 mm (less than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small square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or more in two or more contiguous ECG leads 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Angina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Causes: Cardiac Ischemia           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Non- STEMI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1874A153-7492-5D0F-DCD2-D48CDCF62A00}"/>
              </a:ext>
            </a:extLst>
          </p:cNvPr>
          <p:cNvCxnSpPr>
            <a:cxnSpLocks/>
          </p:cNvCxnSpPr>
          <p:nvPr/>
        </p:nvCxnSpPr>
        <p:spPr>
          <a:xfrm>
            <a:off x="4532671" y="5928852"/>
            <a:ext cx="530942" cy="39077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A695C64B-AC2C-01CE-56DA-AC9EEAA423D5}"/>
              </a:ext>
            </a:extLst>
          </p:cNvPr>
          <p:cNvCxnSpPr>
            <a:cxnSpLocks/>
          </p:cNvCxnSpPr>
          <p:nvPr/>
        </p:nvCxnSpPr>
        <p:spPr>
          <a:xfrm flipV="1">
            <a:off x="4532671" y="5439758"/>
            <a:ext cx="530942" cy="48909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297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with lines on it&#10;&#10;Description automatically generated">
            <a:extLst>
              <a:ext uri="{FF2B5EF4-FFF2-40B4-BE49-F238E27FC236}">
                <a16:creationId xmlns:a16="http://schemas.microsoft.com/office/drawing/2014/main" id="{87928B0A-BAB7-B46F-49B5-5266325CD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6"/>
          <a:stretch/>
        </p:blipFill>
        <p:spPr>
          <a:xfrm>
            <a:off x="111760" y="0"/>
            <a:ext cx="12009120" cy="60149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685085-16CC-6248-C3D8-00B780AB8453}"/>
              </a:ext>
            </a:extLst>
          </p:cNvPr>
          <p:cNvSpPr txBox="1"/>
          <p:nvPr/>
        </p:nvSpPr>
        <p:spPr>
          <a:xfrm>
            <a:off x="3434546" y="6211209"/>
            <a:ext cx="404368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ST Segment </a:t>
            </a:r>
          </a:p>
        </p:txBody>
      </p:sp>
    </p:spTree>
    <p:extLst>
      <p:ext uri="{BB962C8B-B14F-4D97-AF65-F5344CB8AC3E}">
        <p14:creationId xmlns:p14="http://schemas.microsoft.com/office/powerpoint/2010/main" val="935118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3420</TotalTime>
  <Words>422</Words>
  <Application>Microsoft Office PowerPoint</Application>
  <PresentationFormat>Widescreen</PresentationFormat>
  <Paragraphs>53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Reciprocal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ALIALI</dc:creator>
  <cp:lastModifiedBy>ALI ALIALI</cp:lastModifiedBy>
  <cp:revision>56</cp:revision>
  <dcterms:created xsi:type="dcterms:W3CDTF">2024-10-13T06:25:33Z</dcterms:created>
  <dcterms:modified xsi:type="dcterms:W3CDTF">2024-11-11T20:01:24Z</dcterms:modified>
</cp:coreProperties>
</file>