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59" r:id="rId3"/>
    <p:sldId id="261" r:id="rId4"/>
    <p:sldId id="262" r:id="rId5"/>
    <p:sldId id="282" r:id="rId6"/>
    <p:sldId id="263" r:id="rId7"/>
    <p:sldId id="264" r:id="rId8"/>
    <p:sldId id="265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84" r:id="rId17"/>
    <p:sldId id="285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-1258" y="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31091-55EC-4C32-90B1-1B59E14D81BF}" type="datetimeFigureOut">
              <a:rPr lang="en-GB" smtClean="0"/>
              <a:t>18/09/2024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36D54-AF71-4644-83E2-BFD9073958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915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31091-55EC-4C32-90B1-1B59E14D81BF}" type="datetimeFigureOut">
              <a:rPr lang="en-GB" smtClean="0"/>
              <a:t>18/09/2024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36D54-AF71-4644-83E2-BFD9073958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5278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31091-55EC-4C32-90B1-1B59E14D81BF}" type="datetimeFigureOut">
              <a:rPr lang="en-GB" smtClean="0"/>
              <a:t>18/09/2024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36D54-AF71-4644-83E2-BFD9073958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4712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31091-55EC-4C32-90B1-1B59E14D81BF}" type="datetimeFigureOut">
              <a:rPr lang="en-GB" smtClean="0"/>
              <a:t>18/09/2024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36D54-AF71-4644-83E2-BFD9073958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1903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31091-55EC-4C32-90B1-1B59E14D81BF}" type="datetimeFigureOut">
              <a:rPr lang="en-GB" smtClean="0"/>
              <a:t>18/09/2024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36D54-AF71-4644-83E2-BFD9073958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2767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31091-55EC-4C32-90B1-1B59E14D81BF}" type="datetimeFigureOut">
              <a:rPr lang="en-GB" smtClean="0"/>
              <a:t>18/09/2024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36D54-AF71-4644-83E2-BFD9073958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3576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31091-55EC-4C32-90B1-1B59E14D81BF}" type="datetimeFigureOut">
              <a:rPr lang="en-GB" smtClean="0"/>
              <a:t>18/09/2024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36D54-AF71-4644-83E2-BFD9073958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7002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31091-55EC-4C32-90B1-1B59E14D81BF}" type="datetimeFigureOut">
              <a:rPr lang="en-GB" smtClean="0"/>
              <a:t>18/09/2024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36D54-AF71-4644-83E2-BFD9073958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580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31091-55EC-4C32-90B1-1B59E14D81BF}" type="datetimeFigureOut">
              <a:rPr lang="en-GB" smtClean="0"/>
              <a:t>18/09/2024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36D54-AF71-4644-83E2-BFD9073958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8128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31091-55EC-4C32-90B1-1B59E14D81BF}" type="datetimeFigureOut">
              <a:rPr lang="en-GB" smtClean="0"/>
              <a:t>18/09/2024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36D54-AF71-4644-83E2-BFD9073958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4944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31091-55EC-4C32-90B1-1B59E14D81BF}" type="datetimeFigureOut">
              <a:rPr lang="en-GB" smtClean="0"/>
              <a:t>18/09/2024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36D54-AF71-4644-83E2-BFD9073958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6810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F31091-55EC-4C32-90B1-1B59E14D81BF}" type="datetimeFigureOut">
              <a:rPr lang="en-GB" smtClean="0"/>
              <a:t>18/09/2024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D36D54-AF71-4644-83E2-BFD9073958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6963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6190" y="2514600"/>
            <a:ext cx="878593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400" b="1" dirty="0">
                <a:solidFill>
                  <a:srgbClr val="0070C0"/>
                </a:solidFill>
                <a:latin typeface="Bookman Old Style" pitchFamily="18" charset="0"/>
              </a:rPr>
              <a:t>Aromatic Compounds and Their Reactions 3</a:t>
            </a:r>
          </a:p>
        </p:txBody>
      </p:sp>
      <p:sp>
        <p:nvSpPr>
          <p:cNvPr id="6" name="Rectangle 5"/>
          <p:cNvSpPr/>
          <p:nvPr/>
        </p:nvSpPr>
        <p:spPr>
          <a:xfrm>
            <a:off x="163564" y="3810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Organic Chemistry II </a:t>
            </a:r>
          </a:p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1st Semester, Year 2 </a:t>
            </a:r>
          </a:p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Lecture 4</a:t>
            </a:r>
          </a:p>
        </p:txBody>
      </p:sp>
      <p:sp>
        <p:nvSpPr>
          <p:cNvPr id="2" name="Rectangle 1"/>
          <p:cNvSpPr/>
          <p:nvPr/>
        </p:nvSpPr>
        <p:spPr>
          <a:xfrm>
            <a:off x="163563" y="6057025"/>
            <a:ext cx="87785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Based on Organic Chemistry, </a:t>
            </a:r>
            <a:r>
              <a:rPr lang="en-GB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T.W. GRAHAM SOLOMONS and CRAIG B. FRYHLE </a:t>
            </a:r>
            <a:r>
              <a:rPr lang="en-US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10e.</a:t>
            </a:r>
            <a:endParaRPr lang="en-GB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0248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332656"/>
            <a:ext cx="90364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We can synthesize </a:t>
            </a:r>
            <a:r>
              <a:rPr lang="en-GB" i="1" dirty="0"/>
              <a:t>m</a:t>
            </a:r>
            <a:r>
              <a:rPr lang="en-GB" dirty="0"/>
              <a:t>-</a:t>
            </a:r>
            <a:r>
              <a:rPr lang="en-GB" dirty="0" err="1"/>
              <a:t>nitrobenzoic</a:t>
            </a:r>
            <a:r>
              <a:rPr lang="en-GB" dirty="0"/>
              <a:t> acid by reversing the order of the reactions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1177" y="1124744"/>
            <a:ext cx="4629150" cy="118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17053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7382" y="1807815"/>
            <a:ext cx="5214897" cy="4216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251520" y="260648"/>
            <a:ext cx="38395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Use of Protecting and Blocking Groups</a:t>
            </a:r>
          </a:p>
        </p:txBody>
      </p:sp>
      <p:sp>
        <p:nvSpPr>
          <p:cNvPr id="4" name="Rectangle 3"/>
          <p:cNvSpPr/>
          <p:nvPr/>
        </p:nvSpPr>
        <p:spPr>
          <a:xfrm>
            <a:off x="251520" y="836712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dirty="0"/>
              <a:t>Very powerful activating groups such as amino groups and hydroxyl groups cause the benzene ring to be so reactive that undesirable reactions may take place.</a:t>
            </a:r>
          </a:p>
        </p:txBody>
      </p:sp>
    </p:spTree>
    <p:extLst>
      <p:ext uri="{BB962C8B-B14F-4D97-AF65-F5344CB8AC3E}">
        <p14:creationId xmlns:p14="http://schemas.microsoft.com/office/powerpoint/2010/main" val="34317053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780613"/>
            <a:ext cx="85689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dirty="0"/>
              <a:t>Suppose, however, that we need </a:t>
            </a:r>
            <a:r>
              <a:rPr lang="en-GB" i="1" dirty="0"/>
              <a:t>o</a:t>
            </a:r>
            <a:r>
              <a:rPr lang="en-GB" dirty="0"/>
              <a:t>-</a:t>
            </a:r>
            <a:r>
              <a:rPr lang="en-GB" dirty="0" err="1"/>
              <a:t>nitroaniline</a:t>
            </a:r>
            <a:r>
              <a:rPr lang="en-GB" dirty="0"/>
              <a:t>. The synthesis that we just outlined would obviously not be a satisfactory method, for only a trace of </a:t>
            </a:r>
            <a:r>
              <a:rPr lang="en-GB" i="1" dirty="0"/>
              <a:t>o</a:t>
            </a:r>
            <a:r>
              <a:rPr lang="en-GB" dirty="0"/>
              <a:t>-</a:t>
            </a:r>
            <a:r>
              <a:rPr lang="en-GB" dirty="0" err="1"/>
              <a:t>nitroacetanilide</a:t>
            </a:r>
            <a:r>
              <a:rPr lang="en-GB" dirty="0"/>
              <a:t> is obtained in the nitration reaction.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564904"/>
            <a:ext cx="5448906" cy="1961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17053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7922" y="188640"/>
            <a:ext cx="38109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Orientation in </a:t>
            </a:r>
            <a:r>
              <a:rPr lang="en-GB" b="1" dirty="0" err="1">
                <a:solidFill>
                  <a:srgbClr val="FF0000"/>
                </a:solidFill>
              </a:rPr>
              <a:t>Disubstituted</a:t>
            </a:r>
            <a:r>
              <a:rPr lang="en-GB" b="1" dirty="0">
                <a:solidFill>
                  <a:srgbClr val="FF0000"/>
                </a:solidFill>
              </a:rPr>
              <a:t> Benzenes</a:t>
            </a:r>
          </a:p>
        </p:txBody>
      </p:sp>
      <p:sp>
        <p:nvSpPr>
          <p:cNvPr id="3" name="Rectangle 2"/>
          <p:cNvSpPr/>
          <p:nvPr/>
        </p:nvSpPr>
        <p:spPr>
          <a:xfrm>
            <a:off x="217921" y="620688"/>
            <a:ext cx="85684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When two different groups are present on a benzene ring, the more powerful activating</a:t>
            </a:r>
          </a:p>
          <a:p>
            <a:pPr algn="just"/>
            <a:r>
              <a:rPr lang="en-GB" dirty="0"/>
              <a:t>group generally determines the outcome of the reaction.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9744" y="1196752"/>
            <a:ext cx="4391025" cy="172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217920" y="2924944"/>
            <a:ext cx="856841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dirty="0"/>
              <a:t>An </a:t>
            </a:r>
            <a:r>
              <a:rPr lang="en-GB" dirty="0" err="1"/>
              <a:t>ortho</a:t>
            </a:r>
            <a:r>
              <a:rPr lang="en-GB" dirty="0"/>
              <a:t>–</a:t>
            </a:r>
            <a:r>
              <a:rPr lang="en-GB" dirty="0" err="1"/>
              <a:t>para</a:t>
            </a:r>
            <a:r>
              <a:rPr lang="en-GB" dirty="0"/>
              <a:t> director takes precedence over a meta director in determining the position of substitution because all </a:t>
            </a:r>
            <a:r>
              <a:rPr lang="en-GB" dirty="0" err="1"/>
              <a:t>ortho</a:t>
            </a:r>
            <a:r>
              <a:rPr lang="en-GB" dirty="0"/>
              <a:t>–</a:t>
            </a:r>
            <a:r>
              <a:rPr lang="en-GB" dirty="0" err="1"/>
              <a:t>para</a:t>
            </a:r>
            <a:r>
              <a:rPr lang="en-GB" dirty="0"/>
              <a:t>-directing groups are more activating than meta directors.</a:t>
            </a:r>
          </a:p>
          <a:p>
            <a:pPr algn="just"/>
            <a:endParaRPr lang="en-GB" dirty="0"/>
          </a:p>
          <a:p>
            <a:pPr algn="just"/>
            <a:r>
              <a:rPr lang="en-GB" dirty="0"/>
              <a:t>Steric effects are also important in aromatic substitutions.</a:t>
            </a:r>
          </a:p>
          <a:p>
            <a:pPr algn="just"/>
            <a:endParaRPr lang="en-GB" dirty="0"/>
          </a:p>
          <a:p>
            <a:pPr algn="just"/>
            <a:r>
              <a:rPr lang="en-GB" dirty="0"/>
              <a:t>Substitution does not occur to an appreciable extent between meta substituents if another position is open.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848" y="5233268"/>
            <a:ext cx="5926559" cy="1436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17053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332656"/>
            <a:ext cx="813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err="1">
                <a:solidFill>
                  <a:srgbClr val="FF0000"/>
                </a:solidFill>
              </a:rPr>
              <a:t>Allylic</a:t>
            </a:r>
            <a:r>
              <a:rPr lang="en-GB" b="1" dirty="0">
                <a:solidFill>
                  <a:srgbClr val="FF0000"/>
                </a:solidFill>
              </a:rPr>
              <a:t> and </a:t>
            </a:r>
            <a:r>
              <a:rPr lang="en-GB" b="1" dirty="0" err="1">
                <a:solidFill>
                  <a:srgbClr val="FF0000"/>
                </a:solidFill>
              </a:rPr>
              <a:t>Benzylic</a:t>
            </a:r>
            <a:r>
              <a:rPr lang="en-GB" b="1" dirty="0">
                <a:solidFill>
                  <a:srgbClr val="FF0000"/>
                </a:solidFill>
              </a:rPr>
              <a:t> Halides in </a:t>
            </a:r>
            <a:r>
              <a:rPr lang="en-GB" b="1" dirty="0" err="1">
                <a:solidFill>
                  <a:srgbClr val="FF0000"/>
                </a:solidFill>
              </a:rPr>
              <a:t>Nucleophilic</a:t>
            </a:r>
            <a:r>
              <a:rPr lang="en-GB" b="1" dirty="0">
                <a:solidFill>
                  <a:srgbClr val="FF0000"/>
                </a:solidFill>
              </a:rPr>
              <a:t> Substitution Reactions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286" y="1124744"/>
            <a:ext cx="7388114" cy="1282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00" y="3356992"/>
            <a:ext cx="8282743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17053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107340"/>
            <a:ext cx="35234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Reduction of Aromatic Compounds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604491"/>
            <a:ext cx="5861191" cy="880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107504" y="1844824"/>
            <a:ext cx="20951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The Birch Reduction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9919" y="1772816"/>
            <a:ext cx="3240695" cy="889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691" y="2628085"/>
            <a:ext cx="6470930" cy="413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17053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63499" cy="64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95550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92" y="404664"/>
            <a:ext cx="8796011" cy="604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1358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1508" y="555717"/>
            <a:ext cx="49418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b="1" dirty="0">
                <a:solidFill>
                  <a:srgbClr val="FF0000"/>
                </a:solidFill>
              </a:rPr>
              <a:t>Reactions of the Side Chain of </a:t>
            </a:r>
            <a:r>
              <a:rPr lang="en-GB" sz="2000" b="1" dirty="0" err="1">
                <a:solidFill>
                  <a:srgbClr val="FF0000"/>
                </a:solidFill>
              </a:rPr>
              <a:t>Alkylbenzenes</a:t>
            </a:r>
            <a:endParaRPr lang="en-GB" sz="2000" b="1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1507" y="1804153"/>
            <a:ext cx="89424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Hydrocarbons that consist of both aliphatic and aromatic groups are also known as </a:t>
            </a:r>
            <a:r>
              <a:rPr lang="en-GB" b="1" dirty="0" err="1"/>
              <a:t>arenes</a:t>
            </a:r>
            <a:r>
              <a:rPr lang="en-GB" dirty="0"/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7" y="2664593"/>
            <a:ext cx="4643785" cy="1390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201507" y="4324433"/>
            <a:ext cx="86909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/>
              <a:t>Phenylethene</a:t>
            </a:r>
            <a:r>
              <a:rPr lang="en-GB" dirty="0"/>
              <a:t>, usually called styrene, is an example of an </a:t>
            </a:r>
            <a:r>
              <a:rPr lang="en-GB" b="1" dirty="0" err="1"/>
              <a:t>alkenylbenzene</a:t>
            </a:r>
            <a:r>
              <a:rPr lang="en-GB" dirty="0"/>
              <a:t>. </a:t>
            </a:r>
          </a:p>
          <a:p>
            <a:r>
              <a:rPr lang="en-GB" dirty="0"/>
              <a:t>The aliphatic portion of these compounds is commonly called the </a:t>
            </a:r>
            <a:r>
              <a:rPr lang="en-GB" b="1" dirty="0"/>
              <a:t>side chain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67448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6429" y="188640"/>
            <a:ext cx="884006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 err="1">
                <a:solidFill>
                  <a:srgbClr val="FF0000"/>
                </a:solidFill>
              </a:rPr>
              <a:t>Benzylic</a:t>
            </a:r>
            <a:r>
              <a:rPr lang="en-GB" sz="2000" b="1" dirty="0">
                <a:solidFill>
                  <a:srgbClr val="FF0000"/>
                </a:solidFill>
              </a:rPr>
              <a:t> Radicals and </a:t>
            </a:r>
            <a:r>
              <a:rPr lang="en-GB" sz="2000" b="1" dirty="0" err="1">
                <a:solidFill>
                  <a:srgbClr val="FF0000"/>
                </a:solidFill>
              </a:rPr>
              <a:t>Cations</a:t>
            </a:r>
            <a:r>
              <a:rPr lang="en-GB" sz="2000" b="1" dirty="0">
                <a:solidFill>
                  <a:srgbClr val="FF0000"/>
                </a:solidFill>
              </a:rPr>
              <a:t>:</a:t>
            </a:r>
          </a:p>
          <a:p>
            <a:pPr algn="just"/>
            <a:r>
              <a:rPr lang="en-GB" sz="2000" dirty="0"/>
              <a:t>Hydrogen abstraction from the methyl group of methylbenzene (toluene) produces a radical called the </a:t>
            </a:r>
            <a:r>
              <a:rPr lang="en-GB" sz="2000" b="1" dirty="0"/>
              <a:t>benzyl radical</a:t>
            </a:r>
            <a:r>
              <a:rPr lang="en-GB" sz="2000" dirty="0"/>
              <a:t>:</a:t>
            </a:r>
            <a:endParaRPr lang="en-GB" sz="2000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424" y="1196752"/>
            <a:ext cx="6696075" cy="154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196428" y="3068960"/>
            <a:ext cx="88400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Departure of a leaving group (LG) from a </a:t>
            </a:r>
            <a:r>
              <a:rPr lang="en-GB" dirty="0" err="1"/>
              <a:t>benzylic</a:t>
            </a:r>
            <a:r>
              <a:rPr lang="en-GB" dirty="0"/>
              <a:t> position produces a </a:t>
            </a:r>
            <a:r>
              <a:rPr lang="en-GB" b="1" dirty="0" err="1"/>
              <a:t>benzylic</a:t>
            </a:r>
            <a:r>
              <a:rPr lang="en-GB" b="1" dirty="0"/>
              <a:t> </a:t>
            </a:r>
            <a:r>
              <a:rPr lang="en-GB" b="1" dirty="0" err="1"/>
              <a:t>cation</a:t>
            </a:r>
            <a:r>
              <a:rPr lang="en-GB" dirty="0"/>
              <a:t>: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6737" y="3429000"/>
            <a:ext cx="3219450" cy="141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3" y="4869160"/>
            <a:ext cx="8410575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0299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332656"/>
            <a:ext cx="76328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Halogenation of the Side Chain: </a:t>
            </a:r>
            <a:r>
              <a:rPr lang="en-GB" b="1" dirty="0" err="1">
                <a:solidFill>
                  <a:srgbClr val="FF0000"/>
                </a:solidFill>
              </a:rPr>
              <a:t>Benzylic</a:t>
            </a:r>
            <a:r>
              <a:rPr lang="en-GB" b="1" dirty="0">
                <a:solidFill>
                  <a:srgbClr val="FF0000"/>
                </a:solidFill>
              </a:rPr>
              <a:t> Radicals</a:t>
            </a:r>
          </a:p>
        </p:txBody>
      </p:sp>
      <p:sp>
        <p:nvSpPr>
          <p:cNvPr id="3" name="Rectangle 2"/>
          <p:cNvSpPr/>
          <p:nvPr/>
        </p:nvSpPr>
        <p:spPr>
          <a:xfrm>
            <a:off x="179512" y="980728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/>
              <a:t>Benzylic</a:t>
            </a:r>
            <a:r>
              <a:rPr lang="en-GB" dirty="0"/>
              <a:t> halogenation is carried out </a:t>
            </a:r>
            <a:r>
              <a:rPr lang="en-GB" b="1" i="1" dirty="0"/>
              <a:t>in the absence of Lewis acids </a:t>
            </a:r>
            <a:r>
              <a:rPr lang="en-GB" b="1" dirty="0"/>
              <a:t>and under conditions that favour the formation of radicals</a:t>
            </a:r>
            <a:r>
              <a:rPr lang="en-GB" dirty="0"/>
              <a:t>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696" y="1688976"/>
            <a:ext cx="63246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79512" y="3613666"/>
            <a:ext cx="23401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Side-chain chlorination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7825" y="4221088"/>
            <a:ext cx="5848350" cy="140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179512" y="5877272"/>
            <a:ext cx="84969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/>
              <a:t>Benzylic</a:t>
            </a:r>
            <a:r>
              <a:rPr lang="en-GB" dirty="0"/>
              <a:t> and </a:t>
            </a:r>
            <a:r>
              <a:rPr lang="en-GB" dirty="0" err="1"/>
              <a:t>allylic</a:t>
            </a:r>
            <a:r>
              <a:rPr lang="en-GB" dirty="0"/>
              <a:t> radicals are even more stable than tertiary radicals.</a:t>
            </a:r>
          </a:p>
        </p:txBody>
      </p:sp>
    </p:spTree>
    <p:extLst>
      <p:ext uri="{BB962C8B-B14F-4D97-AF65-F5344CB8AC3E}">
        <p14:creationId xmlns:p14="http://schemas.microsoft.com/office/powerpoint/2010/main" val="34317053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76" y="116632"/>
            <a:ext cx="9007019" cy="6459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00772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332656"/>
            <a:ext cx="19700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b="1" dirty="0" err="1">
                <a:solidFill>
                  <a:srgbClr val="FF0000"/>
                </a:solidFill>
              </a:rPr>
              <a:t>Alkenylbenzenes</a:t>
            </a:r>
            <a:endParaRPr lang="en-GB" sz="20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3528" y="764704"/>
            <a:ext cx="40011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/>
              <a:t>Stability of Conjugated </a:t>
            </a:r>
            <a:r>
              <a:rPr lang="en-GB" b="1" dirty="0" err="1"/>
              <a:t>Alkenylbenzenes</a:t>
            </a:r>
            <a:endParaRPr lang="en-GB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619" y="1124744"/>
            <a:ext cx="4495800" cy="134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901" y="2420888"/>
            <a:ext cx="3648075" cy="12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323528" y="3861048"/>
            <a:ext cx="84969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Additions to the Double Bond of </a:t>
            </a:r>
            <a:r>
              <a:rPr lang="en-GB" b="1" dirty="0" err="1"/>
              <a:t>Alkenylbenzenes</a:t>
            </a:r>
            <a:endParaRPr lang="en-GB" b="1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2542" y="4293096"/>
            <a:ext cx="405765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2353" y="5445224"/>
            <a:ext cx="4305300" cy="140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17053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404664"/>
            <a:ext cx="27890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Oxidation of the Side Chain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2823" y="773996"/>
            <a:ext cx="4419600" cy="136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251520" y="2101885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/>
              <a:t>Alkylbenzenes</a:t>
            </a:r>
            <a:r>
              <a:rPr lang="en-GB" dirty="0"/>
              <a:t> with alkyl groups longer than methyl are ultimately degraded to benzoic acids: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25" y="2492896"/>
            <a:ext cx="4933950" cy="147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251520" y="4029165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Side-chain oxidation is not restricted to alkyl groups. </a:t>
            </a:r>
            <a:r>
              <a:rPr lang="en-GB" dirty="0" err="1"/>
              <a:t>Alkenyl</a:t>
            </a:r>
            <a:r>
              <a:rPr lang="en-GB" dirty="0"/>
              <a:t>, </a:t>
            </a:r>
            <a:r>
              <a:rPr lang="en-GB" dirty="0" err="1"/>
              <a:t>alkynyl</a:t>
            </a:r>
            <a:r>
              <a:rPr lang="en-GB" dirty="0"/>
              <a:t>, and acyl groups are also oxidized by hot alkaline potassium permanganate.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465" y="4692324"/>
            <a:ext cx="4314825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1705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260648"/>
            <a:ext cx="841159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Oxidation of the Benzene Ring</a:t>
            </a:r>
          </a:p>
          <a:p>
            <a:endParaRPr lang="en-GB" b="1" dirty="0">
              <a:solidFill>
                <a:srgbClr val="FF0000"/>
              </a:solidFill>
            </a:endParaRPr>
          </a:p>
          <a:p>
            <a:pPr algn="just"/>
            <a:r>
              <a:rPr lang="en-GB" dirty="0"/>
              <a:t>The benzene ring carbon where an alkyl group is bonded can be converted to a carboxyl</a:t>
            </a:r>
          </a:p>
          <a:p>
            <a:r>
              <a:rPr lang="en-GB" dirty="0"/>
              <a:t>group by </a:t>
            </a:r>
            <a:r>
              <a:rPr lang="en-GB" dirty="0" err="1"/>
              <a:t>ozonolysis</a:t>
            </a:r>
            <a:r>
              <a:rPr lang="en-GB" dirty="0"/>
              <a:t>, followed by treatment with hydrogen peroxide.</a:t>
            </a:r>
            <a:endParaRPr lang="en-GB" b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822" y="1844824"/>
            <a:ext cx="3028572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17053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332656"/>
            <a:ext cx="23030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Synthetic Applications</a:t>
            </a:r>
          </a:p>
        </p:txBody>
      </p:sp>
      <p:sp>
        <p:nvSpPr>
          <p:cNvPr id="3" name="Rectangle 2"/>
          <p:cNvSpPr/>
          <p:nvPr/>
        </p:nvSpPr>
        <p:spPr>
          <a:xfrm>
            <a:off x="251520" y="718259"/>
            <a:ext cx="87849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Part of the skill in planning a synthesis is deciding in what order to carry out the reactions.</a:t>
            </a:r>
          </a:p>
          <a:p>
            <a:pPr algn="just"/>
            <a:endParaRPr lang="en-GB" dirty="0"/>
          </a:p>
          <a:p>
            <a:pPr algn="just"/>
            <a:r>
              <a:rPr lang="en-GB" dirty="0"/>
              <a:t>Example, we want to synthesize </a:t>
            </a:r>
            <a:r>
              <a:rPr lang="en-GB" i="1" dirty="0"/>
              <a:t>o</a:t>
            </a:r>
            <a:r>
              <a:rPr lang="en-GB" dirty="0"/>
              <a:t>-</a:t>
            </a:r>
            <a:r>
              <a:rPr lang="en-GB" dirty="0" err="1"/>
              <a:t>bromonitrobenzene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414" y="1844824"/>
            <a:ext cx="4819650" cy="141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251520" y="3308791"/>
            <a:ext cx="87849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Other examples in which choosing the proper order for the reactions is important are</a:t>
            </a:r>
          </a:p>
          <a:p>
            <a:r>
              <a:rPr lang="en-GB" dirty="0"/>
              <a:t>the syntheses of the </a:t>
            </a:r>
            <a:r>
              <a:rPr lang="en-GB" i="1" dirty="0" err="1"/>
              <a:t>ortho</a:t>
            </a:r>
            <a:r>
              <a:rPr lang="en-GB" dirty="0"/>
              <a:t>-, </a:t>
            </a:r>
            <a:r>
              <a:rPr lang="en-GB" i="1" dirty="0"/>
              <a:t>meta</a:t>
            </a:r>
            <a:r>
              <a:rPr lang="en-GB" dirty="0"/>
              <a:t>-, and </a:t>
            </a:r>
            <a:r>
              <a:rPr lang="en-GB" i="1" dirty="0" err="1"/>
              <a:t>para</a:t>
            </a:r>
            <a:r>
              <a:rPr lang="en-GB" dirty="0" err="1"/>
              <a:t>-nitrobenzoic</a:t>
            </a:r>
            <a:r>
              <a:rPr lang="en-GB" dirty="0"/>
              <a:t> acids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6533" y="4149080"/>
            <a:ext cx="5314950" cy="248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17053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707</TotalTime>
  <Words>480</Words>
  <Application>Microsoft Office PowerPoint</Application>
  <PresentationFormat>On-screen Show (4:3)</PresentationFormat>
  <Paragraphs>47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Enjoy My Fine Releases.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Asim A. Balakit</dc:creator>
  <cp:lastModifiedBy>Maher</cp:lastModifiedBy>
  <cp:revision>30</cp:revision>
  <dcterms:created xsi:type="dcterms:W3CDTF">2014-11-01T15:06:53Z</dcterms:created>
  <dcterms:modified xsi:type="dcterms:W3CDTF">2024-09-18T08:44:19Z</dcterms:modified>
</cp:coreProperties>
</file>