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</p:sldMasterIdLst>
  <p:notesMasterIdLst>
    <p:notesMasterId r:id="rId21"/>
  </p:notesMasterIdLst>
  <p:sldIdLst>
    <p:sldId id="326" r:id="rId2"/>
    <p:sldId id="333" r:id="rId3"/>
    <p:sldId id="353" r:id="rId4"/>
    <p:sldId id="334" r:id="rId5"/>
    <p:sldId id="335" r:id="rId6"/>
    <p:sldId id="352" r:id="rId7"/>
    <p:sldId id="339" r:id="rId8"/>
    <p:sldId id="338" r:id="rId9"/>
    <p:sldId id="345" r:id="rId10"/>
    <p:sldId id="346" r:id="rId11"/>
    <p:sldId id="342" r:id="rId12"/>
    <p:sldId id="343" r:id="rId13"/>
    <p:sldId id="344" r:id="rId14"/>
    <p:sldId id="347" r:id="rId15"/>
    <p:sldId id="348" r:id="rId16"/>
    <p:sldId id="349" r:id="rId17"/>
    <p:sldId id="350" r:id="rId18"/>
    <p:sldId id="351" r:id="rId19"/>
    <p:sldId id="28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A141B-CB36-4A1E-BC0C-239ACED83F3F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8DF383-0F28-49A7-ACC4-4CB24F3B40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1030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ltGray">
          <a:xfrm>
            <a:off x="11582401" y="5638800"/>
            <a:ext cx="6096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9" name="Rectangle 8"/>
          <p:cNvSpPr/>
          <p:nvPr/>
        </p:nvSpPr>
        <p:spPr bwMode="gray">
          <a:xfrm>
            <a:off x="11277601" y="5638800"/>
            <a:ext cx="304800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0" name="Rectangle 9"/>
          <p:cNvSpPr/>
          <p:nvPr/>
        </p:nvSpPr>
        <p:spPr bwMode="ltGray">
          <a:xfrm>
            <a:off x="1219201" y="0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1" name="Rectangle 10"/>
          <p:cNvSpPr/>
          <p:nvPr/>
        </p:nvSpPr>
        <p:spPr bwMode="gray">
          <a:xfrm>
            <a:off x="0" y="0"/>
            <a:ext cx="1219201" cy="68580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2" name="Rectangle 11"/>
          <p:cNvSpPr/>
          <p:nvPr/>
        </p:nvSpPr>
        <p:spPr bwMode="ltGray">
          <a:xfrm>
            <a:off x="1" y="5638800"/>
            <a:ext cx="12192000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13" name="Straight Connector 12"/>
          <p:cNvCxnSpPr/>
          <p:nvPr/>
        </p:nvCxnSpPr>
        <p:spPr bwMode="white">
          <a:xfrm>
            <a:off x="11576308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 bwMode="black">
          <a:xfrm>
            <a:off x="0" y="5643132"/>
            <a:ext cx="1216469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15" name="Straight Connector 14"/>
          <p:cNvCxnSpPr/>
          <p:nvPr/>
        </p:nvCxnSpPr>
        <p:spPr bwMode="white">
          <a:xfrm>
            <a:off x="121920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 bwMode="white">
          <a:xfrm>
            <a:off x="1" y="5631204"/>
            <a:ext cx="1828801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Pi"/>
          <p:cNvSpPr>
            <a:spLocks/>
          </p:cNvSpPr>
          <p:nvPr/>
        </p:nvSpPr>
        <p:spPr bwMode="white">
          <a:xfrm>
            <a:off x="276534" y="6032500"/>
            <a:ext cx="593344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302" y="1600201"/>
            <a:ext cx="8331201" cy="2680127"/>
          </a:xfrm>
        </p:spPr>
        <p:txBody>
          <a:bodyPr>
            <a:no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29302" y="4344916"/>
            <a:ext cx="7518400" cy="111608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BEB6E5C-962E-4CF2-8B86-B5F2696988B4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9191" y="6356352"/>
            <a:ext cx="609600" cy="36512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26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27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black">
          <a:xfrm>
            <a:off x="11887200" y="0"/>
            <a:ext cx="304800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8" name="Rectangle 7"/>
          <p:cNvSpPr/>
          <p:nvPr/>
        </p:nvSpPr>
        <p:spPr bwMode="ltGray">
          <a:xfrm>
            <a:off x="617304" y="0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9" name="Rectangle 8"/>
          <p:cNvSpPr/>
          <p:nvPr/>
        </p:nvSpPr>
        <p:spPr bwMode="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0" name="Rectangle 9"/>
          <p:cNvSpPr/>
          <p:nvPr/>
        </p:nvSpPr>
        <p:spPr bwMode="black">
          <a:xfrm>
            <a:off x="617304" y="736219"/>
            <a:ext cx="609600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/>
          </a:p>
        </p:txBody>
      </p:sp>
      <p:cxnSp>
        <p:nvCxnSpPr>
          <p:cNvPr id="11" name="Straight Connector 10"/>
          <p:cNvCxnSpPr/>
          <p:nvPr/>
        </p:nvCxnSpPr>
        <p:spPr bwMode="white">
          <a:xfrm>
            <a:off x="617304" y="736219"/>
            <a:ext cx="609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 bwMode="white">
          <a:xfrm>
            <a:off x="617304" y="1345819"/>
            <a:ext cx="609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Pi"/>
          <p:cNvSpPr>
            <a:spLocks/>
          </p:cNvSpPr>
          <p:nvPr/>
        </p:nvSpPr>
        <p:spPr bwMode="white">
          <a:xfrm rot="5400000">
            <a:off x="756336" y="898064"/>
            <a:ext cx="336023" cy="294174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sz="1800"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30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02112" y="685800"/>
            <a:ext cx="1787992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99030" y="685800"/>
            <a:ext cx="7850643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32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2674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 bwMode="black">
          <a:xfrm>
            <a:off x="11582401" y="5638800"/>
            <a:ext cx="6096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0" name="Rectangle 19"/>
          <p:cNvSpPr/>
          <p:nvPr/>
        </p:nvSpPr>
        <p:spPr bwMode="gray">
          <a:xfrm>
            <a:off x="11277601" y="5638800"/>
            <a:ext cx="304800" cy="12192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4" name="Rectangle 23"/>
          <p:cNvSpPr/>
          <p:nvPr/>
        </p:nvSpPr>
        <p:spPr bwMode="gray">
          <a:xfrm>
            <a:off x="1216469" y="5638800"/>
            <a:ext cx="609600" cy="1219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1" name="Rectangle 20"/>
          <p:cNvSpPr/>
          <p:nvPr/>
        </p:nvSpPr>
        <p:spPr bwMode="ltGray">
          <a:xfrm>
            <a:off x="1" y="5638800"/>
            <a:ext cx="12192000" cy="12192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22" name="Straight Connector 21"/>
          <p:cNvCxnSpPr/>
          <p:nvPr/>
        </p:nvCxnSpPr>
        <p:spPr bwMode="white">
          <a:xfrm>
            <a:off x="11576308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 bwMode="black">
          <a:xfrm>
            <a:off x="0" y="5643132"/>
            <a:ext cx="1216469" cy="1214868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8" name="Pi"/>
          <p:cNvSpPr>
            <a:spLocks/>
          </p:cNvSpPr>
          <p:nvPr/>
        </p:nvSpPr>
        <p:spPr bwMode="white">
          <a:xfrm>
            <a:off x="276534" y="6032500"/>
            <a:ext cx="593344" cy="519176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txBody>
          <a:bodyPr vert="horz" wrap="square" lIns="121899" tIns="60949" rIns="121899" bIns="60949" numCol="1" anchor="t" anchorCtr="0" compatLnSpc="1">
            <a:prstTxWarp prst="textNoShape">
              <a:avLst/>
            </a:prstTxWarp>
          </a:bodyPr>
          <a:lstStyle/>
          <a:p>
            <a:endParaRPr sz="1800"/>
          </a:p>
        </p:txBody>
      </p:sp>
      <p:cxnSp>
        <p:nvCxnSpPr>
          <p:cNvPr id="23" name="Straight Connector 22"/>
          <p:cNvCxnSpPr/>
          <p:nvPr/>
        </p:nvCxnSpPr>
        <p:spPr bwMode="white">
          <a:xfrm>
            <a:off x="1216469" y="5638800"/>
            <a:ext cx="0" cy="12192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 bwMode="black">
          <a:xfrm>
            <a:off x="11582401" y="0"/>
            <a:ext cx="609600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7" name="Rectangle 26"/>
          <p:cNvSpPr/>
          <p:nvPr/>
        </p:nvSpPr>
        <p:spPr bwMode="gray">
          <a:xfrm>
            <a:off x="11277601" y="0"/>
            <a:ext cx="304800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8" name="Rectangle 27"/>
          <p:cNvSpPr/>
          <p:nvPr/>
        </p:nvSpPr>
        <p:spPr bwMode="gray">
          <a:xfrm>
            <a:off x="1219201" y="0"/>
            <a:ext cx="609600" cy="609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29" name="Rectangle 28"/>
          <p:cNvSpPr/>
          <p:nvPr/>
        </p:nvSpPr>
        <p:spPr>
          <a:xfrm>
            <a:off x="-2" y="0"/>
            <a:ext cx="1219201" cy="609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30" name="Rectangle 29"/>
          <p:cNvSpPr/>
          <p:nvPr/>
        </p:nvSpPr>
        <p:spPr bwMode="ltGray">
          <a:xfrm>
            <a:off x="1" y="0"/>
            <a:ext cx="12192000" cy="609600"/>
          </a:xfrm>
          <a:prstGeom prst="rect">
            <a:avLst/>
          </a:prstGeom>
          <a:solidFill>
            <a:schemeClr val="accent1">
              <a:lumMod val="75000"/>
              <a:alpha val="50196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31" name="Straight Connector 30"/>
          <p:cNvCxnSpPr/>
          <p:nvPr/>
        </p:nvCxnSpPr>
        <p:spPr bwMode="white">
          <a:xfrm>
            <a:off x="11576308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 bwMode="black">
          <a:xfrm>
            <a:off x="0" y="0"/>
            <a:ext cx="1216469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cxnSp>
        <p:nvCxnSpPr>
          <p:cNvPr id="33" name="Straight Connector 32"/>
          <p:cNvCxnSpPr/>
          <p:nvPr/>
        </p:nvCxnSpPr>
        <p:spPr bwMode="white">
          <a:xfrm>
            <a:off x="1219202" y="0"/>
            <a:ext cx="0" cy="6096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9029" y="1600201"/>
            <a:ext cx="8285430" cy="2654064"/>
          </a:xfrm>
        </p:spPr>
        <p:txBody>
          <a:bodyPr anchor="b">
            <a:normAutofit/>
          </a:bodyPr>
          <a:lstStyle>
            <a:lvl1pPr algn="l">
              <a:defRPr sz="54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9030" y="4259997"/>
            <a:ext cx="7266515" cy="1150203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BEB6E5C-962E-4CF2-8B86-B5F2696988B4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69350" y="6356352"/>
            <a:ext cx="609600" cy="365125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949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93851" y="1600200"/>
            <a:ext cx="481584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63360" y="1600200"/>
            <a:ext cx="481584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 baseline="0"/>
            </a:lvl6pPr>
            <a:lvl7pPr>
              <a:defRPr sz="1800" baseline="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7168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851" y="1499616"/>
            <a:ext cx="4820143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93851" y="2514707"/>
            <a:ext cx="4815840" cy="365749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 baseline="0"/>
            </a:lvl8pPr>
            <a:lvl9pPr>
              <a:defRPr sz="16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59057" y="1499616"/>
            <a:ext cx="4820143" cy="938784"/>
          </a:xfrm>
        </p:spPr>
        <p:txBody>
          <a:bodyPr anchor="b">
            <a:noAutofit/>
          </a:bodyPr>
          <a:lstStyle>
            <a:lvl1pPr marL="0" indent="0">
              <a:spcBef>
                <a:spcPts val="0"/>
              </a:spcBef>
              <a:buNone/>
              <a:defRPr sz="24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59057" y="2514600"/>
            <a:ext cx="4820143" cy="3655568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631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4095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ltGray">
          <a:xfrm>
            <a:off x="626403" y="0"/>
            <a:ext cx="3048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6" name="Rectangle 5"/>
          <p:cNvSpPr/>
          <p:nvPr/>
        </p:nvSpPr>
        <p:spPr bwMode="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cxnSp>
        <p:nvCxnSpPr>
          <p:cNvPr id="7" name="Straight Connector 6"/>
          <p:cNvCxnSpPr/>
          <p:nvPr/>
        </p:nvCxnSpPr>
        <p:spPr bwMode="white">
          <a:xfrm>
            <a:off x="61730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 bwMode="gray">
          <a:xfrm>
            <a:off x="10972800" y="0"/>
            <a:ext cx="922861" cy="6858000"/>
          </a:xfrm>
          <a:prstGeom prst="rect">
            <a:avLst/>
          </a:prstGeom>
          <a:solidFill>
            <a:schemeClr val="accent1">
              <a:lumMod val="75000"/>
              <a:alpha val="87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9" name="Rectangle 8"/>
          <p:cNvSpPr/>
          <p:nvPr/>
        </p:nvSpPr>
        <p:spPr bwMode="black">
          <a:xfrm>
            <a:off x="11895662" y="0"/>
            <a:ext cx="304800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387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 bwMode="gray">
          <a:xfrm>
            <a:off x="621955" y="0"/>
            <a:ext cx="4148797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9" name="Rectangle 8"/>
          <p:cNvSpPr/>
          <p:nvPr/>
        </p:nvSpPr>
        <p:spPr bwMode="lt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62195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/>
        </p:nvSpPr>
        <p:spPr bwMode="gray">
          <a:xfrm>
            <a:off x="11887200" y="0"/>
            <a:ext cx="3048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white">
          <a:xfrm>
            <a:off x="1074520" y="381000"/>
            <a:ext cx="3294280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482600"/>
            <a:ext cx="6197600" cy="568960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 baseline="0"/>
            </a:lvl8pPr>
            <a:lvl9pPr>
              <a:defRPr sz="1800" baseline="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white">
          <a:xfrm>
            <a:off x="1074520" y="1828800"/>
            <a:ext cx="3294280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EB6E5C-962E-4CF2-8B86-B5F2696988B4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4511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 bwMode="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8" name="Rectangle 7"/>
          <p:cNvSpPr/>
          <p:nvPr/>
        </p:nvSpPr>
        <p:spPr bwMode="black">
          <a:xfrm>
            <a:off x="11887200" y="0"/>
            <a:ext cx="304800" cy="685800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9" name="Rectangle 8"/>
          <p:cNvSpPr/>
          <p:nvPr/>
        </p:nvSpPr>
        <p:spPr bwMode="ltGray">
          <a:xfrm>
            <a:off x="4876800" y="0"/>
            <a:ext cx="7018862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4520" y="381000"/>
            <a:ext cx="3294280" cy="1371600"/>
          </a:xfrm>
        </p:spPr>
        <p:txBody>
          <a:bodyPr anchor="b">
            <a:normAutofit/>
          </a:bodyPr>
          <a:lstStyle>
            <a:lvl1pPr algn="l">
              <a:defRPr sz="2800" b="0" cap="all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 bwMode="auto">
          <a:xfrm>
            <a:off x="5181600" y="482600"/>
            <a:ext cx="6197600" cy="5689600"/>
          </a:xfrm>
          <a:ln w="19050">
            <a:solidFill>
              <a:schemeClr val="bg1"/>
            </a:solidFill>
          </a:ln>
        </p:spPr>
        <p:txBody>
          <a:bodyPr>
            <a:normAutofit/>
          </a:bodyPr>
          <a:lstStyle>
            <a:lvl1pPr marL="0" indent="0">
              <a:buNone/>
              <a:defRPr sz="2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4520" y="1828800"/>
            <a:ext cx="3294280" cy="43434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BEB6E5C-962E-4CF2-8B86-B5F2696988B4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 bwMode="white">
          <a:xfrm>
            <a:off x="11882962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316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gray">
          <a:xfrm>
            <a:off x="11887200" y="0"/>
            <a:ext cx="304800" cy="6858000"/>
          </a:xfrm>
          <a:prstGeom prst="rect">
            <a:avLst/>
          </a:prstGeom>
          <a:solidFill>
            <a:schemeClr val="accent1">
              <a:lumMod val="50000"/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lvl="0" algn="ctr"/>
            <a:endParaRPr sz="1800"/>
          </a:p>
        </p:txBody>
      </p:sp>
      <p:sp>
        <p:nvSpPr>
          <p:cNvPr id="8" name="Rectangle 7"/>
          <p:cNvSpPr/>
          <p:nvPr/>
        </p:nvSpPr>
        <p:spPr bwMode="ltGray">
          <a:xfrm>
            <a:off x="617304" y="0"/>
            <a:ext cx="609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9" name="Rectangle 8"/>
          <p:cNvSpPr/>
          <p:nvPr/>
        </p:nvSpPr>
        <p:spPr bwMode="gray">
          <a:xfrm>
            <a:off x="0" y="0"/>
            <a:ext cx="609600" cy="6858000"/>
          </a:xfrm>
          <a:prstGeom prst="rect">
            <a:avLst/>
          </a:prstGeom>
          <a:solidFill>
            <a:schemeClr val="accent1">
              <a:lumMod val="75000"/>
              <a:alpha val="8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99" tIns="60949" rIns="121899" bIns="60949" rtlCol="0" anchor="ctr"/>
          <a:lstStyle/>
          <a:p>
            <a:pPr algn="ctr"/>
            <a:endParaRPr sz="1800"/>
          </a:p>
        </p:txBody>
      </p:sp>
      <p:sp>
        <p:nvSpPr>
          <p:cNvPr id="13" name="Rectangle 12"/>
          <p:cNvSpPr/>
          <p:nvPr/>
        </p:nvSpPr>
        <p:spPr bwMode="black">
          <a:xfrm>
            <a:off x="617304" y="736219"/>
            <a:ext cx="609600" cy="609600"/>
          </a:xfrm>
          <a:prstGeom prst="rect">
            <a:avLst/>
          </a:prstGeom>
          <a:solidFill>
            <a:schemeClr val="accent1">
              <a:lumMod val="50000"/>
              <a:alpha val="7490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sz="1800"/>
          </a:p>
        </p:txBody>
      </p:sp>
      <p:cxnSp>
        <p:nvCxnSpPr>
          <p:cNvPr id="14" name="Straight Connector 13"/>
          <p:cNvCxnSpPr/>
          <p:nvPr/>
        </p:nvCxnSpPr>
        <p:spPr bwMode="white">
          <a:xfrm>
            <a:off x="617304" y="736219"/>
            <a:ext cx="609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 bwMode="white">
          <a:xfrm>
            <a:off x="617304" y="1345819"/>
            <a:ext cx="60960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Pi"/>
          <p:cNvSpPr>
            <a:spLocks/>
          </p:cNvSpPr>
          <p:nvPr/>
        </p:nvSpPr>
        <p:spPr bwMode="white">
          <a:xfrm>
            <a:off x="756292" y="898103"/>
            <a:ext cx="336111" cy="294097"/>
          </a:xfrm>
          <a:custGeom>
            <a:avLst/>
            <a:gdLst>
              <a:gd name="T0" fmla="*/ 411 w 426"/>
              <a:gd name="T1" fmla="*/ 0 h 372"/>
              <a:gd name="T2" fmla="*/ 90 w 426"/>
              <a:gd name="T3" fmla="*/ 0 h 372"/>
              <a:gd name="T4" fmla="*/ 3 w 426"/>
              <a:gd name="T5" fmla="*/ 64 h 372"/>
              <a:gd name="T6" fmla="*/ 12 w 426"/>
              <a:gd name="T7" fmla="*/ 83 h 372"/>
              <a:gd name="T8" fmla="*/ 17 w 426"/>
              <a:gd name="T9" fmla="*/ 83 h 372"/>
              <a:gd name="T10" fmla="*/ 31 w 426"/>
              <a:gd name="T11" fmla="*/ 73 h 372"/>
              <a:gd name="T12" fmla="*/ 90 w 426"/>
              <a:gd name="T13" fmla="*/ 30 h 372"/>
              <a:gd name="T14" fmla="*/ 131 w 426"/>
              <a:gd name="T15" fmla="*/ 30 h 372"/>
              <a:gd name="T16" fmla="*/ 61 w 426"/>
              <a:gd name="T17" fmla="*/ 334 h 372"/>
              <a:gd name="T18" fmla="*/ 61 w 426"/>
              <a:gd name="T19" fmla="*/ 355 h 372"/>
              <a:gd name="T20" fmla="*/ 72 w 426"/>
              <a:gd name="T21" fmla="*/ 359 h 372"/>
              <a:gd name="T22" fmla="*/ 83 w 426"/>
              <a:gd name="T23" fmla="*/ 355 h 372"/>
              <a:gd name="T24" fmla="*/ 161 w 426"/>
              <a:gd name="T25" fmla="*/ 30 h 372"/>
              <a:gd name="T26" fmla="*/ 272 w 426"/>
              <a:gd name="T27" fmla="*/ 30 h 372"/>
              <a:gd name="T28" fmla="*/ 253 w 426"/>
              <a:gd name="T29" fmla="*/ 270 h 372"/>
              <a:gd name="T30" fmla="*/ 277 w 426"/>
              <a:gd name="T31" fmla="*/ 355 h 372"/>
              <a:gd name="T32" fmla="*/ 322 w 426"/>
              <a:gd name="T33" fmla="*/ 372 h 372"/>
              <a:gd name="T34" fmla="*/ 335 w 426"/>
              <a:gd name="T35" fmla="*/ 371 h 372"/>
              <a:gd name="T36" fmla="*/ 417 w 426"/>
              <a:gd name="T37" fmla="*/ 280 h 372"/>
              <a:gd name="T38" fmla="*/ 406 w 426"/>
              <a:gd name="T39" fmla="*/ 262 h 372"/>
              <a:gd name="T40" fmla="*/ 388 w 426"/>
              <a:gd name="T41" fmla="*/ 273 h 372"/>
              <a:gd name="T42" fmla="*/ 331 w 426"/>
              <a:gd name="T43" fmla="*/ 341 h 372"/>
              <a:gd name="T44" fmla="*/ 298 w 426"/>
              <a:gd name="T45" fmla="*/ 333 h 372"/>
              <a:gd name="T46" fmla="*/ 283 w 426"/>
              <a:gd name="T47" fmla="*/ 272 h 372"/>
              <a:gd name="T48" fmla="*/ 302 w 426"/>
              <a:gd name="T49" fmla="*/ 30 h 372"/>
              <a:gd name="T50" fmla="*/ 411 w 426"/>
              <a:gd name="T51" fmla="*/ 30 h 372"/>
              <a:gd name="T52" fmla="*/ 426 w 426"/>
              <a:gd name="T53" fmla="*/ 15 h 372"/>
              <a:gd name="T54" fmla="*/ 411 w 426"/>
              <a:gd name="T55" fmla="*/ 0 h 3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26" h="372">
                <a:moveTo>
                  <a:pt x="411" y="0"/>
                </a:moveTo>
                <a:cubicBezTo>
                  <a:pt x="90" y="0"/>
                  <a:pt x="90" y="0"/>
                  <a:pt x="90" y="0"/>
                </a:cubicBezTo>
                <a:cubicBezTo>
                  <a:pt x="25" y="0"/>
                  <a:pt x="4" y="61"/>
                  <a:pt x="3" y="64"/>
                </a:cubicBezTo>
                <a:cubicBezTo>
                  <a:pt x="0" y="71"/>
                  <a:pt x="4" y="80"/>
                  <a:pt x="12" y="83"/>
                </a:cubicBezTo>
                <a:cubicBezTo>
                  <a:pt x="14" y="83"/>
                  <a:pt x="15" y="83"/>
                  <a:pt x="17" y="83"/>
                </a:cubicBezTo>
                <a:cubicBezTo>
                  <a:pt x="23" y="83"/>
                  <a:pt x="29" y="80"/>
                  <a:pt x="31" y="73"/>
                </a:cubicBezTo>
                <a:cubicBezTo>
                  <a:pt x="31" y="73"/>
                  <a:pt x="46" y="30"/>
                  <a:pt x="90" y="30"/>
                </a:cubicBezTo>
                <a:cubicBezTo>
                  <a:pt x="131" y="30"/>
                  <a:pt x="131" y="30"/>
                  <a:pt x="131" y="30"/>
                </a:cubicBezTo>
                <a:cubicBezTo>
                  <a:pt x="129" y="83"/>
                  <a:pt x="118" y="274"/>
                  <a:pt x="61" y="334"/>
                </a:cubicBezTo>
                <a:cubicBezTo>
                  <a:pt x="55" y="340"/>
                  <a:pt x="55" y="350"/>
                  <a:pt x="61" y="355"/>
                </a:cubicBezTo>
                <a:cubicBezTo>
                  <a:pt x="64" y="358"/>
                  <a:pt x="68" y="359"/>
                  <a:pt x="72" y="359"/>
                </a:cubicBezTo>
                <a:cubicBezTo>
                  <a:pt x="76" y="359"/>
                  <a:pt x="80" y="358"/>
                  <a:pt x="83" y="355"/>
                </a:cubicBezTo>
                <a:cubicBezTo>
                  <a:pt x="148" y="286"/>
                  <a:pt x="159" y="84"/>
                  <a:pt x="161" y="30"/>
                </a:cubicBezTo>
                <a:cubicBezTo>
                  <a:pt x="272" y="30"/>
                  <a:pt x="272" y="30"/>
                  <a:pt x="272" y="30"/>
                </a:cubicBezTo>
                <a:cubicBezTo>
                  <a:pt x="253" y="270"/>
                  <a:pt x="253" y="270"/>
                  <a:pt x="253" y="270"/>
                </a:cubicBezTo>
                <a:cubicBezTo>
                  <a:pt x="253" y="272"/>
                  <a:pt x="248" y="327"/>
                  <a:pt x="277" y="355"/>
                </a:cubicBezTo>
                <a:cubicBezTo>
                  <a:pt x="289" y="366"/>
                  <a:pt x="304" y="372"/>
                  <a:pt x="322" y="372"/>
                </a:cubicBezTo>
                <a:cubicBezTo>
                  <a:pt x="326" y="372"/>
                  <a:pt x="330" y="372"/>
                  <a:pt x="335" y="371"/>
                </a:cubicBezTo>
                <a:cubicBezTo>
                  <a:pt x="398" y="362"/>
                  <a:pt x="416" y="283"/>
                  <a:pt x="417" y="280"/>
                </a:cubicBezTo>
                <a:cubicBezTo>
                  <a:pt x="419" y="271"/>
                  <a:pt x="414" y="264"/>
                  <a:pt x="406" y="262"/>
                </a:cubicBezTo>
                <a:cubicBezTo>
                  <a:pt x="398" y="260"/>
                  <a:pt x="390" y="265"/>
                  <a:pt x="388" y="273"/>
                </a:cubicBezTo>
                <a:cubicBezTo>
                  <a:pt x="388" y="274"/>
                  <a:pt x="373" y="335"/>
                  <a:pt x="331" y="341"/>
                </a:cubicBezTo>
                <a:cubicBezTo>
                  <a:pt x="316" y="343"/>
                  <a:pt x="306" y="341"/>
                  <a:pt x="298" y="333"/>
                </a:cubicBezTo>
                <a:cubicBezTo>
                  <a:pt x="282" y="318"/>
                  <a:pt x="282" y="284"/>
                  <a:pt x="283" y="272"/>
                </a:cubicBezTo>
                <a:cubicBezTo>
                  <a:pt x="302" y="30"/>
                  <a:pt x="302" y="30"/>
                  <a:pt x="302" y="30"/>
                </a:cubicBezTo>
                <a:cubicBezTo>
                  <a:pt x="411" y="30"/>
                  <a:pt x="411" y="30"/>
                  <a:pt x="411" y="30"/>
                </a:cubicBezTo>
                <a:cubicBezTo>
                  <a:pt x="419" y="30"/>
                  <a:pt x="426" y="24"/>
                  <a:pt x="426" y="15"/>
                </a:cubicBezTo>
                <a:cubicBezTo>
                  <a:pt x="426" y="7"/>
                  <a:pt x="419" y="0"/>
                  <a:pt x="4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sz="1800"/>
          </a:p>
        </p:txBody>
      </p:sp>
      <p:cxnSp>
        <p:nvCxnSpPr>
          <p:cNvPr id="16" name="Straight Connector 15"/>
          <p:cNvCxnSpPr/>
          <p:nvPr/>
        </p:nvCxnSpPr>
        <p:spPr bwMode="white">
          <a:xfrm>
            <a:off x="617304" y="0"/>
            <a:ext cx="0" cy="685800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12398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93852" y="1600200"/>
            <a:ext cx="9785349" cy="45720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81600" y="6356352"/>
            <a:ext cx="12192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ABEB6E5C-962E-4CF2-8B86-B5F2696988B4}" type="datetimeFigureOut">
              <a:rPr lang="en-US" smtClean="0"/>
              <a:t>10/6/2024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7652" y="6356352"/>
            <a:ext cx="3975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all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69601" y="6356352"/>
            <a:ext cx="609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all" baseline="0">
                <a:solidFill>
                  <a:schemeClr val="tx1"/>
                </a:solidFill>
              </a:defRPr>
            </a:lvl1pPr>
          </a:lstStyle>
          <a:p>
            <a:fld id="{A8E4F1CF-F213-459E-92F5-2910829C24E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60560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46888" indent="-246888" algn="l" defTabSz="914400" rtl="0" eaLnBrk="1" latinLnBrk="0" hangingPunct="1">
        <a:lnSpc>
          <a:spcPct val="90000"/>
        </a:lnSpc>
        <a:spcBef>
          <a:spcPts val="1400"/>
        </a:spcBef>
        <a:buFont typeface="Euphemia" pitchFamily="34" charset="0"/>
        <a:buChar char="›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126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784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344168" indent="-246888" algn="l" defTabSz="914400" rtl="0" eaLnBrk="1" latinLnBrk="0" hangingPunct="1">
        <a:lnSpc>
          <a:spcPct val="90000"/>
        </a:lnSpc>
        <a:spcBef>
          <a:spcPts val="6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0992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07568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44144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80720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–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172968" indent="-246888" algn="l" defTabSz="914400" rtl="0" eaLnBrk="1" latinLnBrk="0" hangingPunct="1">
        <a:lnSpc>
          <a:spcPct val="90000"/>
        </a:lnSpc>
        <a:spcBef>
          <a:spcPts val="600"/>
        </a:spcBef>
        <a:buFont typeface="Euphemia" pitchFamily="34" charset="0"/>
        <a:buChar char="›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B0B9980A-54DD-4728-8A8C-ECAE606031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85345" y="801974"/>
            <a:ext cx="8329031" cy="2053652"/>
          </a:xfrm>
        </p:spPr>
        <p:txBody>
          <a:bodyPr/>
          <a:lstStyle/>
          <a:p>
            <a:pPr algn="ctr">
              <a:lnSpc>
                <a:spcPct val="200000"/>
              </a:lnSpc>
            </a:pP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Al-</a:t>
            </a:r>
            <a:r>
              <a:rPr lang="en-US" sz="2400" b="1" dirty="0" err="1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Mustaqbal</a:t>
            </a: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University.</a:t>
            </a:r>
            <a:b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College of Engineering and Engineering Technologies.</a:t>
            </a:r>
            <a:b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r>
              <a:rPr lang="en-US" sz="2400" b="1" dirty="0">
                <a:solidFill>
                  <a:schemeClr val="tx2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Biomedical Engineering Department.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0952" y="2847154"/>
            <a:ext cx="7516442" cy="3384732"/>
          </a:xfrm>
        </p:spPr>
        <p:txBody>
          <a:bodyPr>
            <a:noAutofit/>
          </a:bodyPr>
          <a:lstStyle/>
          <a:p>
            <a:pPr algn="ctr">
              <a:lnSpc>
                <a:spcPct val="200000"/>
              </a:lnSpc>
            </a:pPr>
            <a:r>
              <a:rPr lang="en-US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Subject:   Biomedical Clinical issues of Biomedical </a:t>
            </a:r>
            <a:r>
              <a:rPr lang="ar-IQ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br>
              <a:rPr lang="ar-IQ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Engineering.</a:t>
            </a:r>
          </a:p>
          <a:p>
            <a:pPr algn="ctr">
              <a:lnSpc>
                <a:spcPct val="200000"/>
              </a:lnSpc>
            </a:pPr>
            <a:r>
              <a:rPr lang="en-US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Class :   4</a:t>
            </a:r>
            <a:r>
              <a:rPr lang="en-US" sz="1600" b="1" baseline="300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200000"/>
              </a:lnSpc>
            </a:pPr>
            <a:r>
              <a:rPr lang="en-US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Lecture:  3</a:t>
            </a:r>
          </a:p>
          <a:p>
            <a:pPr algn="ctr">
              <a:lnSpc>
                <a:spcPct val="200000"/>
              </a:lnSpc>
            </a:pPr>
            <a:r>
              <a:rPr lang="en-US" sz="1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BY:   M.SC. ZAINAB  SATTAR JABBAR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08789C5-A71C-4D6F-BD71-B5BBFF919DE6}"/>
              </a:ext>
            </a:extLst>
          </p:cNvPr>
          <p:cNvSpPr/>
          <p:nvPr/>
        </p:nvSpPr>
        <p:spPr>
          <a:xfrm>
            <a:off x="103496" y="5728648"/>
            <a:ext cx="990600" cy="1006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BME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648731-0209-7C1D-9CAF-6553BB5CFC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14376" y="1828800"/>
            <a:ext cx="1586260" cy="15862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D665016-A26D-4968-B006-4589004206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7866" y="104606"/>
            <a:ext cx="1641750" cy="164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761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1275" y="3640896"/>
            <a:ext cx="4907902" cy="2695532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76249" y="366837"/>
            <a:ext cx="11495618" cy="774700"/>
          </a:xfrm>
        </p:spPr>
        <p:txBody>
          <a:bodyPr>
            <a:no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n-GB" b="1" kern="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Procuring medical equipment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1033647" y="1476947"/>
            <a:ext cx="910358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Identify clinical needs and benefits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Identify equipment procurement stake holders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Define technical specification for medical equipment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Identify funding agency for equipment procurement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 tender documents   </a:t>
            </a:r>
          </a:p>
        </p:txBody>
      </p:sp>
      <p:sp>
        <p:nvSpPr>
          <p:cNvPr id="8" name="PIJL-LINKS 7"/>
          <p:cNvSpPr/>
          <p:nvPr/>
        </p:nvSpPr>
        <p:spPr>
          <a:xfrm>
            <a:off x="7305493" y="5550710"/>
            <a:ext cx="742676" cy="3491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3891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GB" sz="44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Installing and commissioning medical equipment</a:t>
            </a:r>
            <a:endParaRPr lang="ar-IQ" sz="4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40069" y="1600200"/>
            <a:ext cx="6432332" cy="4572000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Receive medical equipment 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Comply with technical specifications 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Assemble medical equipment component 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Conduct electrical safety and function tests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 site for installation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Commission medical equipment 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Conduct user training for medical equipment 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Store records of work     </a:t>
            </a:r>
          </a:p>
          <a:p>
            <a:pPr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ar-IQ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Afbeelding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8505" y="1898578"/>
            <a:ext cx="4585499" cy="2518461"/>
          </a:xfrm>
          <a:prstGeom prst="rect">
            <a:avLst/>
          </a:prstGeom>
        </p:spPr>
      </p:pic>
      <p:sp>
        <p:nvSpPr>
          <p:cNvPr id="6" name="PIJL-LINKS 7"/>
          <p:cNvSpPr/>
          <p:nvPr/>
        </p:nvSpPr>
        <p:spPr>
          <a:xfrm>
            <a:off x="10483985" y="4102458"/>
            <a:ext cx="742676" cy="3491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747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"/>
          <p:cNvSpPr txBox="1">
            <a:spLocks/>
          </p:cNvSpPr>
          <p:nvPr/>
        </p:nvSpPr>
        <p:spPr>
          <a:xfrm>
            <a:off x="476249" y="366837"/>
            <a:ext cx="11495618" cy="7747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7000"/>
              </a:lnSpc>
            </a:pPr>
            <a:r>
              <a:rPr lang="en-GB" sz="4400" b="1" spc="-5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Commissioning</a:t>
            </a:r>
          </a:p>
        </p:txBody>
      </p:sp>
      <p:grpSp>
        <p:nvGrpSpPr>
          <p:cNvPr id="2" name="Groep 1"/>
          <p:cNvGrpSpPr/>
          <p:nvPr/>
        </p:nvGrpSpPr>
        <p:grpSpPr>
          <a:xfrm>
            <a:off x="940535" y="1315400"/>
            <a:ext cx="10403120" cy="646331"/>
            <a:chOff x="702711" y="1479028"/>
            <a:chExt cx="10794213" cy="646331"/>
          </a:xfrm>
        </p:grpSpPr>
        <p:sp>
          <p:nvSpPr>
            <p:cNvPr id="6" name="Rechthoek 5"/>
            <p:cNvSpPr/>
            <p:nvPr/>
          </p:nvSpPr>
          <p:spPr>
            <a:xfrm>
              <a:off x="2281879" y="1479028"/>
              <a:ext cx="921504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Check availability of documents available (manuals, instructions, …)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Prepare equipment, plug in, attach accessories.</a:t>
              </a:r>
            </a:p>
          </p:txBody>
        </p:sp>
        <p:sp>
          <p:nvSpPr>
            <p:cNvPr id="13" name="Rechthoek 12"/>
            <p:cNvSpPr/>
            <p:nvPr/>
          </p:nvSpPr>
          <p:spPr>
            <a:xfrm>
              <a:off x="702711" y="1479028"/>
              <a:ext cx="247597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Prepare</a:t>
              </a:r>
            </a:p>
          </p:txBody>
        </p:sp>
      </p:grpSp>
      <p:grpSp>
        <p:nvGrpSpPr>
          <p:cNvPr id="3" name="Groep 2"/>
          <p:cNvGrpSpPr/>
          <p:nvPr/>
        </p:nvGrpSpPr>
        <p:grpSpPr>
          <a:xfrm>
            <a:off x="847289" y="1975554"/>
            <a:ext cx="10368505" cy="1477328"/>
            <a:chOff x="1013761" y="2220604"/>
            <a:chExt cx="10368505" cy="1477328"/>
          </a:xfrm>
        </p:grpSpPr>
        <p:sp>
          <p:nvSpPr>
            <p:cNvPr id="8" name="Tekstvak 7"/>
            <p:cNvSpPr txBox="1"/>
            <p:nvPr/>
          </p:nvSpPr>
          <p:spPr>
            <a:xfrm>
              <a:off x="2628959" y="2220604"/>
              <a:ext cx="8753307" cy="14773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en-GB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Adequate insulation and earth connections</a:t>
              </a:r>
            </a:p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en-GB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Verify that tests for electrical and medical safety standards to guarantee patient and operator safety have been done. </a:t>
              </a:r>
            </a:p>
            <a:p>
              <a:pPr marL="285750" lvl="1" indent="-285750">
                <a:buFont typeface="Arial" panose="020B0604020202020204" pitchFamily="34" charset="0"/>
                <a:buChar char="•"/>
              </a:pPr>
              <a:r>
                <a:rPr lang="en-GB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If harmful radiation is produced (X-rays, ..) carry out tests to ensure correct calibration and safe use. </a:t>
              </a:r>
            </a:p>
          </p:txBody>
        </p:sp>
        <p:sp>
          <p:nvSpPr>
            <p:cNvPr id="14" name="Rechthoek 13"/>
            <p:cNvSpPr/>
            <p:nvPr/>
          </p:nvSpPr>
          <p:spPr>
            <a:xfrm>
              <a:off x="1013761" y="2246245"/>
              <a:ext cx="173905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Safety tests</a:t>
              </a:r>
            </a:p>
          </p:txBody>
        </p:sp>
      </p:grpSp>
      <p:grpSp>
        <p:nvGrpSpPr>
          <p:cNvPr id="5" name="Groep 4"/>
          <p:cNvGrpSpPr/>
          <p:nvPr/>
        </p:nvGrpSpPr>
        <p:grpSpPr>
          <a:xfrm>
            <a:off x="847286" y="4636937"/>
            <a:ext cx="9344511" cy="923330"/>
            <a:chOff x="1017764" y="4690062"/>
            <a:chExt cx="9344511" cy="923330"/>
          </a:xfrm>
        </p:grpSpPr>
        <p:sp>
          <p:nvSpPr>
            <p:cNvPr id="10" name="Rechthoek 9"/>
            <p:cNvSpPr/>
            <p:nvPr/>
          </p:nvSpPr>
          <p:spPr>
            <a:xfrm>
              <a:off x="2664771" y="4690062"/>
              <a:ext cx="7697504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Run manufacturer defined protocols on phantoms, known samples,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Process a few control samples (users and maintainers to cooperate in these tests) .</a:t>
              </a:r>
            </a:p>
          </p:txBody>
        </p:sp>
        <p:sp>
          <p:nvSpPr>
            <p:cNvPr id="16" name="Rechthoek 15"/>
            <p:cNvSpPr/>
            <p:nvPr/>
          </p:nvSpPr>
          <p:spPr>
            <a:xfrm>
              <a:off x="1017764" y="4690062"/>
              <a:ext cx="173905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Function tests</a:t>
              </a:r>
            </a:p>
          </p:txBody>
        </p:sp>
      </p:grpSp>
      <p:grpSp>
        <p:nvGrpSpPr>
          <p:cNvPr id="4" name="Groep 3"/>
          <p:cNvGrpSpPr/>
          <p:nvPr/>
        </p:nvGrpSpPr>
        <p:grpSpPr>
          <a:xfrm>
            <a:off x="847287" y="3452882"/>
            <a:ext cx="10547615" cy="646331"/>
            <a:chOff x="1017768" y="3824102"/>
            <a:chExt cx="10547615" cy="646331"/>
          </a:xfrm>
        </p:grpSpPr>
        <p:sp>
          <p:nvSpPr>
            <p:cNvPr id="15" name="Rechthoek 14"/>
            <p:cNvSpPr/>
            <p:nvPr/>
          </p:nvSpPr>
          <p:spPr>
            <a:xfrm>
              <a:off x="1017768" y="3832805"/>
              <a:ext cx="173905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Calibration</a:t>
              </a:r>
            </a:p>
          </p:txBody>
        </p:sp>
        <p:sp>
          <p:nvSpPr>
            <p:cNvPr id="17" name="Rechthoek 16"/>
            <p:cNvSpPr/>
            <p:nvPr/>
          </p:nvSpPr>
          <p:spPr>
            <a:xfrm>
              <a:off x="2632968" y="3824102"/>
              <a:ext cx="8932415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Adjust equipment to local climate, altitude, etc. so readings are true (air conditioners, …) Execute manufacturer defined calibration procedures.</a:t>
              </a:r>
            </a:p>
          </p:txBody>
        </p:sp>
      </p:grpSp>
      <p:grpSp>
        <p:nvGrpSpPr>
          <p:cNvPr id="9" name="Groep 8"/>
          <p:cNvGrpSpPr/>
          <p:nvPr/>
        </p:nvGrpSpPr>
        <p:grpSpPr>
          <a:xfrm>
            <a:off x="847285" y="5488855"/>
            <a:ext cx="9344512" cy="427433"/>
            <a:chOff x="1017762" y="5462100"/>
            <a:chExt cx="9344512" cy="427433"/>
          </a:xfrm>
        </p:grpSpPr>
        <p:sp>
          <p:nvSpPr>
            <p:cNvPr id="23" name="Rechthoek 22"/>
            <p:cNvSpPr/>
            <p:nvPr/>
          </p:nvSpPr>
          <p:spPr>
            <a:xfrm>
              <a:off x="1017762" y="5462100"/>
              <a:ext cx="173905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GB" b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Record results</a:t>
              </a:r>
            </a:p>
          </p:txBody>
        </p:sp>
        <p:sp>
          <p:nvSpPr>
            <p:cNvPr id="24" name="Rechthoek 23"/>
            <p:cNvSpPr/>
            <p:nvPr/>
          </p:nvSpPr>
          <p:spPr>
            <a:xfrm>
              <a:off x="2664770" y="5520201"/>
              <a:ext cx="7697504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dirty="0">
                  <a:solidFill>
                    <a:schemeClr val="tx2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Keep records of all test results – store in Equipment file</a:t>
              </a:r>
            </a:p>
          </p:txBody>
        </p:sp>
      </p:grpSp>
      <p:sp>
        <p:nvSpPr>
          <p:cNvPr id="21" name="Tekstvak 20"/>
          <p:cNvSpPr txBox="1"/>
          <p:nvPr/>
        </p:nvSpPr>
        <p:spPr>
          <a:xfrm>
            <a:off x="35104" y="6458001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©</a:t>
            </a:r>
          </a:p>
        </p:txBody>
      </p:sp>
    </p:spTree>
    <p:extLst>
      <p:ext uri="{BB962C8B-B14F-4D97-AF65-F5344CB8AC3E}">
        <p14:creationId xmlns:p14="http://schemas.microsoft.com/office/powerpoint/2010/main" val="59604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888161" y="215333"/>
            <a:ext cx="10070571" cy="744511"/>
          </a:xfrm>
        </p:spPr>
        <p:txBody>
          <a:bodyPr>
            <a:no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n-GB" sz="44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Preventive Maintenance and Calibration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888161" y="951094"/>
            <a:ext cx="987968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Carry out preventive maintenance.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preventive maintenance procedures.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 maintenance (preventive) programs.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Ensure availability of preventive maintenance consumable and calibration kits.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Ensure availability of test equipment.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Calibrating test equipment.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 record of works done on medical equipment.   </a:t>
            </a: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3812" y="4124206"/>
            <a:ext cx="4585499" cy="2518461"/>
          </a:xfrm>
          <a:prstGeom prst="rect">
            <a:avLst/>
          </a:prstGeom>
        </p:spPr>
      </p:pic>
      <p:sp>
        <p:nvSpPr>
          <p:cNvPr id="12" name="PIJL-LINKS 11"/>
          <p:cNvSpPr/>
          <p:nvPr/>
        </p:nvSpPr>
        <p:spPr>
          <a:xfrm flipH="1">
            <a:off x="888161" y="5034264"/>
            <a:ext cx="669885" cy="3491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Tekstvak 13"/>
          <p:cNvSpPr txBox="1"/>
          <p:nvPr/>
        </p:nvSpPr>
        <p:spPr>
          <a:xfrm>
            <a:off x="35104" y="6458001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©</a:t>
            </a:r>
          </a:p>
        </p:txBody>
      </p:sp>
      <p:pic>
        <p:nvPicPr>
          <p:cNvPr id="16" name="صورة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613" y="4050146"/>
            <a:ext cx="4556234" cy="2666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925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914399" y="366837"/>
            <a:ext cx="11057467" cy="626391"/>
          </a:xfrm>
        </p:spPr>
        <p:txBody>
          <a:bodyPr>
            <a:no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n-GB" sz="44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Repairing medical equipment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977461" y="1130739"/>
            <a:ext cx="79300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Troubleshooting faults in medical equipment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Perform root cause analysis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Order spares for medical equipment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Rectify faults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test equipment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 and keep records of works  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5792" y="3780932"/>
            <a:ext cx="4585499" cy="2518461"/>
          </a:xfrm>
          <a:prstGeom prst="rect">
            <a:avLst/>
          </a:prstGeom>
        </p:spPr>
      </p:pic>
      <p:sp>
        <p:nvSpPr>
          <p:cNvPr id="8" name="PIJL-LINKS 7"/>
          <p:cNvSpPr/>
          <p:nvPr/>
        </p:nvSpPr>
        <p:spPr>
          <a:xfrm flipH="1">
            <a:off x="758597" y="4567198"/>
            <a:ext cx="734390" cy="3491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95848" y="3402845"/>
            <a:ext cx="4462527" cy="3357789"/>
          </a:xfrm>
          <a:prstGeom prst="rect">
            <a:avLst/>
          </a:prstGeom>
        </p:spPr>
      </p:pic>
      <p:sp>
        <p:nvSpPr>
          <p:cNvPr id="12" name="Tekstvak 11"/>
          <p:cNvSpPr txBox="1"/>
          <p:nvPr/>
        </p:nvSpPr>
        <p:spPr>
          <a:xfrm>
            <a:off x="35104" y="6458001"/>
            <a:ext cx="3770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©</a:t>
            </a:r>
          </a:p>
        </p:txBody>
      </p:sp>
    </p:spTree>
    <p:extLst>
      <p:ext uri="{BB962C8B-B14F-4D97-AF65-F5344CB8AC3E}">
        <p14:creationId xmlns:p14="http://schemas.microsoft.com/office/powerpoint/2010/main" val="2249105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76249" y="366837"/>
            <a:ext cx="11495618" cy="774700"/>
          </a:xfrm>
        </p:spPr>
        <p:txBody>
          <a:bodyPr>
            <a:no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n-GB" sz="44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Decommissioning And Disposing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977462" y="1430730"/>
            <a:ext cx="986921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Evaluate medical equipment status   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Decommission medical equipment   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guidelines on disposal of medical equipment                              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 replacement of medical equipment                       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Record works on medical equipment                       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40537" y="3666110"/>
            <a:ext cx="4585499" cy="2518461"/>
          </a:xfrm>
          <a:prstGeom prst="rect">
            <a:avLst/>
          </a:prstGeom>
        </p:spPr>
      </p:pic>
      <p:sp>
        <p:nvSpPr>
          <p:cNvPr id="8" name="PIJL-LINKS 7"/>
          <p:cNvSpPr/>
          <p:nvPr/>
        </p:nvSpPr>
        <p:spPr>
          <a:xfrm flipH="1">
            <a:off x="1210362" y="3878289"/>
            <a:ext cx="754748" cy="34917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صورة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6036" y="3552138"/>
            <a:ext cx="4450289" cy="270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445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76249" y="366837"/>
            <a:ext cx="11495618" cy="484501"/>
          </a:xfrm>
        </p:spPr>
        <p:txBody>
          <a:bodyPr>
            <a:no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n-GB" sz="44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Conducting Inventory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859848" y="1137366"/>
            <a:ext cx="989223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Conduct inventory of medical equipment      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Update medical equipment inventory   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Identify service and training gaps in medical equipment                          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Contact stakeholders on medical equipment inventory    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different inventory systems  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9848" y="3495821"/>
            <a:ext cx="4585499" cy="2518461"/>
          </a:xfrm>
          <a:prstGeom prst="rect">
            <a:avLst/>
          </a:prstGeom>
        </p:spPr>
      </p:pic>
      <p:sp>
        <p:nvSpPr>
          <p:cNvPr id="8" name="PIJL-LINKS 7"/>
          <p:cNvSpPr/>
          <p:nvPr/>
        </p:nvSpPr>
        <p:spPr>
          <a:xfrm>
            <a:off x="3486515" y="4742073"/>
            <a:ext cx="1817335" cy="17549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" name="صورة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551" y="3731143"/>
            <a:ext cx="4020205" cy="2372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201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76249" y="366837"/>
            <a:ext cx="11495618" cy="594860"/>
          </a:xfrm>
        </p:spPr>
        <p:txBody>
          <a:bodyPr>
            <a:no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n-GB" sz="44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Maintaining record systems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1019492" y="1105835"/>
            <a:ext cx="9827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 job requisition forms on medical equipment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Maintain records on medical equipment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Update inventory medical equipment records </a:t>
            </a:r>
          </a:p>
          <a:p>
            <a:pPr marL="342900" lvl="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reports on management of medical equipment 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328" y="3332004"/>
            <a:ext cx="4585499" cy="2518461"/>
          </a:xfrm>
          <a:prstGeom prst="rect">
            <a:avLst/>
          </a:prstGeom>
        </p:spPr>
      </p:pic>
      <p:sp>
        <p:nvSpPr>
          <p:cNvPr id="8" name="PIJL-LINKS 7"/>
          <p:cNvSpPr/>
          <p:nvPr/>
        </p:nvSpPr>
        <p:spPr>
          <a:xfrm>
            <a:off x="3152598" y="4625102"/>
            <a:ext cx="1817335" cy="17549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9" name="Afbeelding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5186" y="2849745"/>
            <a:ext cx="5589317" cy="3726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746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62181" y="703561"/>
            <a:ext cx="11495618" cy="342611"/>
          </a:xfrm>
        </p:spPr>
        <p:txBody>
          <a:bodyPr>
            <a:no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n-GB" sz="44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Managing external service contractors</a:t>
            </a:r>
          </a:p>
        </p:txBody>
      </p:sp>
      <p:sp>
        <p:nvSpPr>
          <p:cNvPr id="10" name="Tekstvak 9"/>
          <p:cNvSpPr txBox="1"/>
          <p:nvPr/>
        </p:nvSpPr>
        <p:spPr>
          <a:xfrm>
            <a:off x="829603" y="1068123"/>
            <a:ext cx="101589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Interpret service contracts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Work with external service personnel on medical equipment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Identify responsibilities of different parties medical management servicing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Write reports on management of medical equipment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Evaluate external service work on medical equipment  </a:t>
            </a:r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9328" y="3332004"/>
            <a:ext cx="4585499" cy="2518461"/>
          </a:xfrm>
          <a:prstGeom prst="rect">
            <a:avLst/>
          </a:prstGeom>
        </p:spPr>
      </p:pic>
      <p:sp>
        <p:nvSpPr>
          <p:cNvPr id="8" name="PIJL-LINKS 7"/>
          <p:cNvSpPr/>
          <p:nvPr/>
        </p:nvSpPr>
        <p:spPr>
          <a:xfrm>
            <a:off x="3152598" y="4625102"/>
            <a:ext cx="1817335" cy="175498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PIJL-LINKS 8"/>
          <p:cNvSpPr/>
          <p:nvPr/>
        </p:nvSpPr>
        <p:spPr>
          <a:xfrm>
            <a:off x="4642732" y="5167040"/>
            <a:ext cx="327202" cy="15849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PIJL-LINKS 11"/>
          <p:cNvSpPr/>
          <p:nvPr/>
        </p:nvSpPr>
        <p:spPr>
          <a:xfrm flipH="1">
            <a:off x="829603" y="4269574"/>
            <a:ext cx="367065" cy="17542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2509" y="3398398"/>
            <a:ext cx="5182049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547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/>
              <a:t>THANK  YOU</a:t>
            </a:r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dirty="0"/>
              <a:t> </a:t>
            </a:r>
            <a:endParaRPr lang="ar-IQ" dirty="0"/>
          </a:p>
          <a:p>
            <a:pPr marL="0" indent="0" algn="ctr">
              <a:buNone/>
            </a:pPr>
            <a:endParaRPr lang="ar-IQ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ar-IQ" dirty="0"/>
          </a:p>
        </p:txBody>
      </p:sp>
    </p:spTree>
    <p:extLst>
      <p:ext uri="{BB962C8B-B14F-4D97-AF65-F5344CB8AC3E}">
        <p14:creationId xmlns:p14="http://schemas.microsoft.com/office/powerpoint/2010/main" val="180034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846957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Clinical (Biomedical) Engineering levels </a:t>
            </a:r>
            <a:endParaRPr lang="ar-IQ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29710" y="1560786"/>
            <a:ext cx="10594428" cy="3815255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ar-IQ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Executive (Engineers and technicians )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ar-IQ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Senior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ar-IQ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Manager (supervisor)</a:t>
            </a:r>
            <a:endParaRPr lang="ar-IQ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553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83119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Hierarchical Structure </a:t>
            </a:r>
            <a:endParaRPr lang="ar-IQ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08295" y="1178169"/>
            <a:ext cx="10592973" cy="5052847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ar-IQ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responsibilities of the staff depend on their place in the hierarchy </a:t>
            </a:r>
            <a:endParaRPr lang="ar-IQ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4408" y="2115732"/>
            <a:ext cx="9900745" cy="398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57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2"/>
            <a:ext cx="9785349" cy="831192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Executive (Engineers and technicians ) 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55834" y="1418896"/>
            <a:ext cx="10310649" cy="529721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ar-IQ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Executive (Engineers and technicians ) are frontline staff who carry out day-to-day biomedical engineering-related tasks. </a:t>
            </a:r>
            <a:endParaRPr lang="ar-IQ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Font typeface="Wingdings" panose="05000000000000000000" pitchFamily="2" charset="2"/>
              <a:buChar char="Ø"/>
            </a:pPr>
            <a:endParaRPr lang="ar-IQ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2648" y="2973442"/>
            <a:ext cx="5108028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53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360363"/>
            <a:ext cx="9785349" cy="1239837"/>
          </a:xfrm>
        </p:spPr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Senior</a:t>
            </a:r>
            <a:b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IQ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37957" y="1143000"/>
            <a:ext cx="10621107" cy="45720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ar-IQ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Senior Clinical (Biomedical) Engineering leads clinical engineering initiatives to provide superior customer service and operational efficiency.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ar-IQ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supervisors plans and manages day-to-day biomedical activities and assists the manager in decision making. Senior biomedical engineers are more involved in special projects.</a:t>
            </a:r>
          </a:p>
        </p:txBody>
      </p:sp>
    </p:spTree>
    <p:extLst>
      <p:ext uri="{BB962C8B-B14F-4D97-AF65-F5344CB8AC3E}">
        <p14:creationId xmlns:p14="http://schemas.microsoft.com/office/powerpoint/2010/main" val="1736776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1067675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Manager</a:t>
            </a:r>
            <a:endParaRPr lang="ar-IQ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211141" y="1386153"/>
            <a:ext cx="10550770" cy="4926724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The manager has overall responsibility for the department. </a:t>
            </a:r>
          </a:p>
          <a:p>
            <a:pPr algn="just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Develop, direct, organize, and manage overall operations and distribution of resources (staffing, budgets, and outside vendor services) of the clinical engineering equipment support services program.</a:t>
            </a:r>
          </a:p>
          <a:p>
            <a:pPr marL="0" indent="0" algn="just">
              <a:buNone/>
            </a:pPr>
            <a:endParaRPr lang="en-US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488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593852" y="177801"/>
            <a:ext cx="9785349" cy="1051909"/>
          </a:xfrm>
        </p:spPr>
        <p:txBody>
          <a:bodyPr>
            <a:normAutofit/>
          </a:bodyPr>
          <a:lstStyle/>
          <a:p>
            <a:pPr algn="ctr"/>
            <a:r>
              <a:rPr lang="en-GB" sz="44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Identifying the equipment life cycle</a:t>
            </a:r>
            <a:endParaRPr lang="ar-IQ" sz="4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Afbeelding 6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90497" y="1576552"/>
            <a:ext cx="7677806" cy="4729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995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Medical Equipment Planning</a:t>
            </a:r>
            <a:br>
              <a:rPr lang="en-US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ar-IQ" sz="44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1308538" y="1008993"/>
            <a:ext cx="10468303" cy="5825358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Ø"/>
            </a:pPr>
            <a:r>
              <a:rPr lang="en-US" sz="2400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Medical Equipment Planning is a very important process at the Project Stage of any Healthcare Facility. It is actually the key to success of the entire Project. With over 35% of the Total Project Cost going for Equipment Procurement, the proper planning of this activity is crucial to the entire feasibility of the Project. </a:t>
            </a:r>
            <a:endParaRPr lang="ar-IQ" sz="2400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صورة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4306" y="2612222"/>
            <a:ext cx="7945821" cy="37521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7509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idx="4294967295"/>
          </p:nvPr>
        </p:nvSpPr>
        <p:spPr>
          <a:xfrm>
            <a:off x="476249" y="366837"/>
            <a:ext cx="11495618" cy="774700"/>
          </a:xfrm>
        </p:spPr>
        <p:txBody>
          <a:bodyPr>
            <a:noAutofit/>
          </a:bodyPr>
          <a:lstStyle/>
          <a:p>
            <a:pPr lvl="0" algn="ctr">
              <a:lnSpc>
                <a:spcPct val="107000"/>
              </a:lnSpc>
              <a:spcAft>
                <a:spcPts val="0"/>
              </a:spcAft>
            </a:pPr>
            <a:r>
              <a:rPr lang="en-GB" sz="4400" b="1" kern="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Planning for medical equipment</a:t>
            </a:r>
          </a:p>
        </p:txBody>
      </p:sp>
      <p:sp>
        <p:nvSpPr>
          <p:cNvPr id="3" name="Rechthoek 2"/>
          <p:cNvSpPr/>
          <p:nvPr/>
        </p:nvSpPr>
        <p:spPr>
          <a:xfrm>
            <a:off x="945930" y="1303397"/>
            <a:ext cx="621078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Identifying equipment planning stake holders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Identifying equipment standard list for each level of health facility.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Implementing equipment development plan   </a:t>
            </a:r>
          </a:p>
          <a:p>
            <a:pPr marL="342900" lvl="0" indent="-342900" algn="just">
              <a:buFont typeface="Wingdings" panose="05000000000000000000" pitchFamily="2" charset="2"/>
              <a:buChar char="Ø"/>
            </a:pPr>
            <a:r>
              <a:rPr lang="en-GB" sz="2000" dirty="0">
                <a:solidFill>
                  <a:schemeClr val="tx2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Budgeting for equipment acquisition, operation and maintenance  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56720" y="1598090"/>
            <a:ext cx="3810000" cy="3691339"/>
          </a:xfrm>
          <a:prstGeom prst="rect">
            <a:avLst/>
          </a:prstGeom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588" y="3751525"/>
            <a:ext cx="5600290" cy="3075808"/>
          </a:xfrm>
          <a:prstGeom prst="rect">
            <a:avLst/>
          </a:prstGeom>
        </p:spPr>
      </p:pic>
      <p:sp>
        <p:nvSpPr>
          <p:cNvPr id="13" name="PIJL-LINKS 12"/>
          <p:cNvSpPr/>
          <p:nvPr/>
        </p:nvSpPr>
        <p:spPr>
          <a:xfrm rot="16200000">
            <a:off x="3101871" y="3529761"/>
            <a:ext cx="218982" cy="3089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4" name="PIJL-LINKS 13"/>
          <p:cNvSpPr/>
          <p:nvPr/>
        </p:nvSpPr>
        <p:spPr>
          <a:xfrm rot="16200000">
            <a:off x="4422675" y="3741144"/>
            <a:ext cx="372543" cy="30893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108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heme1">
  <a:themeElements>
    <a:clrScheme name="Math_16x9">
      <a:dk1>
        <a:srgbClr val="465562"/>
      </a:dk1>
      <a:lt1>
        <a:srgbClr val="FFFFFF"/>
      </a:lt1>
      <a:dk2>
        <a:srgbClr val="000000"/>
      </a:dk2>
      <a:lt2>
        <a:srgbClr val="F2ECE2"/>
      </a:lt2>
      <a:accent1>
        <a:srgbClr val="9BAAB7"/>
      </a:accent1>
      <a:accent2>
        <a:srgbClr val="B8D082"/>
      </a:accent2>
      <a:accent3>
        <a:srgbClr val="EFDB85"/>
      </a:accent3>
      <a:accent4>
        <a:srgbClr val="E8A565"/>
      </a:accent4>
      <a:accent5>
        <a:srgbClr val="BC9AAE"/>
      </a:accent5>
      <a:accent6>
        <a:srgbClr val="BABABA"/>
      </a:accent6>
      <a:hlink>
        <a:srgbClr val="8FC48C"/>
      </a:hlink>
      <a:folHlink>
        <a:srgbClr val="969696"/>
      </a:folHlink>
    </a:clrScheme>
    <a:fontScheme name="Euphemia">
      <a:majorFont>
        <a:latin typeface="Euphemia"/>
        <a:ea typeface=""/>
        <a:cs typeface=""/>
      </a:majorFont>
      <a:minorFont>
        <a:latin typeface="Euphemi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292AC011-4411-4F60-8706-EAC95FE14156}" vid="{51809D84-66A1-4103-8759-D1485B966A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4729</TotalTime>
  <Words>703</Words>
  <Application>Microsoft Office PowerPoint</Application>
  <PresentationFormat>Widescreen</PresentationFormat>
  <Paragraphs>106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Arial</vt:lpstr>
      <vt:lpstr>Calibri</vt:lpstr>
      <vt:lpstr>Euphemia</vt:lpstr>
      <vt:lpstr>Times New Roman</vt:lpstr>
      <vt:lpstr>Wingdings</vt:lpstr>
      <vt:lpstr>Theme1</vt:lpstr>
      <vt:lpstr>Al-Mustaqbal University. College of Engineering and Engineering Technologies. Biomedical Engineering Department.</vt:lpstr>
      <vt:lpstr>Clinical (Biomedical) Engineering levels </vt:lpstr>
      <vt:lpstr>Hierarchical Structure </vt:lpstr>
      <vt:lpstr>Executive (Engineers and technicians ) </vt:lpstr>
      <vt:lpstr>Senior </vt:lpstr>
      <vt:lpstr>Manager</vt:lpstr>
      <vt:lpstr>Identifying the equipment life cycle</vt:lpstr>
      <vt:lpstr>Medical Equipment Planning </vt:lpstr>
      <vt:lpstr>Planning for medical equipment</vt:lpstr>
      <vt:lpstr>Procuring medical equipment</vt:lpstr>
      <vt:lpstr>Installing and commissioning medical equipment</vt:lpstr>
      <vt:lpstr>PowerPoint Presentation</vt:lpstr>
      <vt:lpstr>Preventive Maintenance and Calibration</vt:lpstr>
      <vt:lpstr>Repairing medical equipment</vt:lpstr>
      <vt:lpstr>Decommissioning And Disposing</vt:lpstr>
      <vt:lpstr>Conducting Inventory</vt:lpstr>
      <vt:lpstr>Maintaining record systems</vt:lpstr>
      <vt:lpstr>Managing external service contractors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BMID_II First semester</dc:title>
  <dc:creator>MAHİR RAHMAN AL-HAJAJ</dc:creator>
  <cp:lastModifiedBy>zainab</cp:lastModifiedBy>
  <cp:revision>169</cp:revision>
  <dcterms:created xsi:type="dcterms:W3CDTF">2021-10-31T09:31:15Z</dcterms:created>
  <dcterms:modified xsi:type="dcterms:W3CDTF">2024-10-06T06:37:17Z</dcterms:modified>
</cp:coreProperties>
</file>