
<file path=[Content_Types].xml><?xml version="1.0" encoding="utf-8"?>
<Types xmlns="http://schemas.openxmlformats.org/package/2006/content-types">
  <Default Extension="png" ContentType="image/png"/>
  <Default Extension="jfif" ContentType="image/jpe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96" r:id="rId1"/>
  </p:sldMasterIdLst>
  <p:sldIdLst>
    <p:sldId id="256" r:id="rId2"/>
    <p:sldId id="257" r:id="rId3"/>
    <p:sldId id="277" r:id="rId4"/>
    <p:sldId id="278" r:id="rId5"/>
    <p:sldId id="279" r:id="rId6"/>
    <p:sldId id="282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86" r:id="rId16"/>
    <p:sldId id="287" r:id="rId17"/>
    <p:sldId id="268" r:id="rId18"/>
    <p:sldId id="270" r:id="rId19"/>
    <p:sldId id="271" r:id="rId20"/>
    <p:sldId id="272" r:id="rId21"/>
    <p:sldId id="273" r:id="rId22"/>
    <p:sldId id="275" r:id="rId23"/>
    <p:sldId id="288" r:id="rId24"/>
    <p:sldId id="283" r:id="rId25"/>
    <p:sldId id="284" r:id="rId26"/>
    <p:sldId id="285" r:id="rId27"/>
  </p:sldIdLst>
  <p:sldSz cx="9144000" cy="6858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4380"/>
    <p:restoredTop sz="94660"/>
  </p:normalViewPr>
  <p:slideViewPr>
    <p:cSldViewPr>
      <p:cViewPr>
        <p:scale>
          <a:sx n="80" d="100"/>
          <a:sy n="80" d="100"/>
        </p:scale>
        <p:origin x="-1086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22/04/1446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2772617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22/04/1446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6639679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22/04/1446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7350219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22/04/1446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6508208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22/04/1446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0408094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22/04/1446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612669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22/04/1446</a:t>
            </a:fld>
            <a:endParaRPr lang="ar-SA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5294718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22/04/1446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4337485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22/04/1446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497137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22/04/1446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4040250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22/04/1446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3053908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8ABB09-4A1D-463E-8065-109CC2B7EFAA}" type="datetimeFigureOut">
              <a:rPr lang="ar-SA" smtClean="0"/>
              <a:t>22/04/1446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1132353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s://teachmeanatomy.info/head/osteology/sphenoid-bone/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teachmeanatomy.info/head/cranial-nerves/optic-cnii/" TargetMode="External"/><Relationship Id="rId2" Type="http://schemas.openxmlformats.org/officeDocument/2006/relationships/hyperlink" Target="https://teachmeanatomy.info/head/organs/eye/extraocular-muscles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teachmeanatomy.info/head/cranial-nerves/trigeminal-nerve/" TargetMode="External"/><Relationship Id="rId5" Type="http://schemas.openxmlformats.org/officeDocument/2006/relationships/hyperlink" Target="https://teachmeanatomy.info/head/cranial-nerves/trochlear-nerve/" TargetMode="External"/><Relationship Id="rId4" Type="http://schemas.openxmlformats.org/officeDocument/2006/relationships/hyperlink" Target="https://teachmeanatomy.info/head/cranial-nerves/oculomotor/" TargetMode="Externa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teachmeanatomy.info/head/cranial-nerves/trochlear-nerve/" TargetMode="External"/><Relationship Id="rId2" Type="http://schemas.openxmlformats.org/officeDocument/2006/relationships/hyperlink" Target="https://teachmeanatomy.info/head/cranial-nerves/optic-cnii/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hyperlink" Target="https://teachmeanatomy.info/head/cranial-nerves/oculomotor/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fif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en.wikipedia.org/wiki/Human_skull" TargetMode="External"/><Relationship Id="rId2" Type="http://schemas.openxmlformats.org/officeDocument/2006/relationships/hyperlink" Target="https://en.wikipedia.org/wiki/Body_cavity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.jpeg"/><Relationship Id="rId5" Type="http://schemas.openxmlformats.org/officeDocument/2006/relationships/hyperlink" Target="https://en.wikipedia.org/wiki/Accessory_visual_structures" TargetMode="External"/><Relationship Id="rId4" Type="http://schemas.openxmlformats.org/officeDocument/2006/relationships/hyperlink" Target="https://en.wikipedia.org/wiki/Human_eye" TargetMode="Externa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teachmeanatomy.info/head/areas/cranial-fossa/anterior/" TargetMode="External"/><Relationship Id="rId2" Type="http://schemas.openxmlformats.org/officeDocument/2006/relationships/hyperlink" Target="https://teachmeanatomy.info/head/osteology/sphenoid-bone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teachmeanatomy.info/head/osteology/sphenoid-bone/" TargetMode="External"/><Relationship Id="rId2" Type="http://schemas.openxmlformats.org/officeDocument/2006/relationships/hyperlink" Target="https://teachmeanatomy.info/head/osteology/ethmoid-bone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6600" b="1" dirty="0" smtClean="0">
                <a:solidFill>
                  <a:srgbClr val="C00000"/>
                </a:solidFill>
              </a:rPr>
              <a:t>The Orbit</a:t>
            </a:r>
            <a:endParaRPr lang="en-US" sz="6600" b="1" dirty="0">
              <a:solidFill>
                <a:srgbClr val="C00000"/>
              </a:solidFill>
            </a:endParaRPr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lvl="0">
              <a:buClr>
                <a:srgbClr val="93A299"/>
              </a:buClr>
              <a:buSzPct val="85000"/>
            </a:pPr>
            <a:r>
              <a:rPr lang="de-DE" sz="2800" b="1" dirty="0">
                <a:solidFill>
                  <a:srgbClr val="292934"/>
                </a:solidFill>
                <a:latin typeface="Andalus" pitchFamily="18" charset="-78"/>
                <a:cs typeface="Andalus" pitchFamily="18" charset="-78"/>
              </a:rPr>
              <a:t>Dr. Lamees Abd ALRaheem </a:t>
            </a:r>
          </a:p>
          <a:p>
            <a:pPr lvl="0">
              <a:buClr>
                <a:srgbClr val="93A299"/>
              </a:buClr>
              <a:buSzPct val="85000"/>
            </a:pPr>
            <a:r>
              <a:rPr lang="de-DE" sz="2800" b="1" dirty="0">
                <a:solidFill>
                  <a:srgbClr val="292934"/>
                </a:solidFill>
                <a:latin typeface="Andalus" pitchFamily="18" charset="-78"/>
                <a:cs typeface="Andalus" pitchFamily="18" charset="-78"/>
              </a:rPr>
              <a:t>M.B.CH.B   F.I.C.M.S </a:t>
            </a:r>
          </a:p>
          <a:p>
            <a:pPr lvl="0">
              <a:buClr>
                <a:srgbClr val="93A299"/>
              </a:buClr>
              <a:buSzPct val="85000"/>
            </a:pPr>
            <a:r>
              <a:rPr lang="de-DE" sz="2800" b="1" dirty="0">
                <a:solidFill>
                  <a:srgbClr val="292934"/>
                </a:solidFill>
                <a:latin typeface="Andalus" pitchFamily="18" charset="-78"/>
                <a:cs typeface="Andalus" pitchFamily="18" charset="-78"/>
              </a:rPr>
              <a:t> Al Mustaqbal university</a:t>
            </a:r>
            <a:endParaRPr lang="en-US" sz="2800" b="1" dirty="0">
              <a:solidFill>
                <a:srgbClr val="292934"/>
              </a:solidFill>
              <a:latin typeface="Andalus" pitchFamily="18" charset="-78"/>
              <a:cs typeface="Andalus" pitchFamily="18" charset="-78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272984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179512" y="894385"/>
            <a:ext cx="8568952" cy="1224135"/>
          </a:xfrm>
        </p:spPr>
        <p:txBody>
          <a:bodyPr/>
          <a:lstStyle/>
          <a:p>
            <a:pPr lvl="0" algn="just" rtl="0">
              <a:lnSpc>
                <a:spcPct val="150000"/>
              </a:lnSpc>
              <a:spcAft>
                <a:spcPts val="1000"/>
              </a:spcAft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en-US" sz="2000" b="1" dirty="0">
                <a:solidFill>
                  <a:srgbClr val="C00000"/>
                </a:solidFill>
                <a:latin typeface="Arial"/>
                <a:ea typeface="Calibri"/>
                <a:cs typeface="Arial"/>
              </a:rPr>
              <a:t>Lateral wall</a:t>
            </a:r>
            <a:r>
              <a:rPr lang="en-US" sz="2000" dirty="0">
                <a:latin typeface="Arial"/>
                <a:ea typeface="Calibri"/>
                <a:cs typeface="Arial"/>
              </a:rPr>
              <a:t> – Formed by the </a:t>
            </a:r>
            <a:r>
              <a:rPr lang="en-US" sz="2000" dirty="0" err="1">
                <a:latin typeface="Arial"/>
                <a:ea typeface="Calibri"/>
                <a:cs typeface="Arial"/>
              </a:rPr>
              <a:t>zygomatic</a:t>
            </a:r>
            <a:r>
              <a:rPr lang="en-US" sz="2000" dirty="0">
                <a:latin typeface="Arial"/>
                <a:ea typeface="Calibri"/>
                <a:cs typeface="Arial"/>
              </a:rPr>
              <a:t> bone and greater wing of the </a:t>
            </a:r>
            <a:r>
              <a:rPr lang="en-US" sz="2000" dirty="0">
                <a:solidFill>
                  <a:srgbClr val="0000FF"/>
                </a:solidFill>
                <a:latin typeface="Arial"/>
                <a:ea typeface="Calibri"/>
                <a:cs typeface="Arial"/>
                <a:hlinkClick r:id="rId2"/>
              </a:rPr>
              <a:t>sphenoid</a:t>
            </a:r>
            <a:r>
              <a:rPr lang="en-US" sz="2000" dirty="0">
                <a:latin typeface="Arial"/>
                <a:ea typeface="Calibri"/>
                <a:cs typeface="Arial"/>
              </a:rPr>
              <a:t>.</a:t>
            </a:r>
            <a:endParaRPr lang="en-US" sz="2000" dirty="0">
              <a:ea typeface="Calibri"/>
              <a:cs typeface="Arial"/>
            </a:endParaRPr>
          </a:p>
          <a:p>
            <a:endParaRPr lang="en-US" dirty="0"/>
          </a:p>
        </p:txBody>
      </p:sp>
      <p:sp>
        <p:nvSpPr>
          <p:cNvPr id="4" name="مستطيل 3"/>
          <p:cNvSpPr/>
          <p:nvPr/>
        </p:nvSpPr>
        <p:spPr>
          <a:xfrm>
            <a:off x="179512" y="2130248"/>
            <a:ext cx="8424936" cy="1555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 rtl="0">
              <a:lnSpc>
                <a:spcPct val="150000"/>
              </a:lnSpc>
              <a:spcAft>
                <a:spcPts val="1000"/>
              </a:spcAft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en-US" sz="2000" b="1" dirty="0">
                <a:solidFill>
                  <a:srgbClr val="C00000"/>
                </a:solidFill>
                <a:latin typeface="Arial"/>
                <a:ea typeface="Calibri"/>
                <a:cs typeface="Arial"/>
              </a:rPr>
              <a:t>Apex</a:t>
            </a:r>
            <a:r>
              <a:rPr lang="en-US" sz="2000" dirty="0">
                <a:latin typeface="Arial"/>
                <a:ea typeface="Calibri"/>
                <a:cs typeface="Arial"/>
              </a:rPr>
              <a:t> – Located at the opening to the optic canal, the optic foramen.</a:t>
            </a:r>
            <a:endParaRPr lang="en-US" sz="2000" dirty="0">
              <a:ea typeface="Calibri"/>
              <a:cs typeface="Arial"/>
            </a:endParaRPr>
          </a:p>
          <a:p>
            <a:pPr marL="342900" lvl="0" indent="-342900" algn="just" rtl="0">
              <a:lnSpc>
                <a:spcPct val="150000"/>
              </a:lnSpc>
              <a:spcAft>
                <a:spcPts val="1000"/>
              </a:spcAft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en-US" sz="2000" b="1" dirty="0">
                <a:solidFill>
                  <a:srgbClr val="C00000"/>
                </a:solidFill>
                <a:latin typeface="Arial"/>
                <a:ea typeface="Calibri"/>
                <a:cs typeface="Arial"/>
              </a:rPr>
              <a:t>Base</a:t>
            </a:r>
            <a:r>
              <a:rPr lang="en-US" sz="2000" dirty="0">
                <a:latin typeface="Arial"/>
                <a:ea typeface="Calibri"/>
                <a:cs typeface="Arial"/>
              </a:rPr>
              <a:t> – Opens out into the face, and is bounded by the eyelids. It is also known as the orbital rim.</a:t>
            </a:r>
            <a:endParaRPr lang="en-US" sz="2000" dirty="0">
              <a:ea typeface="Calibri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0045809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C00000"/>
                </a:solidFill>
              </a:rPr>
              <a:t>Orbit Content</a:t>
            </a:r>
            <a:endParaRPr lang="en-US" b="1" dirty="0">
              <a:solidFill>
                <a:srgbClr val="C00000"/>
              </a:solidFill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5040560"/>
          </a:xfrm>
        </p:spPr>
        <p:txBody>
          <a:bodyPr>
            <a:noAutofit/>
          </a:bodyPr>
          <a:lstStyle/>
          <a:p>
            <a:pPr lvl="0" algn="just" rtl="0">
              <a:lnSpc>
                <a:spcPct val="150000"/>
              </a:lnSpc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en-US" sz="1800" dirty="0">
                <a:solidFill>
                  <a:srgbClr val="0000FF"/>
                </a:solidFill>
                <a:latin typeface="Arial"/>
                <a:ea typeface="Times New Roman"/>
                <a:cs typeface="Arial"/>
                <a:hlinkClick r:id="rId2" tooltip="The Extraocular Muscles"/>
              </a:rPr>
              <a:t>Extra-ocular muscles</a:t>
            </a:r>
            <a:r>
              <a:rPr lang="en-US" sz="1800" dirty="0">
                <a:latin typeface="Arial"/>
                <a:ea typeface="Times New Roman"/>
                <a:cs typeface="Arial"/>
              </a:rPr>
              <a:t> –They are responsible for the movement of the eyeball and superior eyelid.</a:t>
            </a:r>
            <a:endParaRPr lang="en-US" sz="1800" dirty="0">
              <a:ea typeface="Calibri"/>
              <a:cs typeface="Arial"/>
            </a:endParaRPr>
          </a:p>
          <a:p>
            <a:pPr lvl="0" algn="just" rtl="0">
              <a:lnSpc>
                <a:spcPct val="150000"/>
              </a:lnSpc>
              <a:spcAft>
                <a:spcPts val="1000"/>
              </a:spcAft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en-US" sz="1800" dirty="0">
                <a:latin typeface="Arial"/>
                <a:ea typeface="Times New Roman"/>
                <a:cs typeface="Arial"/>
              </a:rPr>
              <a:t>Eyelids – These cover the orbits anteriorly.</a:t>
            </a:r>
            <a:endParaRPr lang="en-US" sz="1800" dirty="0">
              <a:ea typeface="Calibri"/>
              <a:cs typeface="Arial"/>
            </a:endParaRPr>
          </a:p>
          <a:p>
            <a:pPr lvl="0" algn="just" rtl="0">
              <a:lnSpc>
                <a:spcPct val="150000"/>
              </a:lnSpc>
              <a:spcAft>
                <a:spcPts val="1000"/>
              </a:spcAft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en-US" sz="1800" dirty="0">
                <a:latin typeface="Arial"/>
                <a:ea typeface="Times New Roman"/>
                <a:cs typeface="Arial"/>
              </a:rPr>
              <a:t>Nerves: Several cranial nerves supply the eye and its structures; </a:t>
            </a:r>
            <a:r>
              <a:rPr lang="en-US" sz="1800" dirty="0">
                <a:solidFill>
                  <a:srgbClr val="0000FF"/>
                </a:solidFill>
                <a:latin typeface="Arial"/>
                <a:ea typeface="Times New Roman"/>
                <a:cs typeface="Arial"/>
                <a:hlinkClick r:id="rId3"/>
              </a:rPr>
              <a:t>optic</a:t>
            </a:r>
            <a:r>
              <a:rPr lang="en-US" sz="1800" dirty="0">
                <a:latin typeface="Arial"/>
                <a:ea typeface="Times New Roman"/>
                <a:cs typeface="Arial"/>
              </a:rPr>
              <a:t> II, </a:t>
            </a:r>
            <a:r>
              <a:rPr lang="en-US" sz="1800" dirty="0" err="1">
                <a:solidFill>
                  <a:srgbClr val="0000FF"/>
                </a:solidFill>
                <a:latin typeface="Arial"/>
                <a:ea typeface="Times New Roman"/>
                <a:cs typeface="Arial"/>
                <a:hlinkClick r:id="rId4"/>
              </a:rPr>
              <a:t>oculomotor</a:t>
            </a:r>
            <a:r>
              <a:rPr lang="en-US" sz="1800" dirty="0">
                <a:latin typeface="Arial"/>
                <a:ea typeface="Times New Roman"/>
                <a:cs typeface="Arial"/>
              </a:rPr>
              <a:t> III , </a:t>
            </a:r>
            <a:r>
              <a:rPr lang="en-US" sz="1800" dirty="0">
                <a:solidFill>
                  <a:srgbClr val="0000FF"/>
                </a:solidFill>
                <a:latin typeface="Arial"/>
                <a:ea typeface="Times New Roman"/>
                <a:cs typeface="Arial"/>
                <a:hlinkClick r:id="rId5"/>
              </a:rPr>
              <a:t>trochlear</a:t>
            </a:r>
            <a:r>
              <a:rPr lang="en-US" sz="1800" dirty="0">
                <a:latin typeface="Arial"/>
                <a:ea typeface="Times New Roman"/>
                <a:cs typeface="Arial"/>
              </a:rPr>
              <a:t> IV , </a:t>
            </a:r>
            <a:r>
              <a:rPr lang="en-US" sz="1800" dirty="0">
                <a:solidFill>
                  <a:srgbClr val="0000FF"/>
                </a:solidFill>
                <a:latin typeface="Arial"/>
                <a:ea typeface="Times New Roman"/>
                <a:cs typeface="Arial"/>
                <a:hlinkClick r:id="rId6"/>
              </a:rPr>
              <a:t>trigeminal</a:t>
            </a:r>
            <a:r>
              <a:rPr lang="en-US" sz="1800" dirty="0">
                <a:latin typeface="Arial"/>
                <a:ea typeface="Times New Roman"/>
                <a:cs typeface="Arial"/>
              </a:rPr>
              <a:t> V and </a:t>
            </a:r>
            <a:r>
              <a:rPr lang="en-US" sz="1800" dirty="0" err="1" smtClean="0">
                <a:solidFill>
                  <a:srgbClr val="0000FF"/>
                </a:solidFill>
                <a:latin typeface="Arial"/>
                <a:ea typeface="Times New Roman"/>
                <a:cs typeface="Arial"/>
              </a:rPr>
              <a:t>abducent</a:t>
            </a:r>
            <a:r>
              <a:rPr lang="en-US" sz="1800" dirty="0" smtClean="0">
                <a:latin typeface="Arial"/>
                <a:ea typeface="Times New Roman"/>
                <a:cs typeface="Arial"/>
              </a:rPr>
              <a:t> </a:t>
            </a:r>
            <a:r>
              <a:rPr lang="en-US" sz="1800" dirty="0">
                <a:latin typeface="Arial"/>
                <a:ea typeface="Times New Roman"/>
                <a:cs typeface="Arial"/>
              </a:rPr>
              <a:t>VI  nerves.</a:t>
            </a:r>
            <a:endParaRPr lang="en-US" sz="1800" dirty="0">
              <a:ea typeface="Calibri"/>
              <a:cs typeface="Arial"/>
            </a:endParaRPr>
          </a:p>
          <a:p>
            <a:pPr lvl="0" algn="just" rtl="0">
              <a:lnSpc>
                <a:spcPct val="150000"/>
              </a:lnSpc>
              <a:spcAft>
                <a:spcPts val="1000"/>
              </a:spcAft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en-US" sz="1800" dirty="0">
                <a:latin typeface="Arial"/>
                <a:ea typeface="Times New Roman"/>
                <a:cs typeface="Arial"/>
              </a:rPr>
              <a:t>Blood vessels: The eye receives blood primarily from the ophthalmic artery. Venous drainage is via the superior and inferior ophthalmic veins.</a:t>
            </a:r>
            <a:endParaRPr lang="en-US" sz="1800" dirty="0">
              <a:ea typeface="Calibri"/>
              <a:cs typeface="Arial"/>
            </a:endParaRPr>
          </a:p>
          <a:p>
            <a:pPr algn="just" rtl="0">
              <a:lnSpc>
                <a:spcPct val="150000"/>
              </a:lnSpc>
              <a:spcAft>
                <a:spcPts val="0"/>
              </a:spcAft>
            </a:pPr>
            <a:r>
              <a:rPr lang="en-US" sz="1800" dirty="0">
                <a:latin typeface="Arial"/>
                <a:ea typeface="Times New Roman"/>
                <a:cs typeface="Arial"/>
              </a:rPr>
              <a:t>Any space within the orbit that is not occupied is filled with orbital fat. This tissue cushions the eye, and </a:t>
            </a:r>
            <a:r>
              <a:rPr lang="en-US" sz="1800" dirty="0" err="1">
                <a:latin typeface="Arial"/>
                <a:ea typeface="Times New Roman"/>
                <a:cs typeface="Arial"/>
              </a:rPr>
              <a:t>stabilises</a:t>
            </a:r>
            <a:r>
              <a:rPr lang="en-US" sz="1800" dirty="0">
                <a:latin typeface="Arial"/>
                <a:ea typeface="Times New Roman"/>
                <a:cs typeface="Arial"/>
              </a:rPr>
              <a:t> the </a:t>
            </a:r>
            <a:r>
              <a:rPr lang="en-US" sz="1800" dirty="0" err="1">
                <a:solidFill>
                  <a:srgbClr val="0000FF"/>
                </a:solidFill>
                <a:latin typeface="Arial"/>
                <a:ea typeface="Times New Roman"/>
                <a:cs typeface="Arial"/>
                <a:hlinkClick r:id="rId2"/>
              </a:rPr>
              <a:t>extraocular</a:t>
            </a:r>
            <a:r>
              <a:rPr lang="en-US" sz="1800" dirty="0">
                <a:solidFill>
                  <a:srgbClr val="0000FF"/>
                </a:solidFill>
                <a:latin typeface="Arial"/>
                <a:ea typeface="Times New Roman"/>
                <a:cs typeface="Arial"/>
                <a:hlinkClick r:id="rId2"/>
              </a:rPr>
              <a:t> muscles</a:t>
            </a:r>
            <a:r>
              <a:rPr lang="en-US" sz="1800" dirty="0">
                <a:latin typeface="Arial"/>
                <a:ea typeface="Times New Roman"/>
                <a:cs typeface="Arial"/>
              </a:rPr>
              <a:t>.</a:t>
            </a:r>
            <a:endParaRPr lang="en-US" sz="1800" dirty="0">
              <a:ea typeface="Calibri"/>
              <a:cs typeface="Arial"/>
            </a:endParaRPr>
          </a:p>
          <a:p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217512431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404664"/>
            <a:ext cx="5125682" cy="5135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566520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C00000"/>
                </a:solidFill>
              </a:rPr>
              <a:t>Orbital foramens</a:t>
            </a:r>
            <a:endParaRPr lang="en-US" b="1" dirty="0">
              <a:solidFill>
                <a:srgbClr val="C00000"/>
              </a:solidFill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57200" y="1412776"/>
            <a:ext cx="5122912" cy="4713387"/>
          </a:xfrm>
        </p:spPr>
        <p:txBody>
          <a:bodyPr>
            <a:noAutofit/>
          </a:bodyPr>
          <a:lstStyle/>
          <a:p>
            <a:pPr algn="just" rtl="0">
              <a:lnSpc>
                <a:spcPct val="150000"/>
              </a:lnSpc>
              <a:spcAft>
                <a:spcPts val="1000"/>
              </a:spcAft>
            </a:pPr>
            <a:r>
              <a:rPr lang="en-US" sz="1800" dirty="0">
                <a:latin typeface="Arial"/>
                <a:ea typeface="Calibri"/>
                <a:cs typeface="Arial"/>
              </a:rPr>
              <a:t>There are three pathways in orbit</a:t>
            </a:r>
            <a:endParaRPr lang="en-US" sz="1800" dirty="0">
              <a:ea typeface="Calibri"/>
              <a:cs typeface="Arial"/>
            </a:endParaRPr>
          </a:p>
          <a:p>
            <a:pPr lvl="0" algn="just" rtl="0">
              <a:lnSpc>
                <a:spcPct val="150000"/>
              </a:lnSpc>
              <a:spcAft>
                <a:spcPts val="1000"/>
              </a:spcAft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en-US" sz="1800" dirty="0">
                <a:latin typeface="Arial"/>
                <a:ea typeface="Calibri"/>
                <a:cs typeface="Arial"/>
              </a:rPr>
              <a:t>Optic canal – transmits the </a:t>
            </a:r>
            <a:r>
              <a:rPr lang="en-US" sz="1800" dirty="0">
                <a:solidFill>
                  <a:srgbClr val="0000FF"/>
                </a:solidFill>
                <a:latin typeface="Arial"/>
                <a:ea typeface="Calibri"/>
                <a:cs typeface="Arial"/>
                <a:hlinkClick r:id="rId2"/>
              </a:rPr>
              <a:t>optic nerve</a:t>
            </a:r>
            <a:r>
              <a:rPr lang="en-US" sz="1800" dirty="0">
                <a:latin typeface="Arial"/>
                <a:ea typeface="Calibri"/>
                <a:cs typeface="Arial"/>
              </a:rPr>
              <a:t> and ophthalmic artery.</a:t>
            </a:r>
            <a:endParaRPr lang="en-US" sz="1800" dirty="0">
              <a:ea typeface="Calibri"/>
              <a:cs typeface="Arial"/>
            </a:endParaRPr>
          </a:p>
          <a:p>
            <a:pPr lvl="0" algn="just" rtl="0">
              <a:lnSpc>
                <a:spcPct val="150000"/>
              </a:lnSpc>
              <a:spcAft>
                <a:spcPts val="1000"/>
              </a:spcAft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en-US" sz="1800" dirty="0">
                <a:latin typeface="Arial"/>
                <a:ea typeface="Calibri"/>
                <a:cs typeface="Arial"/>
              </a:rPr>
              <a:t>Superior orbital fissure – transmits the lacrimal, frontal N, </a:t>
            </a:r>
            <a:r>
              <a:rPr lang="en-US" sz="1800" dirty="0">
                <a:solidFill>
                  <a:srgbClr val="0000FF"/>
                </a:solidFill>
                <a:latin typeface="Arial"/>
                <a:ea typeface="Calibri"/>
                <a:cs typeface="Arial"/>
                <a:hlinkClick r:id="rId3"/>
              </a:rPr>
              <a:t>trochlear</a:t>
            </a:r>
            <a:r>
              <a:rPr lang="en-US" sz="1800" dirty="0">
                <a:latin typeface="Arial"/>
                <a:ea typeface="Calibri"/>
                <a:cs typeface="Arial"/>
              </a:rPr>
              <a:t> (CN IV), </a:t>
            </a:r>
            <a:r>
              <a:rPr lang="en-US" sz="1800" dirty="0" err="1">
                <a:solidFill>
                  <a:srgbClr val="0000FF"/>
                </a:solidFill>
                <a:latin typeface="Arial"/>
                <a:ea typeface="Calibri"/>
                <a:cs typeface="Arial"/>
                <a:hlinkClick r:id="rId4"/>
              </a:rPr>
              <a:t>oculomotor</a:t>
            </a:r>
            <a:r>
              <a:rPr lang="en-US" sz="1800" dirty="0">
                <a:latin typeface="Arial"/>
                <a:ea typeface="Calibri"/>
                <a:cs typeface="Arial"/>
              </a:rPr>
              <a:t> N (CN III),  </a:t>
            </a:r>
            <a:r>
              <a:rPr lang="en-US" sz="1800" dirty="0" err="1" smtClean="0">
                <a:latin typeface="Arial"/>
                <a:ea typeface="Calibri"/>
                <a:cs typeface="Arial"/>
              </a:rPr>
              <a:t>abducents</a:t>
            </a:r>
            <a:r>
              <a:rPr lang="en-US" sz="1800" dirty="0" smtClean="0">
                <a:latin typeface="Arial"/>
                <a:ea typeface="Calibri"/>
                <a:cs typeface="Arial"/>
              </a:rPr>
              <a:t> </a:t>
            </a:r>
            <a:r>
              <a:rPr lang="en-US" sz="1800" dirty="0">
                <a:latin typeface="Arial"/>
                <a:ea typeface="Calibri"/>
                <a:cs typeface="Arial"/>
              </a:rPr>
              <a:t>N (CN VI) nerves. </a:t>
            </a:r>
            <a:endParaRPr lang="en-US" sz="1800" dirty="0">
              <a:ea typeface="Calibri"/>
              <a:cs typeface="Arial"/>
            </a:endParaRPr>
          </a:p>
          <a:p>
            <a:pPr lvl="0" algn="just" rtl="0">
              <a:lnSpc>
                <a:spcPct val="150000"/>
              </a:lnSpc>
              <a:spcAft>
                <a:spcPts val="1000"/>
              </a:spcAft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en-US" sz="1800" dirty="0">
                <a:latin typeface="Arial"/>
                <a:ea typeface="Calibri"/>
                <a:cs typeface="Arial"/>
              </a:rPr>
              <a:t>Inferior orbital fissure – transmits the </a:t>
            </a:r>
            <a:r>
              <a:rPr lang="en-US" sz="1800" dirty="0" err="1">
                <a:latin typeface="Arial"/>
                <a:ea typeface="Calibri"/>
                <a:cs typeface="Arial"/>
              </a:rPr>
              <a:t>zygomatic</a:t>
            </a:r>
            <a:r>
              <a:rPr lang="en-US" sz="1800" dirty="0">
                <a:latin typeface="Arial"/>
                <a:ea typeface="Calibri"/>
                <a:cs typeface="Arial"/>
              </a:rPr>
              <a:t> branch of the maxillary nerve, the inferior ophthalmic vein, and sympathetic nerves.</a:t>
            </a:r>
            <a:endParaRPr lang="en-US" sz="1800" dirty="0">
              <a:ea typeface="Calibri"/>
              <a:cs typeface="Arial"/>
            </a:endParaRPr>
          </a:p>
          <a:p>
            <a:endParaRPr lang="en-US" sz="1600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1655575"/>
            <a:ext cx="3262313" cy="29255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2016298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44996" y="620688"/>
            <a:ext cx="8229600" cy="634082"/>
          </a:xfrm>
        </p:spPr>
        <p:txBody>
          <a:bodyPr>
            <a:normAutofit fontScale="90000"/>
          </a:bodyPr>
          <a:lstStyle/>
          <a:p>
            <a:r>
              <a:rPr lang="en-US" dirty="0">
                <a:solidFill>
                  <a:srgbClr val="C00000"/>
                </a:solidFill>
              </a:rPr>
              <a:t>Clinical significance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67544" y="1124744"/>
            <a:ext cx="4608512" cy="5040560"/>
          </a:xfrm>
        </p:spPr>
        <p:txBody>
          <a:bodyPr>
            <a:normAutofit/>
          </a:bodyPr>
          <a:lstStyle/>
          <a:p>
            <a:pPr marL="0" indent="0" algn="just" rtl="0">
              <a:lnSpc>
                <a:spcPct val="150000"/>
              </a:lnSpc>
              <a:spcAft>
                <a:spcPts val="1000"/>
              </a:spcAft>
              <a:buNone/>
            </a:pPr>
            <a:r>
              <a:rPr lang="en-US" sz="2000" dirty="0">
                <a:solidFill>
                  <a:srgbClr val="0070C0"/>
                </a:solidFill>
                <a:latin typeface="Arial"/>
                <a:ea typeface="Calibri"/>
                <a:cs typeface="Arial"/>
              </a:rPr>
              <a:t>Exophthalmos</a:t>
            </a:r>
            <a:r>
              <a:rPr lang="en-US" sz="2000" dirty="0">
                <a:latin typeface="Arial"/>
                <a:ea typeface="Calibri"/>
                <a:cs typeface="Arial"/>
              </a:rPr>
              <a:t> (also called ,  </a:t>
            </a:r>
            <a:r>
              <a:rPr lang="en-US" sz="2000" dirty="0" err="1">
                <a:solidFill>
                  <a:srgbClr val="0070C0"/>
                </a:solidFill>
                <a:latin typeface="Arial"/>
                <a:ea typeface="Calibri"/>
                <a:cs typeface="Arial"/>
              </a:rPr>
              <a:t>proptosis</a:t>
            </a:r>
            <a:r>
              <a:rPr lang="en-US" sz="2000" dirty="0">
                <a:latin typeface="Arial"/>
                <a:ea typeface="Calibri"/>
                <a:cs typeface="Arial"/>
              </a:rPr>
              <a:t>,) is a </a:t>
            </a:r>
            <a:r>
              <a:rPr lang="en-US" sz="2000" u="sng" dirty="0">
                <a:latin typeface="Arial"/>
                <a:ea typeface="Calibri"/>
                <a:cs typeface="Arial"/>
              </a:rPr>
              <a:t>bulging of the eye anteriorly out of the orbit</a:t>
            </a:r>
            <a:r>
              <a:rPr lang="en-US" sz="2000" u="sng" dirty="0" smtClean="0">
                <a:latin typeface="Arial"/>
                <a:ea typeface="Calibri"/>
                <a:cs typeface="Arial"/>
              </a:rPr>
              <a:t>.</a:t>
            </a:r>
          </a:p>
          <a:p>
            <a:pPr marL="0" indent="0" algn="just" rtl="0">
              <a:lnSpc>
                <a:spcPct val="150000"/>
              </a:lnSpc>
              <a:spcAft>
                <a:spcPts val="1000"/>
              </a:spcAft>
              <a:buNone/>
            </a:pPr>
            <a:r>
              <a:rPr lang="en-US" sz="2000" dirty="0" smtClean="0">
                <a:latin typeface="Arial"/>
                <a:ea typeface="Calibri"/>
                <a:cs typeface="Arial"/>
              </a:rPr>
              <a:t> </a:t>
            </a:r>
            <a:r>
              <a:rPr lang="en-US" sz="2000" dirty="0">
                <a:latin typeface="Arial"/>
                <a:ea typeface="Calibri"/>
                <a:cs typeface="Arial"/>
              </a:rPr>
              <a:t>Exophthalmos can be either </a:t>
            </a:r>
            <a:r>
              <a:rPr lang="en-US" sz="2000" u="sng" dirty="0">
                <a:latin typeface="Arial"/>
                <a:ea typeface="Calibri"/>
                <a:cs typeface="Arial"/>
              </a:rPr>
              <a:t>bilateral</a:t>
            </a:r>
            <a:r>
              <a:rPr lang="en-US" sz="2000" dirty="0">
                <a:latin typeface="Arial"/>
                <a:ea typeface="Calibri"/>
                <a:cs typeface="Arial"/>
              </a:rPr>
              <a:t> (as is often seen in Graves' disease) </a:t>
            </a:r>
            <a:r>
              <a:rPr lang="en-US" sz="2000" dirty="0" smtClean="0">
                <a:latin typeface="Arial"/>
                <a:ea typeface="Calibri"/>
                <a:cs typeface="Arial"/>
              </a:rPr>
              <a:t>or</a:t>
            </a:r>
          </a:p>
          <a:p>
            <a:pPr marL="0" indent="0" algn="just" rtl="0">
              <a:lnSpc>
                <a:spcPct val="150000"/>
              </a:lnSpc>
              <a:spcAft>
                <a:spcPts val="1000"/>
              </a:spcAft>
              <a:buNone/>
            </a:pPr>
            <a:r>
              <a:rPr lang="en-US" sz="2000" u="sng" dirty="0" smtClean="0">
                <a:latin typeface="Arial"/>
                <a:ea typeface="Calibri"/>
                <a:cs typeface="Arial"/>
              </a:rPr>
              <a:t>unilateral</a:t>
            </a:r>
            <a:r>
              <a:rPr lang="en-US" sz="2000" dirty="0" smtClean="0">
                <a:latin typeface="Arial"/>
                <a:ea typeface="Calibri"/>
                <a:cs typeface="Arial"/>
              </a:rPr>
              <a:t> </a:t>
            </a:r>
            <a:r>
              <a:rPr lang="en-US" sz="2000" dirty="0">
                <a:latin typeface="Arial"/>
                <a:ea typeface="Calibri"/>
                <a:cs typeface="Arial"/>
              </a:rPr>
              <a:t>(as is often seen in an orbital tumor).</a:t>
            </a:r>
            <a:endParaRPr lang="en-US" sz="2000" dirty="0">
              <a:ea typeface="Calibri"/>
              <a:cs typeface="Arial"/>
            </a:endParaRPr>
          </a:p>
          <a:p>
            <a:endParaRPr lang="en-US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3596" y="1268760"/>
            <a:ext cx="3238500" cy="2486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3596" y="3933056"/>
            <a:ext cx="3238500" cy="2304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165862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b="1" dirty="0">
                <a:solidFill>
                  <a:srgbClr val="C00000"/>
                </a:solidFill>
              </a:rPr>
              <a:t>Infections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also </a:t>
            </a:r>
            <a:r>
              <a:rPr lang="en-US" dirty="0"/>
              <a:t>referred to as </a:t>
            </a:r>
            <a:r>
              <a:rPr lang="en-US" u="sng" dirty="0">
                <a:solidFill>
                  <a:srgbClr val="0070C0"/>
                </a:solidFill>
              </a:rPr>
              <a:t>orbital </a:t>
            </a:r>
            <a:r>
              <a:rPr lang="en-US" u="sng" dirty="0" smtClean="0">
                <a:solidFill>
                  <a:srgbClr val="0070C0"/>
                </a:solidFill>
              </a:rPr>
              <a:t>cellulitis</a:t>
            </a:r>
          </a:p>
          <a:p>
            <a:r>
              <a:rPr lang="en-US" dirty="0" smtClean="0"/>
              <a:t>managed </a:t>
            </a:r>
            <a:r>
              <a:rPr lang="en-US" dirty="0"/>
              <a:t>with a short course of oral antibiotics </a:t>
            </a:r>
            <a:r>
              <a:rPr lang="en-US" dirty="0" smtClean="0"/>
              <a:t>and</a:t>
            </a:r>
          </a:p>
          <a:p>
            <a:pPr marL="0" indent="0">
              <a:buNone/>
            </a:pPr>
            <a:r>
              <a:rPr lang="en-US" dirty="0" smtClean="0"/>
              <a:t> </a:t>
            </a:r>
            <a:r>
              <a:rPr lang="en-US" dirty="0"/>
              <a:t>close follow-up.</a:t>
            </a:r>
            <a:endParaRPr lang="en-US" dirty="0" smtClean="0"/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1960" y="2852936"/>
            <a:ext cx="4582164" cy="35202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617157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b="1" dirty="0">
                <a:solidFill>
                  <a:srgbClr val="C00000"/>
                </a:solidFill>
              </a:rPr>
              <a:t>Tumors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 variety of tumors can manifest in the eye socket in both adults and children.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2780928"/>
            <a:ext cx="7632848" cy="3888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271214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b="1" dirty="0" smtClean="0">
                <a:solidFill>
                  <a:srgbClr val="C00000"/>
                </a:solidFill>
              </a:rPr>
              <a:t>Fractures</a:t>
            </a:r>
            <a:endParaRPr lang="en-US" b="1" dirty="0">
              <a:solidFill>
                <a:srgbClr val="C00000"/>
              </a:solidFill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4713387"/>
          </a:xfrm>
        </p:spPr>
        <p:txBody>
          <a:bodyPr>
            <a:normAutofit fontScale="62500" lnSpcReduction="20000"/>
          </a:bodyPr>
          <a:lstStyle/>
          <a:p>
            <a:pPr algn="just" rtl="0">
              <a:lnSpc>
                <a:spcPct val="150000"/>
              </a:lnSpc>
              <a:spcAft>
                <a:spcPts val="1000"/>
              </a:spcAft>
            </a:pPr>
            <a:r>
              <a:rPr lang="en-US" u="sng" dirty="0">
                <a:solidFill>
                  <a:srgbClr val="0070C0"/>
                </a:solidFill>
                <a:latin typeface="Arial"/>
                <a:ea typeface="Calibri"/>
                <a:cs typeface="Arial"/>
              </a:rPr>
              <a:t>Orbital rim fracture:- </a:t>
            </a:r>
            <a:r>
              <a:rPr lang="en-US" dirty="0">
                <a:latin typeface="Arial"/>
                <a:ea typeface="Calibri"/>
                <a:cs typeface="Arial"/>
              </a:rPr>
              <a:t>fracture of the bones forming the outer rim of the bony orbit. </a:t>
            </a:r>
            <a:endParaRPr lang="en-US" sz="2800" dirty="0">
              <a:ea typeface="Calibri"/>
              <a:cs typeface="Arial"/>
            </a:endParaRPr>
          </a:p>
          <a:p>
            <a:pPr algn="just" rtl="0">
              <a:lnSpc>
                <a:spcPct val="150000"/>
              </a:lnSpc>
              <a:spcAft>
                <a:spcPts val="1000"/>
              </a:spcAft>
            </a:pPr>
            <a:r>
              <a:rPr lang="en-US" dirty="0">
                <a:solidFill>
                  <a:srgbClr val="C00000"/>
                </a:solidFill>
                <a:latin typeface="Arial"/>
                <a:ea typeface="Calibri"/>
                <a:cs typeface="Arial"/>
              </a:rPr>
              <a:t>‘</a:t>
            </a:r>
            <a:r>
              <a:rPr lang="en-US" u="sng" dirty="0">
                <a:solidFill>
                  <a:srgbClr val="0070C0"/>
                </a:solidFill>
                <a:latin typeface="Arial"/>
                <a:ea typeface="Calibri"/>
                <a:cs typeface="Arial"/>
              </a:rPr>
              <a:t>Blowout’ fracture </a:t>
            </a:r>
            <a:r>
              <a:rPr lang="en-US" dirty="0">
                <a:latin typeface="Arial"/>
                <a:ea typeface="Calibri"/>
                <a:cs typeface="Arial"/>
              </a:rPr>
              <a:t>– This refers to partial herniation of the orbital contents through one of its walls. The medial and inferior walls are the weakest, with the contents herniating into the </a:t>
            </a:r>
            <a:r>
              <a:rPr lang="en-US" dirty="0" err="1">
                <a:latin typeface="Arial"/>
                <a:ea typeface="Calibri"/>
                <a:cs typeface="Arial"/>
              </a:rPr>
              <a:t>ethmoid</a:t>
            </a:r>
            <a:r>
              <a:rPr lang="en-US" dirty="0">
                <a:latin typeface="Arial"/>
                <a:ea typeface="Calibri"/>
                <a:cs typeface="Arial"/>
              </a:rPr>
              <a:t> and maxillary sinuses respectively.</a:t>
            </a:r>
            <a:endParaRPr lang="en-US" sz="2800" dirty="0">
              <a:ea typeface="Calibri"/>
              <a:cs typeface="Arial"/>
            </a:endParaRPr>
          </a:p>
          <a:p>
            <a:pPr algn="just" rtl="0">
              <a:lnSpc>
                <a:spcPct val="150000"/>
              </a:lnSpc>
              <a:spcAft>
                <a:spcPts val="1000"/>
              </a:spcAft>
            </a:pPr>
            <a:r>
              <a:rPr lang="en-US" dirty="0">
                <a:latin typeface="Arial"/>
                <a:ea typeface="Calibri"/>
                <a:cs typeface="Arial"/>
              </a:rPr>
              <a:t>Any fracture of the orbit will result in raising the pressure in the orbit, causing exophthalmos (protrusion of the eye). There may also be involvement of surrounding structures, – </a:t>
            </a:r>
            <a:r>
              <a:rPr lang="en-US" dirty="0" err="1">
                <a:latin typeface="Arial"/>
                <a:ea typeface="Calibri"/>
                <a:cs typeface="Arial"/>
              </a:rPr>
              <a:t>e.g</a:t>
            </a:r>
            <a:r>
              <a:rPr lang="en-US" dirty="0">
                <a:latin typeface="Arial"/>
                <a:ea typeface="Calibri"/>
                <a:cs typeface="Arial"/>
              </a:rPr>
              <a:t> </a:t>
            </a:r>
            <a:r>
              <a:rPr lang="en-US" dirty="0" err="1">
                <a:latin typeface="Arial"/>
                <a:ea typeface="Calibri"/>
                <a:cs typeface="Arial"/>
              </a:rPr>
              <a:t>haemorrhage</a:t>
            </a:r>
            <a:r>
              <a:rPr lang="en-US" dirty="0">
                <a:latin typeface="Arial"/>
                <a:ea typeface="Calibri"/>
                <a:cs typeface="Arial"/>
              </a:rPr>
              <a:t> into one of the neighboring sinuses.</a:t>
            </a:r>
            <a:endParaRPr lang="en-US" sz="2800" dirty="0">
              <a:ea typeface="Calibri"/>
              <a:cs typeface="Arial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350256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3717032"/>
            <a:ext cx="6984776" cy="25202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مستطيل 1"/>
          <p:cNvSpPr/>
          <p:nvPr/>
        </p:nvSpPr>
        <p:spPr>
          <a:xfrm>
            <a:off x="4067944" y="3240168"/>
            <a:ext cx="227639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/>
              <a:t>Thyroid eye disease</a:t>
            </a:r>
          </a:p>
        </p:txBody>
      </p:sp>
      <p:sp>
        <p:nvSpPr>
          <p:cNvPr id="3" name="مستطيل 2"/>
          <p:cNvSpPr/>
          <p:nvPr/>
        </p:nvSpPr>
        <p:spPr>
          <a:xfrm>
            <a:off x="3913865" y="1429380"/>
            <a:ext cx="211519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‘</a:t>
            </a:r>
            <a:r>
              <a:rPr lang="en-US" sz="2000" b="1" dirty="0"/>
              <a:t>Blowout’ fracture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260648"/>
            <a:ext cx="3158289" cy="33796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104688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398560" y="764704"/>
            <a:ext cx="8424936" cy="34111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>
              <a:lnSpc>
                <a:spcPct val="150000"/>
              </a:lnSpc>
              <a:spcAft>
                <a:spcPts val="1000"/>
              </a:spcAft>
            </a:pPr>
            <a:r>
              <a:rPr lang="en-US" b="1" dirty="0">
                <a:solidFill>
                  <a:srgbClr val="C00000"/>
                </a:solidFill>
                <a:latin typeface="Arial"/>
                <a:ea typeface="Calibri"/>
                <a:cs typeface="Arial"/>
              </a:rPr>
              <a:t>The three main imaging techniques for the brain and orbit are</a:t>
            </a:r>
            <a:endParaRPr lang="en-US" sz="1600" b="1" dirty="0">
              <a:solidFill>
                <a:srgbClr val="C00000"/>
              </a:solidFill>
              <a:ea typeface="Calibri"/>
              <a:cs typeface="Arial"/>
            </a:endParaRPr>
          </a:p>
          <a:p>
            <a:pPr algn="l" rtl="0">
              <a:lnSpc>
                <a:spcPct val="150000"/>
              </a:lnSpc>
              <a:spcAft>
                <a:spcPts val="1000"/>
              </a:spcAft>
            </a:pPr>
            <a:r>
              <a:rPr lang="en-US" b="1" dirty="0">
                <a:latin typeface="Arial"/>
                <a:ea typeface="Calibri"/>
                <a:cs typeface="Arial"/>
              </a:rPr>
              <a:t>First:- </a:t>
            </a:r>
            <a:r>
              <a:rPr lang="en-US" u="sng" dirty="0">
                <a:solidFill>
                  <a:srgbClr val="0070C0"/>
                </a:solidFill>
                <a:latin typeface="Arial"/>
                <a:ea typeface="Calibri"/>
                <a:cs typeface="Arial"/>
              </a:rPr>
              <a:t>X-rays</a:t>
            </a:r>
            <a:r>
              <a:rPr lang="en-US" dirty="0">
                <a:latin typeface="Arial"/>
                <a:ea typeface="Calibri"/>
                <a:cs typeface="Arial"/>
              </a:rPr>
              <a:t> We use the skull X-ray examine patients with a suspicion for metallic foreign body prior to MR studies.  As a general rule, patients who have an indication for orbital imaging should undergo a CT or an MR study, if not contraindicated, for improved bone or soft-tissue resolution.</a:t>
            </a:r>
            <a:endParaRPr lang="en-US" sz="1600" dirty="0">
              <a:ea typeface="Calibri"/>
              <a:cs typeface="Arial"/>
            </a:endParaRPr>
          </a:p>
          <a:p>
            <a:pPr algn="l" rtl="0">
              <a:lnSpc>
                <a:spcPct val="150000"/>
              </a:lnSpc>
              <a:spcBef>
                <a:spcPts val="1200"/>
              </a:spcBef>
              <a:spcAft>
                <a:spcPts val="1000"/>
              </a:spcAft>
            </a:pPr>
            <a:r>
              <a:rPr lang="en-US" b="1" dirty="0">
                <a:latin typeface="Arial"/>
                <a:ea typeface="Calibri"/>
                <a:cs typeface="Arial"/>
              </a:rPr>
              <a:t>Second:- </a:t>
            </a:r>
            <a:r>
              <a:rPr lang="en-US" u="sng" dirty="0">
                <a:solidFill>
                  <a:srgbClr val="0070C0"/>
                </a:solidFill>
                <a:latin typeface="Arial"/>
                <a:ea typeface="Calibri"/>
                <a:cs typeface="Arial"/>
              </a:rPr>
              <a:t>CT scanning </a:t>
            </a:r>
            <a:r>
              <a:rPr lang="en-US" dirty="0">
                <a:latin typeface="Arial"/>
                <a:ea typeface="Calibri"/>
                <a:cs typeface="Arial"/>
              </a:rPr>
              <a:t>is sufficient for many orbital conditions e.g. thyroid eye disease and orbital tumors .</a:t>
            </a:r>
            <a:endParaRPr lang="en-US" sz="1600" dirty="0">
              <a:ea typeface="Calibri"/>
              <a:cs typeface="Arial"/>
            </a:endParaRPr>
          </a:p>
        </p:txBody>
      </p:sp>
      <p:sp>
        <p:nvSpPr>
          <p:cNvPr id="3" name="مستطيل 2"/>
          <p:cNvSpPr/>
          <p:nvPr/>
        </p:nvSpPr>
        <p:spPr>
          <a:xfrm>
            <a:off x="411947" y="4233279"/>
            <a:ext cx="828092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>
              <a:lnSpc>
                <a:spcPct val="150000"/>
              </a:lnSpc>
              <a:spcAft>
                <a:spcPts val="1000"/>
              </a:spcAft>
            </a:pPr>
            <a:r>
              <a:rPr lang="en-US" b="1" dirty="0">
                <a:latin typeface="Arial"/>
                <a:ea typeface="Calibri"/>
                <a:cs typeface="Arial"/>
              </a:rPr>
              <a:t>Third:- </a:t>
            </a:r>
            <a:r>
              <a:rPr lang="en-US" u="sng" dirty="0">
                <a:solidFill>
                  <a:srgbClr val="0070C0"/>
                </a:solidFill>
                <a:latin typeface="Arial"/>
                <a:ea typeface="Calibri"/>
                <a:cs typeface="Arial"/>
              </a:rPr>
              <a:t>MRI</a:t>
            </a:r>
            <a:r>
              <a:rPr lang="en-US" dirty="0">
                <a:latin typeface="Arial"/>
                <a:ea typeface="Calibri"/>
                <a:cs typeface="Arial"/>
              </a:rPr>
              <a:t> provides better  soft-tissue discrimination of intracranial anatomy (e.g. meninges, cavernous sinus, posterior fossa and </a:t>
            </a:r>
            <a:r>
              <a:rPr lang="en-US" dirty="0" err="1">
                <a:latin typeface="Arial"/>
                <a:ea typeface="Calibri"/>
                <a:cs typeface="Arial"/>
              </a:rPr>
              <a:t>dural</a:t>
            </a:r>
            <a:r>
              <a:rPr lang="en-US" dirty="0">
                <a:latin typeface="Arial"/>
                <a:ea typeface="Calibri"/>
                <a:cs typeface="Arial"/>
              </a:rPr>
              <a:t> venous sinuses).Even After CT,  follow-up MR scan may still be required for optimal evaluation of pathology.</a:t>
            </a:r>
            <a:endParaRPr lang="en-US" sz="1600" dirty="0">
              <a:ea typeface="Calibri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5888822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The</a:t>
            </a:r>
            <a:r>
              <a:rPr lang="en-US" b="1" dirty="0"/>
              <a:t> orbit</a:t>
            </a:r>
            <a:endParaRPr lang="en-US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57200" y="1600201"/>
            <a:ext cx="8363272" cy="4061048"/>
          </a:xfrm>
        </p:spPr>
        <p:txBody>
          <a:bodyPr>
            <a:normAutofit/>
          </a:bodyPr>
          <a:lstStyle/>
          <a:p>
            <a:pPr marL="0" indent="0" algn="l">
              <a:buNone/>
            </a:pPr>
            <a:r>
              <a:rPr lang="en-US" dirty="0" smtClean="0"/>
              <a:t>is </a:t>
            </a:r>
            <a:r>
              <a:rPr lang="en-US" dirty="0"/>
              <a:t>the </a:t>
            </a:r>
            <a:r>
              <a:rPr lang="en-US" dirty="0">
                <a:hlinkClick r:id="rId2" tooltip="Body cavity"/>
              </a:rPr>
              <a:t>cavity</a:t>
            </a:r>
            <a:r>
              <a:rPr lang="en-US" dirty="0"/>
              <a:t> or socket of the </a:t>
            </a:r>
            <a:r>
              <a:rPr lang="en-US" dirty="0">
                <a:hlinkClick r:id="rId3" tooltip="Human skull"/>
              </a:rPr>
              <a:t>skull</a:t>
            </a:r>
            <a:r>
              <a:rPr lang="en-US" dirty="0"/>
              <a:t> in which </a:t>
            </a:r>
            <a:r>
              <a:rPr lang="en-US" dirty="0" smtClean="0"/>
              <a:t>the</a:t>
            </a:r>
            <a:r>
              <a:rPr lang="en-US" dirty="0"/>
              <a:t> </a:t>
            </a:r>
            <a:r>
              <a:rPr lang="en-US" dirty="0">
                <a:hlinkClick r:id="rId4" tooltip="Human eye"/>
              </a:rPr>
              <a:t>eye</a:t>
            </a:r>
            <a:r>
              <a:rPr lang="en-US" dirty="0"/>
              <a:t> and </a:t>
            </a:r>
            <a:r>
              <a:rPr lang="en-US" dirty="0">
                <a:hlinkClick r:id="rId5" tooltip="Accessory visual structures"/>
              </a:rPr>
              <a:t>its appendages</a:t>
            </a:r>
            <a:r>
              <a:rPr lang="en-US" dirty="0"/>
              <a:t> are </a:t>
            </a:r>
            <a:r>
              <a:rPr lang="en-US" dirty="0" smtClean="0"/>
              <a:t>situated.</a:t>
            </a:r>
          </a:p>
          <a:p>
            <a:pPr marL="0" indent="0" algn="l">
              <a:buNone/>
            </a:pPr>
            <a:endParaRPr lang="en-US" sz="2800" dirty="0" smtClean="0">
              <a:latin typeface="Arial"/>
              <a:ea typeface="Calibri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123728" y="2718804"/>
            <a:ext cx="6696744" cy="36724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58511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539552" y="1196752"/>
            <a:ext cx="8424936" cy="42267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>
              <a:lnSpc>
                <a:spcPct val="150000"/>
              </a:lnSpc>
              <a:spcAft>
                <a:spcPts val="1000"/>
              </a:spcAft>
            </a:pPr>
            <a:r>
              <a:rPr lang="en-US" sz="2400" dirty="0">
                <a:solidFill>
                  <a:srgbClr val="FF0000"/>
                </a:solidFill>
                <a:latin typeface="Arial"/>
                <a:ea typeface="Calibri"/>
                <a:cs typeface="Arial"/>
              </a:rPr>
              <a:t>INDICATION FOR  emergent orbital  CT. scan include the following</a:t>
            </a:r>
            <a:r>
              <a:rPr lang="en-US" sz="2400" dirty="0">
                <a:latin typeface="Arial"/>
                <a:ea typeface="Calibri"/>
                <a:cs typeface="Arial"/>
              </a:rPr>
              <a:t>: </a:t>
            </a:r>
            <a:endParaRPr lang="en-US" sz="2000" dirty="0">
              <a:ea typeface="Calibri"/>
              <a:cs typeface="Arial"/>
            </a:endParaRPr>
          </a:p>
          <a:p>
            <a:pPr marL="342900" lvl="0" indent="-342900" algn="l" rtl="0">
              <a:lnSpc>
                <a:spcPct val="150000"/>
              </a:lnSpc>
              <a:spcAft>
                <a:spcPts val="1000"/>
              </a:spcAft>
              <a:buFont typeface="+mj-lt"/>
              <a:buAutoNum type="romanLcPeriod"/>
            </a:pPr>
            <a:r>
              <a:rPr lang="en-US" sz="2400" dirty="0">
                <a:solidFill>
                  <a:srgbClr val="0070C0"/>
                </a:solidFill>
                <a:latin typeface="Arial"/>
                <a:ea typeface="Calibri"/>
                <a:cs typeface="Arial"/>
              </a:rPr>
              <a:t>acute orbital trauma </a:t>
            </a:r>
            <a:r>
              <a:rPr lang="en-US" sz="2400" dirty="0">
                <a:latin typeface="Arial"/>
                <a:ea typeface="Calibri"/>
                <a:cs typeface="Arial"/>
              </a:rPr>
              <a:t>(e.g. suspected orbital fracture, orbital- hematoma, metallic or wooden foreign bodies, or traumatic optic neuropathy); </a:t>
            </a:r>
            <a:endParaRPr lang="en-US" sz="2000" dirty="0">
              <a:ea typeface="Calibri"/>
              <a:cs typeface="Arial"/>
            </a:endParaRPr>
          </a:p>
          <a:p>
            <a:pPr marL="342900" lvl="0" indent="-342900" algn="l" rtl="0">
              <a:lnSpc>
                <a:spcPct val="150000"/>
              </a:lnSpc>
              <a:spcAft>
                <a:spcPts val="1000"/>
              </a:spcAft>
              <a:buFont typeface="+mj-lt"/>
              <a:buAutoNum type="romanLcPeriod"/>
            </a:pPr>
            <a:r>
              <a:rPr lang="en-US" sz="2400" dirty="0">
                <a:latin typeface="Arial"/>
                <a:ea typeface="Calibri"/>
                <a:cs typeface="Arial"/>
              </a:rPr>
              <a:t> </a:t>
            </a:r>
            <a:r>
              <a:rPr lang="en-US" sz="2400" dirty="0">
                <a:solidFill>
                  <a:srgbClr val="0070C0"/>
                </a:solidFill>
                <a:latin typeface="Arial"/>
                <a:ea typeface="Calibri"/>
                <a:cs typeface="Arial"/>
              </a:rPr>
              <a:t>acute </a:t>
            </a:r>
            <a:r>
              <a:rPr lang="en-US" sz="2400" dirty="0" err="1">
                <a:solidFill>
                  <a:srgbClr val="0070C0"/>
                </a:solidFill>
                <a:latin typeface="Arial"/>
                <a:ea typeface="Calibri"/>
                <a:cs typeface="Arial"/>
              </a:rPr>
              <a:t>proptosis</a:t>
            </a:r>
            <a:r>
              <a:rPr lang="en-US" sz="2400" dirty="0">
                <a:solidFill>
                  <a:srgbClr val="0070C0"/>
                </a:solidFill>
                <a:latin typeface="Arial"/>
                <a:ea typeface="Calibri"/>
                <a:cs typeface="Arial"/>
              </a:rPr>
              <a:t> </a:t>
            </a:r>
            <a:r>
              <a:rPr lang="en-US" sz="2400" dirty="0">
                <a:latin typeface="Arial"/>
                <a:ea typeface="Calibri"/>
                <a:cs typeface="Arial"/>
              </a:rPr>
              <a:t>(e.g. orbital cellulitis, , thyroid eye disease ,compressive optic neuropathy, </a:t>
            </a:r>
            <a:r>
              <a:rPr lang="en-US" sz="2400" dirty="0" err="1">
                <a:latin typeface="Arial"/>
                <a:ea typeface="Calibri"/>
                <a:cs typeface="Arial"/>
              </a:rPr>
              <a:t>retrobulbar</a:t>
            </a:r>
            <a:r>
              <a:rPr lang="en-US" sz="2400" dirty="0">
                <a:latin typeface="Arial"/>
                <a:ea typeface="Calibri"/>
                <a:cs typeface="Arial"/>
              </a:rPr>
              <a:t> </a:t>
            </a:r>
            <a:r>
              <a:rPr lang="en-US" sz="2400" dirty="0" err="1">
                <a:latin typeface="Arial"/>
                <a:ea typeface="Calibri"/>
                <a:cs typeface="Arial"/>
              </a:rPr>
              <a:t>haemorrhage</a:t>
            </a:r>
            <a:r>
              <a:rPr lang="en-US" sz="2400" dirty="0">
                <a:latin typeface="Arial"/>
                <a:ea typeface="Calibri"/>
                <a:cs typeface="Arial"/>
              </a:rPr>
              <a:t>); </a:t>
            </a:r>
            <a:endParaRPr lang="en-US" sz="2000" dirty="0">
              <a:ea typeface="Calibri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9576983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332656"/>
            <a:ext cx="7848872" cy="60332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1727630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0396" y="620688"/>
            <a:ext cx="7417987" cy="54726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5743597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en-US" sz="9600" dirty="0" smtClean="0">
                <a:solidFill>
                  <a:srgbClr val="C00000"/>
                </a:solidFill>
              </a:rPr>
              <a:t>Quiz</a:t>
            </a:r>
            <a:endParaRPr lang="en-US" sz="96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779214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785395"/>
          </a:xfrm>
        </p:spPr>
        <p:txBody>
          <a:bodyPr/>
          <a:lstStyle/>
          <a:p>
            <a:r>
              <a:rPr lang="en-US" dirty="0"/>
              <a:t>Which of the following bones does not contribute to the floor of the orbit</a:t>
            </a:r>
            <a:r>
              <a:rPr lang="en-US" dirty="0" smtClean="0"/>
              <a:t>?</a:t>
            </a:r>
          </a:p>
          <a:p>
            <a:pPr marL="0" indent="0">
              <a:buNone/>
            </a:pPr>
            <a:r>
              <a:rPr lang="en-US" dirty="0" smtClean="0"/>
              <a:t>A- Maxilla</a:t>
            </a:r>
            <a:endParaRPr lang="en-US" dirty="0"/>
          </a:p>
          <a:p>
            <a:pPr marL="0" indent="0">
              <a:buNone/>
            </a:pPr>
            <a:r>
              <a:rPr lang="en-US" dirty="0" smtClean="0"/>
              <a:t>B- Palatine</a:t>
            </a:r>
            <a:endParaRPr lang="en-US" dirty="0"/>
          </a:p>
          <a:p>
            <a:pPr marL="0" indent="0">
              <a:buNone/>
            </a:pPr>
            <a:r>
              <a:rPr lang="en-US" i="1" dirty="0" smtClean="0"/>
              <a:t>C- Frontal</a:t>
            </a:r>
            <a:endParaRPr lang="en-US" i="1" dirty="0"/>
          </a:p>
          <a:p>
            <a:pPr marL="0" indent="0">
              <a:buNone/>
            </a:pPr>
            <a:r>
              <a:rPr lang="en-US" dirty="0" smtClean="0"/>
              <a:t>D- </a:t>
            </a:r>
            <a:r>
              <a:rPr lang="en-US" dirty="0" err="1" smtClean="0"/>
              <a:t>Zygomatic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569334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Which of the following nerves is not found within the orbit</a:t>
            </a:r>
            <a:r>
              <a:rPr lang="en-US" dirty="0" smtClean="0"/>
              <a:t>?</a:t>
            </a:r>
          </a:p>
          <a:p>
            <a:pPr marL="0" indent="0">
              <a:buNone/>
            </a:pPr>
            <a:r>
              <a:rPr lang="en-US" dirty="0" smtClean="0"/>
              <a:t>A- Optic </a:t>
            </a:r>
            <a:r>
              <a:rPr lang="en-US" dirty="0"/>
              <a:t>nerve</a:t>
            </a:r>
          </a:p>
          <a:p>
            <a:pPr marL="0" indent="0">
              <a:buNone/>
            </a:pPr>
            <a:r>
              <a:rPr lang="en-US" dirty="0" smtClean="0"/>
              <a:t>B- </a:t>
            </a:r>
            <a:r>
              <a:rPr lang="en-US" dirty="0" err="1" smtClean="0"/>
              <a:t>Oculomotor</a:t>
            </a:r>
            <a:r>
              <a:rPr lang="en-US" dirty="0" smtClean="0"/>
              <a:t> </a:t>
            </a:r>
            <a:r>
              <a:rPr lang="en-US" dirty="0"/>
              <a:t>nerve</a:t>
            </a:r>
          </a:p>
          <a:p>
            <a:pPr marL="0" indent="0">
              <a:buNone/>
            </a:pPr>
            <a:r>
              <a:rPr lang="en-US" i="1" dirty="0" smtClean="0"/>
              <a:t>C- Facial </a:t>
            </a:r>
            <a:r>
              <a:rPr lang="en-US" i="1" dirty="0"/>
              <a:t>nerve</a:t>
            </a:r>
          </a:p>
          <a:p>
            <a:pPr marL="0" indent="0">
              <a:buNone/>
            </a:pPr>
            <a:r>
              <a:rPr lang="en-US" dirty="0" smtClean="0"/>
              <a:t>D- </a:t>
            </a:r>
            <a:r>
              <a:rPr lang="en-US" dirty="0" err="1" smtClean="0"/>
              <a:t>Abducens</a:t>
            </a:r>
            <a:r>
              <a:rPr lang="en-US" dirty="0" smtClean="0"/>
              <a:t> </a:t>
            </a:r>
            <a:r>
              <a:rPr lang="en-US" dirty="0"/>
              <a:t>nerve</a:t>
            </a:r>
          </a:p>
        </p:txBody>
      </p:sp>
    </p:spTree>
    <p:extLst>
      <p:ext uri="{BB962C8B-B14F-4D97-AF65-F5344CB8AC3E}">
        <p14:creationId xmlns:p14="http://schemas.microsoft.com/office/powerpoint/2010/main" val="344083198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Which of the following structures does not pass through the inferior orbital fissure</a:t>
            </a:r>
            <a:r>
              <a:rPr lang="en-US" dirty="0" smtClean="0"/>
              <a:t>?</a:t>
            </a:r>
          </a:p>
          <a:p>
            <a:pPr marL="0" indent="0">
              <a:buNone/>
            </a:pPr>
            <a:r>
              <a:rPr lang="en-US" i="1" dirty="0" smtClean="0"/>
              <a:t>A- Optic </a:t>
            </a:r>
            <a:r>
              <a:rPr lang="en-US" i="1" dirty="0"/>
              <a:t>nerve</a:t>
            </a:r>
          </a:p>
          <a:p>
            <a:pPr marL="0" indent="0">
              <a:buNone/>
            </a:pPr>
            <a:r>
              <a:rPr lang="en-US" dirty="0" smtClean="0"/>
              <a:t>B- Maxillary </a:t>
            </a:r>
            <a:r>
              <a:rPr lang="en-US" dirty="0"/>
              <a:t>nerve</a:t>
            </a:r>
          </a:p>
          <a:p>
            <a:pPr marL="0" indent="0">
              <a:buNone/>
            </a:pPr>
            <a:r>
              <a:rPr lang="en-US" dirty="0" smtClean="0"/>
              <a:t>C- Inferior </a:t>
            </a:r>
            <a:r>
              <a:rPr lang="en-US" dirty="0" err="1"/>
              <a:t>opthalmic</a:t>
            </a:r>
            <a:r>
              <a:rPr lang="en-US" dirty="0"/>
              <a:t> vein</a:t>
            </a:r>
          </a:p>
          <a:p>
            <a:pPr marL="0" indent="0">
              <a:buNone/>
            </a:pPr>
            <a:r>
              <a:rPr lang="en-US" dirty="0" smtClean="0"/>
              <a:t>D- Sympathetic </a:t>
            </a:r>
            <a:r>
              <a:rPr lang="en-US" dirty="0"/>
              <a:t>branches</a:t>
            </a:r>
          </a:p>
        </p:txBody>
      </p:sp>
    </p:spTree>
    <p:extLst>
      <p:ext uri="{BB962C8B-B14F-4D97-AF65-F5344CB8AC3E}">
        <p14:creationId xmlns:p14="http://schemas.microsoft.com/office/powerpoint/2010/main" val="5113475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88640"/>
            <a:ext cx="8784975" cy="6408712"/>
          </a:xfrm>
        </p:spPr>
      </p:pic>
    </p:spTree>
    <p:extLst>
      <p:ext uri="{BB962C8B-B14F-4D97-AF65-F5344CB8AC3E}">
        <p14:creationId xmlns:p14="http://schemas.microsoft.com/office/powerpoint/2010/main" val="12726909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16632"/>
            <a:ext cx="8784976" cy="6480720"/>
          </a:xfr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9952" y="1700808"/>
            <a:ext cx="4608512" cy="4392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11722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88640"/>
            <a:ext cx="8712968" cy="6480720"/>
          </a:xfr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1960" y="1628800"/>
            <a:ext cx="4678267" cy="48965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2865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u="sng" dirty="0" smtClean="0">
                <a:solidFill>
                  <a:srgbClr val="C00000"/>
                </a:solidFill>
              </a:rPr>
              <a:t>Walls of the Orbit </a:t>
            </a:r>
            <a:endParaRPr lang="en-US" u="sng" dirty="0">
              <a:solidFill>
                <a:srgbClr val="C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The bony orbit has four walls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Medial wall 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Lateral wall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Roof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Floor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7824" y="2132856"/>
            <a:ext cx="6048672" cy="4464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65807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3200" b="1" dirty="0">
                <a:solidFill>
                  <a:srgbClr val="C00000"/>
                </a:solidFill>
                <a:ea typeface="Calibri"/>
                <a:cs typeface="Arial"/>
              </a:rPr>
              <a:t>Roof (superior wall)</a:t>
            </a:r>
            <a:endParaRPr lang="en-US" sz="5400" b="1" dirty="0">
              <a:solidFill>
                <a:srgbClr val="C00000"/>
              </a:solidFill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57200" y="1600201"/>
            <a:ext cx="3610744" cy="3989039"/>
          </a:xfrm>
        </p:spPr>
        <p:txBody>
          <a:bodyPr>
            <a:normAutofit/>
          </a:bodyPr>
          <a:lstStyle/>
          <a:p>
            <a:pPr marL="0" lvl="0" indent="0" algn="just" rtl="0">
              <a:lnSpc>
                <a:spcPct val="150000"/>
              </a:lnSpc>
              <a:spcAft>
                <a:spcPts val="1000"/>
              </a:spcAft>
              <a:buSzPts val="1000"/>
              <a:buNone/>
              <a:tabLst>
                <a:tab pos="457200" algn="l"/>
              </a:tabLst>
            </a:pPr>
            <a:r>
              <a:rPr lang="en-US" sz="2400" dirty="0" smtClean="0">
                <a:ea typeface="Calibri"/>
                <a:cs typeface="Arial"/>
              </a:rPr>
              <a:t>Formed </a:t>
            </a:r>
            <a:r>
              <a:rPr lang="en-US" sz="2400" dirty="0">
                <a:ea typeface="Calibri"/>
                <a:cs typeface="Arial"/>
              </a:rPr>
              <a:t>by the frontal bone and the lesser wing of the </a:t>
            </a:r>
            <a:r>
              <a:rPr lang="en-US" sz="2400" dirty="0">
                <a:solidFill>
                  <a:srgbClr val="0000FF"/>
                </a:solidFill>
                <a:ea typeface="Calibri"/>
                <a:cs typeface="Arial"/>
                <a:hlinkClick r:id="rId2"/>
              </a:rPr>
              <a:t>sphenoid</a:t>
            </a:r>
            <a:r>
              <a:rPr lang="en-US" sz="2400" dirty="0">
                <a:ea typeface="Calibri"/>
                <a:cs typeface="Arial"/>
              </a:rPr>
              <a:t>. </a:t>
            </a:r>
            <a:endParaRPr lang="en-US" sz="2400" dirty="0" smtClean="0">
              <a:ea typeface="Calibri"/>
              <a:cs typeface="Arial"/>
            </a:endParaRPr>
          </a:p>
          <a:p>
            <a:pPr marL="0" lvl="0" indent="0" algn="just" rtl="0">
              <a:lnSpc>
                <a:spcPct val="150000"/>
              </a:lnSpc>
              <a:spcAft>
                <a:spcPts val="1000"/>
              </a:spcAft>
              <a:buSzPts val="1000"/>
              <a:buNone/>
              <a:tabLst>
                <a:tab pos="457200" algn="l"/>
              </a:tabLst>
            </a:pPr>
            <a:r>
              <a:rPr lang="en-US" sz="2400" dirty="0" smtClean="0">
                <a:ea typeface="Calibri"/>
                <a:cs typeface="Arial"/>
              </a:rPr>
              <a:t>The </a:t>
            </a:r>
            <a:r>
              <a:rPr lang="en-US" sz="2400" dirty="0">
                <a:ea typeface="Calibri"/>
                <a:cs typeface="Arial"/>
              </a:rPr>
              <a:t>frontal bone separates the orbit from the </a:t>
            </a:r>
            <a:r>
              <a:rPr lang="en-US" sz="2400" dirty="0">
                <a:solidFill>
                  <a:srgbClr val="0000FF"/>
                </a:solidFill>
                <a:ea typeface="Calibri"/>
                <a:cs typeface="Arial"/>
                <a:hlinkClick r:id="rId3"/>
              </a:rPr>
              <a:t>anterior cranial fossa</a:t>
            </a:r>
            <a:r>
              <a:rPr lang="en-US" sz="2400" dirty="0">
                <a:ea typeface="Calibri"/>
                <a:cs typeface="Arial"/>
              </a:rPr>
              <a:t>.</a:t>
            </a:r>
          </a:p>
          <a:p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1412776"/>
            <a:ext cx="4608512" cy="46805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21179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sz="3200" b="1" dirty="0">
                <a:solidFill>
                  <a:srgbClr val="C00000"/>
                </a:solidFill>
                <a:latin typeface="Arial"/>
                <a:ea typeface="Calibri"/>
                <a:cs typeface="Arial"/>
              </a:rPr>
              <a:t>Floor (inferior wall)</a:t>
            </a:r>
            <a:endParaRPr lang="en-US" b="1" dirty="0">
              <a:solidFill>
                <a:srgbClr val="C00000"/>
              </a:solidFill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57200" y="1600200"/>
            <a:ext cx="3754760" cy="4525963"/>
          </a:xfrm>
        </p:spPr>
        <p:txBody>
          <a:bodyPr>
            <a:normAutofit/>
          </a:bodyPr>
          <a:lstStyle/>
          <a:p>
            <a:pPr marL="0" lvl="0" indent="0" algn="just" rtl="0">
              <a:lnSpc>
                <a:spcPct val="150000"/>
              </a:lnSpc>
              <a:spcAft>
                <a:spcPts val="1000"/>
              </a:spcAft>
              <a:buSzPts val="1000"/>
              <a:buNone/>
              <a:tabLst>
                <a:tab pos="457200" algn="l"/>
              </a:tabLst>
            </a:pPr>
            <a:r>
              <a:rPr lang="en-US" sz="2400" dirty="0" smtClean="0">
                <a:latin typeface="Arial"/>
                <a:ea typeface="Calibri"/>
                <a:cs typeface="Arial"/>
              </a:rPr>
              <a:t>Formed </a:t>
            </a:r>
            <a:r>
              <a:rPr lang="en-US" sz="2400" dirty="0">
                <a:latin typeface="Arial"/>
                <a:ea typeface="Calibri"/>
                <a:cs typeface="Arial"/>
              </a:rPr>
              <a:t>by the maxilla, palatine and </a:t>
            </a:r>
            <a:r>
              <a:rPr lang="en-US" sz="2400" dirty="0" err="1">
                <a:latin typeface="Arial"/>
                <a:ea typeface="Calibri"/>
                <a:cs typeface="Arial"/>
              </a:rPr>
              <a:t>zygomatic</a:t>
            </a:r>
            <a:r>
              <a:rPr lang="en-US" sz="2400" dirty="0">
                <a:latin typeface="Arial"/>
                <a:ea typeface="Calibri"/>
                <a:cs typeface="Arial"/>
              </a:rPr>
              <a:t> bones. </a:t>
            </a:r>
            <a:endParaRPr lang="en-US" sz="2400" dirty="0" smtClean="0">
              <a:latin typeface="Arial"/>
              <a:ea typeface="Calibri"/>
              <a:cs typeface="Arial"/>
            </a:endParaRPr>
          </a:p>
          <a:p>
            <a:pPr marL="0" lvl="0" indent="0" algn="just" rtl="0">
              <a:lnSpc>
                <a:spcPct val="150000"/>
              </a:lnSpc>
              <a:spcAft>
                <a:spcPts val="1000"/>
              </a:spcAft>
              <a:buSzPts val="1000"/>
              <a:buNone/>
              <a:tabLst>
                <a:tab pos="457200" algn="l"/>
              </a:tabLst>
            </a:pPr>
            <a:r>
              <a:rPr lang="en-US" sz="2400" dirty="0" smtClean="0">
                <a:latin typeface="Arial"/>
                <a:ea typeface="Calibri"/>
                <a:cs typeface="Arial"/>
              </a:rPr>
              <a:t>The maxilla </a:t>
            </a:r>
            <a:r>
              <a:rPr lang="en-US" sz="2400" dirty="0">
                <a:latin typeface="Arial"/>
                <a:ea typeface="Calibri"/>
                <a:cs typeface="Arial"/>
              </a:rPr>
              <a:t>separates the orbit from the underlying maxillary sinus.</a:t>
            </a:r>
            <a:endParaRPr lang="en-US" sz="2400" dirty="0">
              <a:ea typeface="Calibri"/>
              <a:cs typeface="Arial"/>
            </a:endParaRPr>
          </a:p>
          <a:p>
            <a:endParaRPr 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1628800"/>
            <a:ext cx="4769544" cy="42484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2159589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sz="3200" b="1" dirty="0">
                <a:solidFill>
                  <a:srgbClr val="C00000"/>
                </a:solidFill>
                <a:latin typeface="Arial"/>
                <a:ea typeface="Calibri"/>
                <a:cs typeface="Arial"/>
              </a:rPr>
              <a:t>Medial wall</a:t>
            </a:r>
            <a:endParaRPr lang="en-US" b="1" dirty="0">
              <a:solidFill>
                <a:srgbClr val="C00000"/>
              </a:solidFill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57200" y="1600200"/>
            <a:ext cx="4042792" cy="4525963"/>
          </a:xfrm>
        </p:spPr>
        <p:txBody>
          <a:bodyPr>
            <a:normAutofit fontScale="85000" lnSpcReduction="10000"/>
          </a:bodyPr>
          <a:lstStyle/>
          <a:p>
            <a:pPr marL="0" lvl="0" indent="0" algn="just" rtl="0">
              <a:lnSpc>
                <a:spcPct val="150000"/>
              </a:lnSpc>
              <a:spcAft>
                <a:spcPts val="1000"/>
              </a:spcAft>
              <a:buSzPts val="1000"/>
              <a:buNone/>
              <a:tabLst>
                <a:tab pos="457200" algn="l"/>
              </a:tabLst>
            </a:pPr>
            <a:r>
              <a:rPr lang="en-US" dirty="0" smtClean="0">
                <a:latin typeface="Arial"/>
                <a:ea typeface="Calibri"/>
                <a:cs typeface="Arial"/>
              </a:rPr>
              <a:t>Formed </a:t>
            </a:r>
            <a:r>
              <a:rPr lang="en-US" dirty="0">
                <a:latin typeface="Arial"/>
                <a:ea typeface="Calibri"/>
                <a:cs typeface="Arial"/>
              </a:rPr>
              <a:t>by the </a:t>
            </a:r>
            <a:r>
              <a:rPr lang="en-US" dirty="0" err="1">
                <a:solidFill>
                  <a:srgbClr val="0000FF"/>
                </a:solidFill>
                <a:latin typeface="Arial"/>
                <a:ea typeface="Calibri"/>
                <a:cs typeface="Arial"/>
                <a:hlinkClick r:id="rId2"/>
              </a:rPr>
              <a:t>ethmoid</a:t>
            </a:r>
            <a:r>
              <a:rPr lang="en-US" dirty="0">
                <a:latin typeface="Arial"/>
                <a:ea typeface="Calibri"/>
                <a:cs typeface="Arial"/>
              </a:rPr>
              <a:t>, maxilla, lacrimal and </a:t>
            </a:r>
            <a:r>
              <a:rPr lang="en-US" dirty="0">
                <a:solidFill>
                  <a:srgbClr val="0000FF"/>
                </a:solidFill>
                <a:latin typeface="Arial"/>
                <a:ea typeface="Calibri"/>
                <a:cs typeface="Arial"/>
                <a:hlinkClick r:id="rId3"/>
              </a:rPr>
              <a:t>sphenoid</a:t>
            </a:r>
            <a:r>
              <a:rPr lang="en-US" dirty="0">
                <a:latin typeface="Arial"/>
                <a:ea typeface="Calibri"/>
                <a:cs typeface="Arial"/>
              </a:rPr>
              <a:t> bones. The </a:t>
            </a:r>
            <a:r>
              <a:rPr lang="en-US" dirty="0" err="1">
                <a:solidFill>
                  <a:srgbClr val="0000FF"/>
                </a:solidFill>
                <a:latin typeface="Arial"/>
                <a:ea typeface="Calibri"/>
                <a:cs typeface="Arial"/>
                <a:hlinkClick r:id="rId2"/>
              </a:rPr>
              <a:t>ethmoid</a:t>
            </a:r>
            <a:r>
              <a:rPr lang="en-US" dirty="0">
                <a:latin typeface="Arial"/>
                <a:ea typeface="Calibri"/>
                <a:cs typeface="Arial"/>
              </a:rPr>
              <a:t> bone separates the orbit from the </a:t>
            </a:r>
            <a:r>
              <a:rPr lang="en-US" dirty="0" err="1">
                <a:latin typeface="Arial"/>
                <a:ea typeface="Calibri"/>
                <a:cs typeface="Arial"/>
              </a:rPr>
              <a:t>ethmoid</a:t>
            </a:r>
            <a:r>
              <a:rPr lang="en-US" dirty="0">
                <a:latin typeface="Arial"/>
                <a:ea typeface="Calibri"/>
                <a:cs typeface="Arial"/>
              </a:rPr>
              <a:t> sinus.</a:t>
            </a:r>
            <a:endParaRPr lang="en-US" sz="2800" dirty="0">
              <a:ea typeface="Calibri"/>
              <a:cs typeface="Arial"/>
            </a:endParaRPr>
          </a:p>
          <a:p>
            <a:endParaRPr lang="en-US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1628800"/>
            <a:ext cx="3794745" cy="38884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91705292"/>
      </p:ext>
    </p:extLst>
  </p:cSld>
  <p:clrMapOvr>
    <a:masterClrMapping/>
  </p:clrMapOvr>
</p:sld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361</TotalTime>
  <Words>461</Words>
  <Application>Microsoft Office PowerPoint</Application>
  <PresentationFormat>On-screen Show (4:3)</PresentationFormat>
  <Paragraphs>73</Paragraphs>
  <Slides>26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27" baseType="lpstr">
      <vt:lpstr>نسق Office</vt:lpstr>
      <vt:lpstr>The Orbit</vt:lpstr>
      <vt:lpstr>The orbit</vt:lpstr>
      <vt:lpstr>PowerPoint Presentation</vt:lpstr>
      <vt:lpstr>PowerPoint Presentation</vt:lpstr>
      <vt:lpstr>PowerPoint Presentation</vt:lpstr>
      <vt:lpstr>Walls of the Orbit </vt:lpstr>
      <vt:lpstr>Roof (superior wall)</vt:lpstr>
      <vt:lpstr>Floor (inferior wall)</vt:lpstr>
      <vt:lpstr>Medial wall</vt:lpstr>
      <vt:lpstr>PowerPoint Presentation</vt:lpstr>
      <vt:lpstr>Orbit Content</vt:lpstr>
      <vt:lpstr>PowerPoint Presentation</vt:lpstr>
      <vt:lpstr>Orbital foramens</vt:lpstr>
      <vt:lpstr>Clinical significance </vt:lpstr>
      <vt:lpstr>Infections</vt:lpstr>
      <vt:lpstr>Tumors</vt:lpstr>
      <vt:lpstr>Fractures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Quiz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Orbit</dc:title>
  <dc:creator>HP</dc:creator>
  <cp:lastModifiedBy>ALMadar</cp:lastModifiedBy>
  <cp:revision>31</cp:revision>
  <dcterms:created xsi:type="dcterms:W3CDTF">2023-11-05T18:19:08Z</dcterms:created>
  <dcterms:modified xsi:type="dcterms:W3CDTF">2024-10-25T10:15:58Z</dcterms:modified>
</cp:coreProperties>
</file>