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C236-DA46-483F-8DF3-48145E2633A0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9E4D-B350-4B1B-A602-45D62BB2C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634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C236-DA46-483F-8DF3-48145E2633A0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9E4D-B350-4B1B-A602-45D62BB2C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80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C236-DA46-483F-8DF3-48145E2633A0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9E4D-B350-4B1B-A602-45D62BB2C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625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C236-DA46-483F-8DF3-48145E2633A0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9E4D-B350-4B1B-A602-45D62BB2C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883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C236-DA46-483F-8DF3-48145E2633A0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9E4D-B350-4B1B-A602-45D62BB2C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053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C236-DA46-483F-8DF3-48145E2633A0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9E4D-B350-4B1B-A602-45D62BB2C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932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C236-DA46-483F-8DF3-48145E2633A0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9E4D-B350-4B1B-A602-45D62BB2C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470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C236-DA46-483F-8DF3-48145E2633A0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9E4D-B350-4B1B-A602-45D62BB2C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47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C236-DA46-483F-8DF3-48145E2633A0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9E4D-B350-4B1B-A602-45D62BB2C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082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C236-DA46-483F-8DF3-48145E2633A0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9E4D-B350-4B1B-A602-45D62BB2C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915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C236-DA46-483F-8DF3-48145E2633A0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9E4D-B350-4B1B-A602-45D62BB2C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034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5C236-DA46-483F-8DF3-48145E2633A0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69E4D-B350-4B1B-A602-45D62BB2C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308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146" y="17993"/>
            <a:ext cx="3828620" cy="28897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878" y="2981637"/>
            <a:ext cx="5657578" cy="10425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8508" y="2981637"/>
            <a:ext cx="2740467" cy="10425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9155" y="4427325"/>
            <a:ext cx="2639797" cy="7742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83897" y="5174389"/>
            <a:ext cx="3990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Lecture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732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64506"/>
              </p:ext>
            </p:extLst>
          </p:nvPr>
        </p:nvGraphicFramePr>
        <p:xfrm>
          <a:off x="-1" y="0"/>
          <a:ext cx="13534886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6910">
                  <a:extLst>
                    <a:ext uri="{9D8B030D-6E8A-4147-A177-3AD203B41FA5}">
                      <a16:colId xmlns:a16="http://schemas.microsoft.com/office/drawing/2014/main" val="3938422337"/>
                    </a:ext>
                  </a:extLst>
                </a:gridCol>
                <a:gridCol w="3439541">
                  <a:extLst>
                    <a:ext uri="{9D8B030D-6E8A-4147-A177-3AD203B41FA5}">
                      <a16:colId xmlns:a16="http://schemas.microsoft.com/office/drawing/2014/main" val="2956594411"/>
                    </a:ext>
                  </a:extLst>
                </a:gridCol>
                <a:gridCol w="8848435">
                  <a:extLst>
                    <a:ext uri="{9D8B030D-6E8A-4147-A177-3AD203B41FA5}">
                      <a16:colId xmlns:a16="http://schemas.microsoft.com/office/drawing/2014/main" val="2614519837"/>
                    </a:ext>
                  </a:extLst>
                </a:gridCol>
              </a:tblGrid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CME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Cystoid Macular Edema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32809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CNVM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Central Neovascular Membrane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9035296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CRAO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Central Retinal Artery Occlusion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525020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CRVO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Central Retinal Vein Occlusion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0599990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CSDME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Clinically Significant Diabetic Macular Edema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3737913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CSR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Central Serous Retinopathy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1164899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DME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Diabetic Macular Edema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5736595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MH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Macular Hole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3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5682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338562"/>
              </p:ext>
            </p:extLst>
          </p:nvPr>
        </p:nvGraphicFramePr>
        <p:xfrm>
          <a:off x="-1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219">
                  <a:extLst>
                    <a:ext uri="{9D8B030D-6E8A-4147-A177-3AD203B41FA5}">
                      <a16:colId xmlns:a16="http://schemas.microsoft.com/office/drawing/2014/main" val="2289389819"/>
                    </a:ext>
                  </a:extLst>
                </a:gridCol>
                <a:gridCol w="2530764">
                  <a:extLst>
                    <a:ext uri="{9D8B030D-6E8A-4147-A177-3AD203B41FA5}">
                      <a16:colId xmlns:a16="http://schemas.microsoft.com/office/drawing/2014/main" val="3943743019"/>
                    </a:ext>
                  </a:extLst>
                </a:gridCol>
                <a:gridCol w="8285017">
                  <a:extLst>
                    <a:ext uri="{9D8B030D-6E8A-4147-A177-3AD203B41FA5}">
                      <a16:colId xmlns:a16="http://schemas.microsoft.com/office/drawing/2014/main" val="465895011"/>
                    </a:ext>
                  </a:extLst>
                </a:gridCol>
              </a:tblGrid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OCT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Ocular Coherence Tomography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7749388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 Optic Nerve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5847864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pPr marL="6858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ONH 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     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73025" marT="59055" marB="0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 Optic Nerve Head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778186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NV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 Neovascularization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9335195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U/S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  Ultrasound 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73025" marT="59055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270694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HSV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i="1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Herpes Simplex Virus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9087131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HZV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Herpes Zoster Virus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0051805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ARN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Acute Retinal Necrosis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1164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5206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044011"/>
              </p:ext>
            </p:extLst>
          </p:nvPr>
        </p:nvGraphicFramePr>
        <p:xfrm>
          <a:off x="-1" y="0"/>
          <a:ext cx="12192000" cy="6915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8437">
                  <a:extLst>
                    <a:ext uri="{9D8B030D-6E8A-4147-A177-3AD203B41FA5}">
                      <a16:colId xmlns:a16="http://schemas.microsoft.com/office/drawing/2014/main" val="1642475634"/>
                    </a:ext>
                  </a:extLst>
                </a:gridCol>
                <a:gridCol w="2946400">
                  <a:extLst>
                    <a:ext uri="{9D8B030D-6E8A-4147-A177-3AD203B41FA5}">
                      <a16:colId xmlns:a16="http://schemas.microsoft.com/office/drawing/2014/main" val="1733629437"/>
                    </a:ext>
                  </a:extLst>
                </a:gridCol>
                <a:gridCol w="8017163">
                  <a:extLst>
                    <a:ext uri="{9D8B030D-6E8A-4147-A177-3AD203B41FA5}">
                      <a16:colId xmlns:a16="http://schemas.microsoft.com/office/drawing/2014/main" val="1438011633"/>
                    </a:ext>
                  </a:extLst>
                </a:gridCol>
              </a:tblGrid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DFE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Dilated Fundus Exam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Dilated fundus examination (DFE</a:t>
                      </a:r>
                      <a:r>
                        <a:rPr lang="en-US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 is a diagnostic procedure that uses </a:t>
                      </a:r>
                      <a:r>
                        <a:rPr lang="en-US" b="0" i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mydriatic</a:t>
                      </a:r>
                      <a:r>
                        <a:rPr lang="en-US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eye drops to dilate or enlarge the pupil in order to obtain a better view of the fundus .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645427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IOAI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Intraocular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Avastin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 Injection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injected into the eye to help slow vision loss from these diseases</a:t>
                      </a:r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832497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BRVO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Branch Retinal Vein Occlusion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a blockage of one or more branches of the central retinal vein, which runs through the optic nerve</a:t>
                      </a:r>
                      <a:r>
                        <a:rPr lang="en-US" b="0" i="0" dirty="0" smtClean="0">
                          <a:solidFill>
                            <a:srgbClr val="474747"/>
                          </a:solidFill>
                          <a:effectLst/>
                          <a:latin typeface="Google San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4323323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BRAO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Branch Retinal Artery Occlusion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</a:rPr>
                        <a:t>Branch retinal artery occlusion describes </a:t>
                      </a:r>
                      <a:r>
                        <a:rPr lang="en-US" b="1" i="0" dirty="0" smtClean="0">
                          <a:solidFill>
                            <a:srgbClr val="5F6368"/>
                          </a:solidFill>
                          <a:effectLst/>
                          <a:latin typeface="Arial" panose="020B0604020202020204" pitchFamily="34" charset="0"/>
                        </a:rPr>
                        <a:t>decreased arterial blood flow to the retina</a:t>
                      </a:r>
                      <a:r>
                        <a:rPr lang="en-US" b="0" i="0" dirty="0" smtClean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</a:rPr>
                        <a:t> leading to ischemic damage.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997959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EUA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Exam under Anesthesia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EUA is 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an investigation carried out under a general </a:t>
                      </a:r>
                      <a:r>
                        <a:rPr lang="en-US" b="0" i="0" dirty="0" err="1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anaesthetic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 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631010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um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   Micron</a:t>
                      </a:r>
                      <a:r>
                        <a:rPr lang="en-US" sz="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73025" marT="59055" marB="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 unit of length equal to one millionth of a </a:t>
                      </a:r>
                      <a:r>
                        <a:rPr lang="en-US" dirty="0" err="1" smtClean="0"/>
                        <a:t>metre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0922713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Sx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Surgery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the treatment of injuries or diseases in people or animals by cutting open the body and removing or repairing the damaged part.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447225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RT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Retinal Tear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happens when the gel-like vitreous in your eye pulls on your retina and causes a split</a:t>
                      </a:r>
                      <a:r>
                        <a:rPr lang="en-US" b="0" i="0" dirty="0" smtClean="0">
                          <a:solidFill>
                            <a:srgbClr val="474747"/>
                          </a:solidFill>
                          <a:effectLst/>
                          <a:latin typeface="Google Sans"/>
                        </a:rPr>
                        <a:t>. 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1465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5713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371383"/>
              </p:ext>
            </p:extLst>
          </p:nvPr>
        </p:nvGraphicFramePr>
        <p:xfrm>
          <a:off x="-1" y="2"/>
          <a:ext cx="12192000" cy="6915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7128">
                  <a:extLst>
                    <a:ext uri="{9D8B030D-6E8A-4147-A177-3AD203B41FA5}">
                      <a16:colId xmlns:a16="http://schemas.microsoft.com/office/drawing/2014/main" val="1995393758"/>
                    </a:ext>
                  </a:extLst>
                </a:gridCol>
                <a:gridCol w="3011055">
                  <a:extLst>
                    <a:ext uri="{9D8B030D-6E8A-4147-A177-3AD203B41FA5}">
                      <a16:colId xmlns:a16="http://schemas.microsoft.com/office/drawing/2014/main" val="2068346037"/>
                    </a:ext>
                  </a:extLst>
                </a:gridCol>
                <a:gridCol w="7573817">
                  <a:extLst>
                    <a:ext uri="{9D8B030D-6E8A-4147-A177-3AD203B41FA5}">
                      <a16:colId xmlns:a16="http://schemas.microsoft.com/office/drawing/2014/main" val="1842234407"/>
                    </a:ext>
                  </a:extLst>
                </a:gridCol>
              </a:tblGrid>
              <a:tr h="857250"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F172A"/>
                          </a:solidFill>
                          <a:effectLst/>
                          <a:latin typeface="Poppins"/>
                        </a:rPr>
                        <a:t>Tint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Color lens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F172A"/>
                          </a:solidFill>
                          <a:effectLst/>
                          <a:latin typeface="Poppins"/>
                        </a:rPr>
                        <a:t>Layer of color usually applied to surface of lens.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7113196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RGP CL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F172A"/>
                          </a:solidFill>
                          <a:effectLst/>
                          <a:latin typeface="Poppins"/>
                        </a:rPr>
                        <a:t>Rigid gas permeable contact lenses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F172A"/>
                          </a:solidFill>
                          <a:effectLst/>
                          <a:latin typeface="Poppins"/>
                        </a:rPr>
                        <a:t>made from silicon dioxide. These allow oxygen to pass through them so they don't cause corneal hypoxia. They need to be removed at night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5714558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F172A"/>
                          </a:solidFill>
                          <a:effectLst/>
                          <a:latin typeface="Poppins"/>
                        </a:rPr>
                        <a:t>Aphakia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Absent of crystalline lens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F172A"/>
                          </a:solidFill>
                          <a:effectLst/>
                          <a:latin typeface="Poppins"/>
                        </a:rPr>
                        <a:t>This is an ocular condition in which the crystalline lens is absent.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129980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F172A"/>
                          </a:solidFill>
                          <a:effectLst/>
                          <a:latin typeface="Poppins"/>
                        </a:rPr>
                        <a:t>Diplopia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F172A"/>
                          </a:solidFill>
                          <a:effectLst/>
                          <a:latin typeface="Poppins"/>
                        </a:rPr>
                        <a:t>double vision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474747"/>
                          </a:solidFill>
                          <a:effectLst/>
                          <a:latin typeface="Arial" panose="020B0604020202020204" pitchFamily="34" charset="0"/>
                        </a:rPr>
                        <a:t>Diplopia is the simultaneous perception of two images of a single object that may be displaced horizontally or vertically in relation to each other.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5632343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b="1" i="0" dirty="0" smtClean="0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</a:rPr>
                        <a:t>AC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Anterior</a:t>
                      </a:r>
                      <a:r>
                        <a:rPr lang="en-US" baseline="0" dirty="0" smtClean="0"/>
                        <a:t> Chamber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fluid-filled space between the iris and the endothelium.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4183133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b="1" i="0" dirty="0" smtClean="0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</a:rPr>
                        <a:t>AC/A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Accommodative convergence / Accommodation ratio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portion of the range of convergence that occurs in response to accommodation.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657662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b="1" i="0" dirty="0" smtClean="0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</a:rPr>
                        <a:t>BSV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Binocular single vision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(BSV) is 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the ability to use both eyes together to achieve a single fused percept, even in the presence of disparity of the image seen by each eye</a:t>
                      </a:r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9282094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b="1" i="0" dirty="0" err="1" smtClean="0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</a:rPr>
                        <a:t>Hx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</a:rPr>
                        <a:t>History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the process of compiling background information about a patient history.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0070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1714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377226"/>
              </p:ext>
            </p:extLst>
          </p:nvPr>
        </p:nvGraphicFramePr>
        <p:xfrm>
          <a:off x="-1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98182172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66415172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665923533"/>
                    </a:ext>
                  </a:extLst>
                </a:gridCol>
              </a:tblGrid>
              <a:tr h="3429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980026"/>
                  </a:ext>
                </a:extLst>
              </a:tr>
              <a:tr h="3429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3680792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5709" y="-1"/>
            <a:ext cx="4036290" cy="33712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2473" y="0"/>
            <a:ext cx="4017818" cy="33712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4027054" cy="33712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5709" y="3429001"/>
            <a:ext cx="4036290" cy="3429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429002"/>
            <a:ext cx="8100291" cy="342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01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157978"/>
              </p:ext>
            </p:extLst>
          </p:nvPr>
        </p:nvGraphicFramePr>
        <p:xfrm>
          <a:off x="-1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71551915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00560135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970865466"/>
                    </a:ext>
                  </a:extLst>
                </a:gridCol>
              </a:tblGrid>
              <a:tr h="3429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68361"/>
                  </a:ext>
                </a:extLst>
              </a:tr>
              <a:tr h="3429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052877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6474" y="-1"/>
            <a:ext cx="4036291" cy="33712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0182" y="0"/>
            <a:ext cx="3971635" cy="33712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55" y="1"/>
            <a:ext cx="3971636" cy="33712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5709" y="3429000"/>
            <a:ext cx="4036291" cy="3429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2510" y="3400136"/>
            <a:ext cx="3971635" cy="3429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19" y="3416299"/>
            <a:ext cx="4045527" cy="332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22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29996"/>
              </p:ext>
            </p:extLst>
          </p:nvPr>
        </p:nvGraphicFramePr>
        <p:xfrm>
          <a:off x="-2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73450355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1795497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320396719"/>
                    </a:ext>
                  </a:extLst>
                </a:gridCol>
              </a:tblGrid>
              <a:tr h="3429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8032757"/>
                  </a:ext>
                </a:extLst>
              </a:tr>
              <a:tr h="3429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401101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4183" y="0"/>
            <a:ext cx="4017816" cy="342669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1706" y="-1"/>
            <a:ext cx="4008583" cy="34266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16" y="1"/>
            <a:ext cx="3980873" cy="34266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16" y="3509818"/>
            <a:ext cx="8044873" cy="33481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807" y="3509818"/>
            <a:ext cx="3998193" cy="334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329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422</Words>
  <Application>Microsoft Office PowerPoint</Application>
  <PresentationFormat>Widescreen</PresentationFormat>
  <Paragraphs>81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Google Sans</vt:lpstr>
      <vt:lpstr>Poppins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ALAA</dc:creator>
  <cp:lastModifiedBy>ALAA</cp:lastModifiedBy>
  <cp:revision>17</cp:revision>
  <dcterms:created xsi:type="dcterms:W3CDTF">2024-10-24T18:41:44Z</dcterms:created>
  <dcterms:modified xsi:type="dcterms:W3CDTF">2024-10-25T16:35:37Z</dcterms:modified>
</cp:coreProperties>
</file>