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2A226-706E-4AED-9EF3-237599A50BB4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6C1E2-2E06-4067-BF80-9131EEA4F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82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51F6-B0AE-4E96-B605-4E05C50FAFBA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822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E677-B8EE-4795-B349-14C0E571A927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0762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E677-B8EE-4795-B349-14C0E571A927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0664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E677-B8EE-4795-B349-14C0E571A927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745240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E677-B8EE-4795-B349-14C0E571A927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22998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E677-B8EE-4795-B349-14C0E571A927}" type="datetime1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17481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DE677-B8EE-4795-B349-14C0E571A927}" type="datetime1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12217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27112-AD0F-410F-891E-EBEE89F12C7F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24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998CB-2D2A-43F7-AB22-834E594E8432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973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B97F5-179E-4882-8DA0-A6B5EAA58E52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219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A0091-2EB2-4420-A14C-51A80A9C0E1B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7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4A110-674E-4860-9D2E-3F48BC68AC42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22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FB13-B59D-4E52-835A-BD564BC2F6D8}" type="datetime1">
              <a:rPr lang="en-US" smtClean="0"/>
              <a:t>10/17/2024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12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23A7-74A3-455B-9AE6-350B452257CF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71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B88B-4451-479F-A017-B936F5BEEC84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1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B99AB-A176-453F-B774-9E8275D697E7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458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23D10-C541-4278-B840-E5C54DBC6779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544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7BDE677-B8EE-4795-B349-14C0E571A927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0E33B-C107-4873-A25B-8507457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145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345" y="91784"/>
            <a:ext cx="3140364" cy="2662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01602" y="1754709"/>
            <a:ext cx="41748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 Mustaqpal University </a:t>
            </a:r>
          </a:p>
          <a:p>
            <a:r>
              <a:rPr lang="en-US" dirty="0"/>
              <a:t>College of Health and Medical </a:t>
            </a:r>
            <a:r>
              <a:rPr lang="en-US" dirty="0" smtClean="0"/>
              <a:t>Technologies</a:t>
            </a:r>
          </a:p>
          <a:p>
            <a:r>
              <a:rPr lang="en-US" dirty="0" smtClean="0"/>
              <a:t>Department of Optical Technologies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58909" y="1905484"/>
            <a:ext cx="3389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                  Prepared by   </a:t>
            </a:r>
          </a:p>
          <a:p>
            <a:pPr algn="r"/>
            <a:r>
              <a:rPr lang="en-US" dirty="0" smtClean="0"/>
              <a:t>    Alaa Mohammad </a:t>
            </a:r>
          </a:p>
          <a:p>
            <a:pPr algn="r"/>
            <a:r>
              <a:rPr lang="en-US" dirty="0" smtClean="0"/>
              <a:t>MSc Optometry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72365" y="3790186"/>
            <a:ext cx="2225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   Subjective </a:t>
            </a:r>
          </a:p>
          <a:p>
            <a:pPr defTabSz="457200"/>
            <a:r>
              <a:rPr lang="en-US" dirty="0">
                <a:solidFill>
                  <a:prstClr val="white"/>
                </a:solidFill>
                <a:latin typeface="Century Gothic" panose="020B0502020202020204"/>
              </a:rPr>
              <a:t>Prosthesis eye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04488" y="4655126"/>
            <a:ext cx="4565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Lecture two  : Anatomy of the face 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4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8691" y="575439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Eye movement</a:t>
            </a:r>
          </a:p>
          <a:p>
            <a:endParaRPr lang="en-US" dirty="0" smtClean="0"/>
          </a:p>
          <a:p>
            <a:r>
              <a:rPr lang="en-US" dirty="0" smtClean="0"/>
              <a:t>• The movements of the eye are controlled by the extraocular muscles. These </a:t>
            </a:r>
          </a:p>
          <a:p>
            <a:endParaRPr lang="en-US" dirty="0" smtClean="0"/>
          </a:p>
          <a:p>
            <a:r>
              <a:rPr lang="en-US" dirty="0" smtClean="0"/>
              <a:t>movements include: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Adduction (the eye moves inward toward the nose)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r>
              <a:rPr lang="en-US" dirty="0" smtClean="0"/>
              <a:t>2. Abduction (the eye moves outward toward the ear)</a:t>
            </a:r>
          </a:p>
          <a:p>
            <a:endParaRPr lang="en-US" dirty="0" smtClean="0"/>
          </a:p>
          <a:p>
            <a:r>
              <a:rPr lang="en-US" dirty="0" smtClean="0"/>
              <a:t>3. Elevation (the eye moves up)</a:t>
            </a:r>
          </a:p>
          <a:p>
            <a:endParaRPr lang="en-US" dirty="0" smtClean="0"/>
          </a:p>
          <a:p>
            <a:r>
              <a:rPr lang="en-US" dirty="0" smtClean="0"/>
              <a:t>4. Depression (the eye moves down)</a:t>
            </a:r>
          </a:p>
          <a:p>
            <a:endParaRPr lang="en-US" dirty="0" smtClean="0"/>
          </a:p>
          <a:p>
            <a:r>
              <a:rPr lang="en-US" dirty="0" smtClean="0"/>
              <a:t>5. </a:t>
            </a:r>
            <a:r>
              <a:rPr lang="en-US" dirty="0" err="1" smtClean="0"/>
              <a:t>Intorsion</a:t>
            </a:r>
            <a:r>
              <a:rPr lang="en-US" dirty="0" smtClean="0"/>
              <a:t> (rotates the top of the eye towards the nose)</a:t>
            </a:r>
          </a:p>
          <a:p>
            <a:endParaRPr lang="en-US" dirty="0" smtClean="0"/>
          </a:p>
          <a:p>
            <a:r>
              <a:rPr lang="en-US" dirty="0" smtClean="0"/>
              <a:t>6. </a:t>
            </a:r>
            <a:r>
              <a:rPr lang="en-US" dirty="0" err="1" smtClean="0"/>
              <a:t>Extorsion</a:t>
            </a:r>
            <a:r>
              <a:rPr lang="en-US" dirty="0" smtClean="0"/>
              <a:t> (rotates the top of the eye towards the ear)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659" y="1636568"/>
            <a:ext cx="4762500" cy="3695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6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822" y="160354"/>
            <a:ext cx="980130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Paranasal Sinuses</a:t>
            </a:r>
          </a:p>
          <a:p>
            <a:endParaRPr lang="en-US" dirty="0" smtClean="0"/>
          </a:p>
          <a:p>
            <a:r>
              <a:rPr lang="en-US" dirty="0" smtClean="0"/>
              <a:t>• Paranasal sinuses:</a:t>
            </a:r>
          </a:p>
          <a:p>
            <a:endParaRPr lang="en-US" dirty="0" smtClean="0"/>
          </a:p>
          <a:p>
            <a:r>
              <a:rPr lang="en-US" dirty="0" smtClean="0"/>
              <a:t> Air-filled spaces that surround the nasal cavity and lined by </a:t>
            </a:r>
          </a:p>
          <a:p>
            <a:r>
              <a:rPr lang="en-US" dirty="0" smtClean="0"/>
              <a:t>mucous membrane.</a:t>
            </a:r>
          </a:p>
          <a:p>
            <a:r>
              <a:rPr lang="en-US" dirty="0" smtClean="0"/>
              <a:t>• Functions:</a:t>
            </a:r>
          </a:p>
          <a:p>
            <a:pPr marL="342900" indent="-342900">
              <a:buAutoNum type="arabicPeriod"/>
            </a:pPr>
            <a:r>
              <a:rPr lang="en-US" dirty="0" smtClean="0"/>
              <a:t>Humidify and heat the inhaled air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2. Facilitate the immune response of the respiratory system</a:t>
            </a:r>
          </a:p>
          <a:p>
            <a:endParaRPr lang="en-US" dirty="0" smtClean="0"/>
          </a:p>
          <a:p>
            <a:r>
              <a:rPr lang="en-US" dirty="0" smtClean="0"/>
              <a:t>3. Reduce the weight of the skull</a:t>
            </a:r>
          </a:p>
          <a:p>
            <a:endParaRPr lang="en-US" dirty="0" smtClean="0"/>
          </a:p>
          <a:p>
            <a:r>
              <a:rPr lang="en-US" dirty="0" smtClean="0"/>
              <a:t>Types: The four pairs of sinuses are named by their corresponding bones and include :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The maxillary sinuses</a:t>
            </a:r>
          </a:p>
          <a:p>
            <a:endParaRPr lang="en-US" dirty="0" smtClean="0"/>
          </a:p>
          <a:p>
            <a:r>
              <a:rPr lang="en-US" dirty="0" smtClean="0"/>
              <a:t>2. The frontal sinuses</a:t>
            </a:r>
          </a:p>
          <a:p>
            <a:endParaRPr lang="en-US" dirty="0" smtClean="0"/>
          </a:p>
          <a:p>
            <a:r>
              <a:rPr lang="en-US" dirty="0" smtClean="0"/>
              <a:t>3. The sphenoidal sinuses</a:t>
            </a:r>
          </a:p>
          <a:p>
            <a:endParaRPr lang="en-US" dirty="0" smtClean="0"/>
          </a:p>
          <a:p>
            <a:r>
              <a:rPr lang="en-US" dirty="0" smtClean="0"/>
              <a:t>4. The ethmoidal sinuses (or cells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8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752" y="327660"/>
            <a:ext cx="9537192" cy="510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018" y="0"/>
            <a:ext cx="1124065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Skull</a:t>
            </a:r>
          </a:p>
          <a:p>
            <a:endParaRPr lang="en-US" dirty="0" smtClean="0"/>
          </a:p>
          <a:p>
            <a:r>
              <a:rPr lang="en-US" dirty="0" smtClean="0"/>
              <a:t> The skull is the most complex bony structure of the skeleton.</a:t>
            </a:r>
          </a:p>
          <a:p>
            <a:r>
              <a:rPr lang="en-US" dirty="0" smtClean="0"/>
              <a:t> Functions:</a:t>
            </a:r>
          </a:p>
          <a:p>
            <a:r>
              <a:rPr lang="en-US" dirty="0" smtClean="0"/>
              <a:t> 1. Protects the brain</a:t>
            </a:r>
          </a:p>
          <a:p>
            <a:r>
              <a:rPr lang="en-US" dirty="0" smtClean="0"/>
              <a:t> 2. Supports the organs of vision, hearing, smelling, and taste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The skull is formed by the</a:t>
            </a:r>
            <a:r>
              <a:rPr lang="en-US" dirty="0" smtClean="0">
                <a:solidFill>
                  <a:srgbClr val="FF0000"/>
                </a:solidFill>
              </a:rPr>
              <a:t> cranium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facial</a:t>
            </a:r>
            <a:r>
              <a:rPr lang="en-US" dirty="0" smtClean="0"/>
              <a:t> bones which contain the paranasal sinuses.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Bones of the cranium The cranium protects the brain and it is composed of eight bones which are:</a:t>
            </a:r>
          </a:p>
          <a:p>
            <a:endParaRPr lang="en-US" dirty="0" smtClean="0"/>
          </a:p>
          <a:p>
            <a:r>
              <a:rPr lang="en-US" dirty="0" smtClean="0"/>
              <a:t> 1. Frontal bone</a:t>
            </a:r>
          </a:p>
          <a:p>
            <a:endParaRPr lang="en-US" dirty="0" smtClean="0"/>
          </a:p>
          <a:p>
            <a:r>
              <a:rPr lang="en-US" dirty="0" smtClean="0"/>
              <a:t> 2. Occipital bone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3. Sphenoid bone</a:t>
            </a:r>
          </a:p>
          <a:p>
            <a:endParaRPr lang="en-US" dirty="0" smtClean="0"/>
          </a:p>
          <a:p>
            <a:r>
              <a:rPr lang="en-US" dirty="0" smtClean="0"/>
              <a:t> 4. Ethmoid bone</a:t>
            </a:r>
          </a:p>
          <a:p>
            <a:endParaRPr lang="en-US" dirty="0" smtClean="0"/>
          </a:p>
          <a:p>
            <a:r>
              <a:rPr lang="en-US" dirty="0" smtClean="0"/>
              <a:t> 5. Two Parietal bones</a:t>
            </a:r>
          </a:p>
          <a:p>
            <a:endParaRPr lang="en-US" dirty="0" smtClean="0"/>
          </a:p>
          <a:p>
            <a:r>
              <a:rPr lang="en-US" dirty="0" smtClean="0"/>
              <a:t> 6. Two Temporal bones The bones of the cranium are separated from each other by immovable joints called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7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0636" y="288698"/>
            <a:ext cx="1072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sutures.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 descr="Skull Anatomy Images – Browse 327,154 Stock Photos, Vectors, and Video |  Adob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635" y="288698"/>
            <a:ext cx="4513697" cy="3429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635" y="3768435"/>
            <a:ext cx="4513697" cy="2989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556407" y="935473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Bones of the face</a:t>
            </a:r>
          </a:p>
          <a:p>
            <a:endParaRPr lang="en-US" dirty="0" smtClean="0"/>
          </a:p>
          <a:p>
            <a:r>
              <a:rPr lang="en-US" dirty="0" smtClean="0"/>
              <a:t> The facial bones supports the soft tissues of the face and determine our facial appearance. They include 14 bones which are: </a:t>
            </a:r>
          </a:p>
          <a:p>
            <a:pPr marL="342900" indent="-342900">
              <a:buAutoNum type="arabicPeriod"/>
            </a:pPr>
            <a:r>
              <a:rPr lang="en-US" dirty="0" smtClean="0"/>
              <a:t> Two Maxillae bones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Two Palatine bones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Two Zygomatic bones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Two Lacrimal bones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Two Nasal bones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Two Inferior nasal conchae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One Mandible bone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One Vomer bon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9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09" y="325874"/>
            <a:ext cx="88761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The orbit</a:t>
            </a:r>
          </a:p>
          <a:p>
            <a:endParaRPr lang="en-US" dirty="0" smtClean="0"/>
          </a:p>
          <a:p>
            <a:r>
              <a:rPr lang="en-US" dirty="0" smtClean="0"/>
              <a:t>• Functions: Protects, supports and maximizes the functions of the eyeball.</a:t>
            </a:r>
          </a:p>
          <a:p>
            <a:endParaRPr lang="en-US" dirty="0" smtClean="0"/>
          </a:p>
          <a:p>
            <a:r>
              <a:rPr lang="en-US" dirty="0" smtClean="0"/>
              <a:t>• Shape: the orbit is shaped as a quadrilateral pyramid with its base in plane with </a:t>
            </a:r>
          </a:p>
          <a:p>
            <a:r>
              <a:rPr lang="en-US" dirty="0" smtClean="0"/>
              <a:t>the orbital rim.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5709" y="2422620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Bones of the orbit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Frontal bone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r>
              <a:rPr lang="en-US" dirty="0" smtClean="0"/>
              <a:t>2. Zygomatic bone</a:t>
            </a:r>
          </a:p>
          <a:p>
            <a:endParaRPr lang="en-US" dirty="0" smtClean="0"/>
          </a:p>
          <a:p>
            <a:r>
              <a:rPr lang="en-US" dirty="0" smtClean="0"/>
              <a:t>3. Maxillary bone</a:t>
            </a:r>
          </a:p>
          <a:p>
            <a:endParaRPr lang="en-US" dirty="0" smtClean="0"/>
          </a:p>
          <a:p>
            <a:r>
              <a:rPr lang="en-US" dirty="0" smtClean="0"/>
              <a:t>4. Sphenoid bone</a:t>
            </a:r>
          </a:p>
          <a:p>
            <a:endParaRPr lang="en-US" dirty="0" smtClean="0"/>
          </a:p>
          <a:p>
            <a:r>
              <a:rPr lang="en-US" dirty="0" smtClean="0"/>
              <a:t>5. Ethmoid bone</a:t>
            </a:r>
          </a:p>
          <a:p>
            <a:endParaRPr lang="en-US" dirty="0" smtClean="0"/>
          </a:p>
          <a:p>
            <a:r>
              <a:rPr lang="en-US" dirty="0" smtClean="0"/>
              <a:t>6. Lacrimal bone</a:t>
            </a:r>
          </a:p>
          <a:p>
            <a:endParaRPr lang="en-US" dirty="0" smtClean="0"/>
          </a:p>
          <a:p>
            <a:r>
              <a:rPr lang="en-US" dirty="0" smtClean="0"/>
              <a:t>7. Palatine bone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8618" y="1973246"/>
            <a:ext cx="4824845" cy="4696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90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3963" y="206123"/>
            <a:ext cx="719512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Openings of the orbit</a:t>
            </a:r>
          </a:p>
          <a:p>
            <a:endParaRPr lang="en-US" dirty="0" smtClean="0"/>
          </a:p>
          <a:p>
            <a:r>
              <a:rPr lang="en-US" dirty="0" smtClean="0"/>
              <a:t>• The main openings of the orbit are: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Superior orbital fissure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r>
              <a:rPr lang="en-US" dirty="0" smtClean="0"/>
              <a:t>2. Inferior orbital fissure</a:t>
            </a:r>
          </a:p>
          <a:p>
            <a:endParaRPr lang="en-US" dirty="0" smtClean="0"/>
          </a:p>
          <a:p>
            <a:r>
              <a:rPr lang="en-US" dirty="0" smtClean="0"/>
              <a:t>3. Optic foramen/canal</a:t>
            </a:r>
          </a:p>
          <a:p>
            <a:endParaRPr lang="en-US" dirty="0" smtClean="0"/>
          </a:p>
          <a:p>
            <a:r>
              <a:rPr lang="en-US" dirty="0" smtClean="0"/>
              <a:t>Contents of the orbit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Eyeball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r>
              <a:rPr lang="en-US" dirty="0" smtClean="0"/>
              <a:t>2. Extraocular muscles</a:t>
            </a:r>
          </a:p>
          <a:p>
            <a:endParaRPr lang="en-US" dirty="0" smtClean="0"/>
          </a:p>
          <a:p>
            <a:r>
              <a:rPr lang="en-US" dirty="0" smtClean="0"/>
              <a:t>3. Fats and orbital fascia</a:t>
            </a:r>
          </a:p>
          <a:p>
            <a:endParaRPr lang="en-US" dirty="0" smtClean="0"/>
          </a:p>
          <a:p>
            <a:r>
              <a:rPr lang="en-US" dirty="0" smtClean="0"/>
              <a:t>4. Blood vessels</a:t>
            </a:r>
          </a:p>
          <a:p>
            <a:endParaRPr lang="en-US" dirty="0" smtClean="0"/>
          </a:p>
          <a:p>
            <a:r>
              <a:rPr lang="en-US" dirty="0" smtClean="0"/>
              <a:t>5. Nerves</a:t>
            </a:r>
          </a:p>
          <a:p>
            <a:endParaRPr lang="en-US" dirty="0" smtClean="0"/>
          </a:p>
          <a:p>
            <a:r>
              <a:rPr lang="en-US" dirty="0" smtClean="0"/>
              <a:t>6. Lacrimal apparatus (lacrimal gland and part of the tear drainage system)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3345" y="129309"/>
            <a:ext cx="6576292" cy="4378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0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479549"/>
            <a:ext cx="7472218" cy="5856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6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0145" y="169177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Anatomy of the eye</a:t>
            </a:r>
          </a:p>
          <a:p>
            <a:endParaRPr lang="en-US" dirty="0" smtClean="0"/>
          </a:p>
          <a:p>
            <a:r>
              <a:rPr lang="en-US" dirty="0" smtClean="0"/>
              <a:t>• Cornea: The transparent front window of the eye which transmits and focuses </a:t>
            </a:r>
          </a:p>
          <a:p>
            <a:r>
              <a:rPr lang="en-US" dirty="0" smtClean="0"/>
              <a:t>(i.e., sharpness or clarity) light into the eye.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• Sclera: The white outer coat of the eye, surrounding the iris. Helps to maintain </a:t>
            </a:r>
          </a:p>
          <a:p>
            <a:r>
              <a:rPr lang="en-US" dirty="0" smtClean="0"/>
              <a:t>the spherical shape of the eyeball.</a:t>
            </a:r>
          </a:p>
          <a:p>
            <a:endParaRPr lang="en-US" dirty="0" smtClean="0"/>
          </a:p>
          <a:p>
            <a:r>
              <a:rPr lang="en-US" dirty="0" smtClean="0"/>
              <a:t>• Anterior chamber: Lies between the cornea and the iris. Filled with aqueous </a:t>
            </a:r>
          </a:p>
          <a:p>
            <a:r>
              <a:rPr lang="en-US" dirty="0" smtClean="0"/>
              <a:t>humor. </a:t>
            </a:r>
          </a:p>
          <a:p>
            <a:endParaRPr lang="en-US" dirty="0" smtClean="0"/>
          </a:p>
          <a:p>
            <a:r>
              <a:rPr lang="en-US" dirty="0" smtClean="0"/>
              <a:t>• Iris: Colored part of the eye which helps regulate the amount of light entering </a:t>
            </a:r>
          </a:p>
          <a:p>
            <a:r>
              <a:rPr lang="en-US" dirty="0" smtClean="0"/>
              <a:t>the eye.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47782" y="497049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• Ciliary body: Intrinsic muscle which supports and modifies the lens shape/focus.</a:t>
            </a:r>
          </a:p>
          <a:p>
            <a:endParaRPr lang="en-US" dirty="0" smtClean="0"/>
          </a:p>
          <a:p>
            <a:r>
              <a:rPr lang="en-US" dirty="0" smtClean="0"/>
              <a:t>• Choroid: Layer containing blood vessels that lines the back of the eye and is </a:t>
            </a:r>
          </a:p>
          <a:p>
            <a:r>
              <a:rPr lang="en-US" dirty="0" smtClean="0"/>
              <a:t>located between the retina and the sclera.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636" y="951346"/>
            <a:ext cx="5059218" cy="5403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5781" y="917506"/>
            <a:ext cx="1117600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• Pupil: Rounded opening in the iris through which the light passes.</a:t>
            </a:r>
          </a:p>
          <a:p>
            <a:endParaRPr lang="en-US" dirty="0" smtClean="0"/>
          </a:p>
          <a:p>
            <a:r>
              <a:rPr lang="en-US" dirty="0" smtClean="0"/>
              <a:t>• Lens: Transparent structure which focuses light rays onto the retina.</a:t>
            </a:r>
          </a:p>
          <a:p>
            <a:endParaRPr lang="en-US" dirty="0" smtClean="0"/>
          </a:p>
          <a:p>
            <a:r>
              <a:rPr lang="en-US" dirty="0" smtClean="0"/>
              <a:t>• Retina: The inner coat of the eye. Responsible for converting light into nerve </a:t>
            </a:r>
          </a:p>
          <a:p>
            <a:r>
              <a:rPr lang="en-US" dirty="0" smtClean="0"/>
              <a:t>impulses.</a:t>
            </a:r>
          </a:p>
          <a:p>
            <a:endParaRPr lang="en-US" dirty="0" smtClean="0"/>
          </a:p>
          <a:p>
            <a:r>
              <a:rPr lang="en-US" dirty="0" smtClean="0"/>
              <a:t>• Suspensory ligament: Holds the lens in place.</a:t>
            </a:r>
          </a:p>
          <a:p>
            <a:endParaRPr lang="en-US" dirty="0" smtClean="0"/>
          </a:p>
          <a:p>
            <a:r>
              <a:rPr lang="en-US" dirty="0" smtClean="0"/>
              <a:t>• Optic nerve: A bundle of more than a million nerve fibers carrying visual </a:t>
            </a:r>
          </a:p>
          <a:p>
            <a:r>
              <a:rPr lang="en-US" dirty="0" smtClean="0"/>
              <a:t>messages from the retina to the brain.</a:t>
            </a:r>
          </a:p>
          <a:p>
            <a:endParaRPr lang="en-US" dirty="0" smtClean="0"/>
          </a:p>
          <a:p>
            <a:r>
              <a:rPr lang="en-US" dirty="0" smtClean="0"/>
              <a:t>• Vitreous Humor: The, clear, gelatinous substance filling the central cavity of the </a:t>
            </a:r>
          </a:p>
          <a:p>
            <a:r>
              <a:rPr lang="en-US" dirty="0" smtClean="0"/>
              <a:t>eye.</a:t>
            </a:r>
          </a:p>
          <a:p>
            <a:endParaRPr lang="en-US" dirty="0" smtClean="0"/>
          </a:p>
          <a:p>
            <a:r>
              <a:rPr lang="en-US" dirty="0" smtClean="0"/>
              <a:t>• Optic disc: The area where the optic nerve attaches the retina. Does not contain </a:t>
            </a:r>
          </a:p>
          <a:p>
            <a:r>
              <a:rPr lang="en-US" dirty="0" smtClean="0"/>
              <a:t>any photoreceptors.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54180" y="5829657"/>
            <a:ext cx="10621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• Conjunctiva: Clear, thin membrane that covers part of the front surface of the </a:t>
            </a:r>
          </a:p>
          <a:p>
            <a:r>
              <a:rPr lang="en-US" dirty="0" smtClean="0"/>
              <a:t>eye and the inner surface of the eyelids.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9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9454" y="676993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Muscles of the eye</a:t>
            </a:r>
          </a:p>
          <a:p>
            <a:endParaRPr lang="en-US" dirty="0" smtClean="0"/>
          </a:p>
          <a:p>
            <a:r>
              <a:rPr lang="en-US" dirty="0" smtClean="0"/>
              <a:t>• The eye contains six muscles: 4 recti muscles and 2 oblique muscles which are: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Superior rectus muscle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r>
              <a:rPr lang="en-US" dirty="0" smtClean="0"/>
              <a:t>2. Inferior rectus muscle</a:t>
            </a:r>
          </a:p>
          <a:p>
            <a:endParaRPr lang="en-US" dirty="0" smtClean="0"/>
          </a:p>
          <a:p>
            <a:r>
              <a:rPr lang="en-US" dirty="0" smtClean="0"/>
              <a:t>3. Medial rectus muscle</a:t>
            </a:r>
          </a:p>
          <a:p>
            <a:endParaRPr lang="en-US" dirty="0" smtClean="0"/>
          </a:p>
          <a:p>
            <a:r>
              <a:rPr lang="en-US" dirty="0" smtClean="0"/>
              <a:t>4. Lateral rectus muscle</a:t>
            </a:r>
          </a:p>
          <a:p>
            <a:endParaRPr lang="en-US" dirty="0" smtClean="0"/>
          </a:p>
          <a:p>
            <a:r>
              <a:rPr lang="en-US" dirty="0" smtClean="0"/>
              <a:t>5. Inferior oblique muscle</a:t>
            </a:r>
          </a:p>
          <a:p>
            <a:endParaRPr lang="en-US" dirty="0" smtClean="0"/>
          </a:p>
          <a:p>
            <a:r>
              <a:rPr lang="en-US" dirty="0" smtClean="0"/>
              <a:t>6. Superior oblique muscle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5673" y="73890"/>
            <a:ext cx="4110182" cy="3121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709" y="2770910"/>
            <a:ext cx="4622799" cy="3953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E33B-C107-4873-A25B-85074579AC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0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207</TotalTime>
  <Words>850</Words>
  <Application>Microsoft Office PowerPoint</Application>
  <PresentationFormat>Widescreen</PresentationFormat>
  <Paragraphs>197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ALAA</dc:creator>
  <cp:lastModifiedBy>ALAA</cp:lastModifiedBy>
  <cp:revision>13</cp:revision>
  <dcterms:created xsi:type="dcterms:W3CDTF">2024-10-14T20:29:47Z</dcterms:created>
  <dcterms:modified xsi:type="dcterms:W3CDTF">2024-10-17T21:03:09Z</dcterms:modified>
</cp:coreProperties>
</file>