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2" r:id="rId12"/>
    <p:sldId id="271" r:id="rId13"/>
    <p:sldId id="267" r:id="rId14"/>
    <p:sldId id="268" r:id="rId15"/>
    <p:sldId id="269" r:id="rId16"/>
    <p:sldId id="270" r:id="rId17"/>
    <p:sldId id="273" r:id="rId18"/>
    <p:sldId id="278" r:id="rId19"/>
    <p:sldId id="274" r:id="rId20"/>
    <p:sldId id="276" r:id="rId21"/>
    <p:sldId id="275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CEE10-43B1-4C6D-896E-B48829867840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6335E-4BB0-4275-A60C-70F892103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9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6335E-4BB0-4275-A60C-70F892103D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7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FB113E0-F0B0-42FB-A15B-92209CC78DD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E6BC21D-A927-48F8-AC25-0EA7AA29961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6000" b="1" dirty="0" smtClean="0"/>
              <a:t>Head Injury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sz="2800" b="1" dirty="0" smtClean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  <a:p>
            <a:r>
              <a:rPr lang="de-DE" sz="30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Dr</a:t>
            </a:r>
            <a:r>
              <a:rPr lang="de-DE" sz="3000" b="1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. Lamees Abd ALRaheem </a:t>
            </a:r>
            <a:br>
              <a:rPr lang="de-DE" sz="3000" b="1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</a:br>
            <a:r>
              <a:rPr lang="de-DE" sz="3000" b="1" dirty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      M.B.CH.B   F.I.C.M.S </a:t>
            </a:r>
          </a:p>
          <a:p>
            <a:r>
              <a:rPr lang="de-DE" sz="3000" b="1" dirty="0" smtClean="0">
                <a:solidFill>
                  <a:schemeClr val="tx1"/>
                </a:solidFill>
                <a:latin typeface="Andalus" pitchFamily="18" charset="-78"/>
                <a:cs typeface="Andalus" pitchFamily="18" charset="-78"/>
              </a:rPr>
              <a:t>Al Mustaqbal university</a:t>
            </a:r>
            <a:endParaRPr lang="en-US" sz="3000" b="1" dirty="0">
              <a:solidFill>
                <a:schemeClr val="tx1"/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7232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Subarachnoid Hemorrhage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Subarachnoid </a:t>
            </a:r>
            <a:r>
              <a:rPr lang="en-US" dirty="0"/>
              <a:t>hemorrhage (SAH) is caused by bleeding into the subarachnoid space. </a:t>
            </a:r>
            <a:endParaRPr lang="en-US" dirty="0" smtClean="0"/>
          </a:p>
          <a:p>
            <a:pPr lvl="0"/>
            <a:r>
              <a:rPr lang="en-US" dirty="0" smtClean="0"/>
              <a:t>It </a:t>
            </a:r>
            <a:r>
              <a:rPr lang="en-US" dirty="0"/>
              <a:t>appears as diffuse blood spread thinly over the surface of the brain and commonly after TBI</a:t>
            </a:r>
            <a:r>
              <a:rPr lang="en-US" dirty="0" smtClean="0"/>
              <a:t>.</a:t>
            </a:r>
          </a:p>
          <a:p>
            <a:pPr lvl="0"/>
            <a:r>
              <a:rPr lang="en-US" dirty="0"/>
              <a:t>SAH may occur as a result of a head injury or spontaneously, usually from a ruptured cerebral aneurysm</a:t>
            </a:r>
            <a:r>
              <a:rPr lang="en-US" dirty="0" smtClean="0"/>
              <a:t>.</a:t>
            </a:r>
            <a:endParaRPr lang="en-US" dirty="0" smtClean="0"/>
          </a:p>
          <a:p>
            <a:pPr lvl="0"/>
            <a:r>
              <a:rPr lang="en-US" b="1" dirty="0" smtClean="0"/>
              <a:t>Hydrocephalus</a:t>
            </a:r>
            <a:r>
              <a:rPr lang="en-US" dirty="0" smtClean="0"/>
              <a:t> </a:t>
            </a:r>
            <a:r>
              <a:rPr lang="en-US" dirty="0"/>
              <a:t>may result from severe traumatic SAH.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75" y="1713358"/>
            <a:ext cx="5491934" cy="447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39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SAH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48691"/>
            <a:ext cx="5735782" cy="4932218"/>
          </a:xfr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058" y="1593273"/>
            <a:ext cx="4134142" cy="497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021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609600"/>
            <a:ext cx="11665527" cy="5985163"/>
          </a:xfrm>
        </p:spPr>
      </p:pic>
    </p:spTree>
    <p:extLst>
      <p:ext uri="{BB962C8B-B14F-4D97-AF65-F5344CB8AC3E}">
        <p14:creationId xmlns:p14="http://schemas.microsoft.com/office/powerpoint/2010/main" val="2624802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Ischemia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019" y="1514901"/>
            <a:ext cx="6012872" cy="4662062"/>
          </a:xfrm>
        </p:spPr>
        <p:txBody>
          <a:bodyPr/>
          <a:lstStyle/>
          <a:p>
            <a:pPr lvl="0"/>
            <a:r>
              <a:rPr lang="en-US" b="1" dirty="0"/>
              <a:t>Ischemia:</a:t>
            </a:r>
            <a:r>
              <a:rPr lang="en-US" dirty="0"/>
              <a:t> Another type of diffuse injury is ischemia or insufficient blood supply to certain parts of the brain. 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5" y="3382385"/>
            <a:ext cx="4087091" cy="33232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686" y="1006427"/>
            <a:ext cx="4566313" cy="521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19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Skull Fractures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037" y="1413164"/>
            <a:ext cx="5451764" cy="522316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/>
              <a:t> </a:t>
            </a:r>
            <a:endParaRPr lang="en-US" sz="2000" dirty="0"/>
          </a:p>
          <a:p>
            <a:pPr lvl="1"/>
            <a:r>
              <a:rPr lang="en-US" sz="2000" u="sng" dirty="0">
                <a:solidFill>
                  <a:srgbClr val="0070C0"/>
                </a:solidFill>
              </a:rPr>
              <a:t>Linear skull fractures </a:t>
            </a:r>
            <a:r>
              <a:rPr lang="en-US" sz="2000" dirty="0"/>
              <a:t>or simple breaks or “cracks” in the skull may accompany TBIs</a:t>
            </a:r>
            <a:r>
              <a:rPr lang="en-US" sz="2000" dirty="0" smtClean="0"/>
              <a:t>.</a:t>
            </a:r>
          </a:p>
          <a:p>
            <a:pPr marL="274320" lvl="1" indent="0">
              <a:buNone/>
            </a:pPr>
            <a:r>
              <a:rPr lang="en-US" sz="2000" dirty="0" smtClean="0"/>
              <a:t> </a:t>
            </a:r>
            <a:endParaRPr lang="en-US" sz="2000" dirty="0"/>
          </a:p>
          <a:p>
            <a:pPr lvl="1"/>
            <a:r>
              <a:rPr lang="en-US" sz="2000" u="sng" dirty="0">
                <a:solidFill>
                  <a:srgbClr val="0070C0"/>
                </a:solidFill>
              </a:rPr>
              <a:t>Fractures at the base of the skull </a:t>
            </a:r>
            <a:r>
              <a:rPr lang="en-US" sz="2000" dirty="0"/>
              <a:t>are problematic since they can cause injury to nerves, arteries, or other structures. If the fracture extends into the sinuses, a leakage of cerebrospinal fluid (CSF) from the nose or ears may occur. </a:t>
            </a:r>
            <a:endParaRPr lang="en-US" sz="2000" dirty="0" smtClean="0"/>
          </a:p>
          <a:p>
            <a:pPr marL="274320" lvl="1" indent="0">
              <a:buNone/>
            </a:pPr>
            <a:endParaRPr lang="en-US" sz="2000" dirty="0"/>
          </a:p>
          <a:p>
            <a:pPr lvl="1"/>
            <a:r>
              <a:rPr lang="en-US" sz="2000" u="sng" dirty="0">
                <a:solidFill>
                  <a:srgbClr val="0070C0"/>
                </a:solidFill>
              </a:rPr>
              <a:t>Depressed skull fractures</a:t>
            </a:r>
            <a:r>
              <a:rPr lang="en-US" sz="2000" dirty="0"/>
              <a:t>, in which part of the bone presses on or into the brain.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510" y="568693"/>
            <a:ext cx="5527964" cy="25406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252" y="3109321"/>
            <a:ext cx="5029276" cy="315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73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Radiological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564" y="1473958"/>
            <a:ext cx="10550236" cy="5023824"/>
          </a:xfrm>
        </p:spPr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0070C0"/>
                </a:solidFill>
              </a:rPr>
              <a:t>A computed tomography scan (CT or CAT scan) </a:t>
            </a:r>
            <a:r>
              <a:rPr lang="en-US" dirty="0" smtClean="0"/>
              <a:t>is the gold standard for the radiological assessment of a TBI patient. A CT scan is easy to perform and an excellent test for detecting the presence of blood and fractures, the most crucial lesions to identify in medical trauma cases..</a:t>
            </a:r>
          </a:p>
          <a:p>
            <a:r>
              <a:rPr lang="en-US" u="sng" dirty="0" smtClean="0">
                <a:solidFill>
                  <a:srgbClr val="0070C0"/>
                </a:solidFill>
              </a:rPr>
              <a:t>Magnetic resonance imaging (MRI) </a:t>
            </a:r>
            <a:r>
              <a:rPr lang="en-US" dirty="0" smtClean="0"/>
              <a:t>is not commonly used for acute head injury since it takes longer to perform a MRI than a CT. Because it is difficult to transport an acutely-injured patient from the emergency room to a MRI scanner, the use of MRI is impractical.</a:t>
            </a:r>
          </a:p>
          <a:p>
            <a:r>
              <a:rPr lang="en-US" dirty="0" smtClean="0"/>
              <a:t> However, once a patient is </a:t>
            </a:r>
            <a:r>
              <a:rPr lang="en-US" u="sng" dirty="0" smtClean="0"/>
              <a:t>stabilized</a:t>
            </a:r>
            <a:r>
              <a:rPr lang="en-US" dirty="0" smtClean="0"/>
              <a:t>, MRI may demonstrate the existence of lesions that were not detected on the CT scan..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055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54" y="1787236"/>
            <a:ext cx="10958945" cy="4689764"/>
          </a:xfrm>
        </p:spPr>
        <p:txBody>
          <a:bodyPr/>
          <a:lstStyle/>
          <a:p>
            <a:r>
              <a:rPr lang="en-US" dirty="0" smtClean="0"/>
              <a:t>surgery is performed to remove a large hematoma or contusion that is  compressing the brain or raising the pressure within the skull.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After surgery, these patients are under observation in the intensive care unit (ICU).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442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Quiz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50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Which type of brain hemorrhage occurs between the brain tissue and the outer </a:t>
            </a:r>
            <a:r>
              <a:rPr lang="en-US" sz="2800" dirty="0" smtClean="0"/>
              <a:t>membrane(the </a:t>
            </a:r>
            <a:r>
              <a:rPr lang="en-US" sz="2800" dirty="0" err="1" smtClean="0"/>
              <a:t>dura</a:t>
            </a:r>
            <a:r>
              <a:rPr lang="en-US" sz="2800" dirty="0" smtClean="0"/>
              <a:t>) ?</a:t>
            </a:r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A) Epidural hemorrhage</a:t>
            </a:r>
            <a:br>
              <a:rPr lang="en-US" sz="2800" dirty="0"/>
            </a:br>
            <a:r>
              <a:rPr lang="en-US" sz="2800" dirty="0"/>
              <a:t>B) Subdural hemorrhage</a:t>
            </a:r>
            <a:br>
              <a:rPr lang="en-US" sz="2800" dirty="0"/>
            </a:br>
            <a:r>
              <a:rPr lang="en-US" sz="2800" dirty="0"/>
              <a:t>C) Subarachnoid hemorrhage</a:t>
            </a:r>
            <a:br>
              <a:rPr lang="en-US" sz="2800" dirty="0"/>
            </a:br>
            <a:r>
              <a:rPr lang="en-US" sz="2800" dirty="0"/>
              <a:t>D) </a:t>
            </a:r>
            <a:r>
              <a:rPr lang="en-US" sz="2800" dirty="0" err="1"/>
              <a:t>Intracerebral</a:t>
            </a:r>
            <a:r>
              <a:rPr lang="en-US" sz="2800" dirty="0"/>
              <a:t> hemorrhage</a:t>
            </a:r>
          </a:p>
        </p:txBody>
      </p:sp>
    </p:spTree>
    <p:extLst>
      <p:ext uri="{BB962C8B-B14F-4D97-AF65-F5344CB8AC3E}">
        <p14:creationId xmlns:p14="http://schemas.microsoft.com/office/powerpoint/2010/main" val="362744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28" y="1704108"/>
            <a:ext cx="6996546" cy="5001491"/>
          </a:xfrm>
        </p:spPr>
      </p:pic>
    </p:spTree>
    <p:extLst>
      <p:ext uri="{BB962C8B-B14F-4D97-AF65-F5344CB8AC3E}">
        <p14:creationId xmlns:p14="http://schemas.microsoft.com/office/powerpoint/2010/main" val="3538546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kern="18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Traumatic Brain Injury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54" y="1981200"/>
            <a:ext cx="10958945" cy="4495800"/>
          </a:xfrm>
        </p:spPr>
        <p:txBody>
          <a:bodyPr/>
          <a:lstStyle/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1560"/>
              </a:spcAft>
            </a:pPr>
            <a:r>
              <a:rPr lang="en-US" sz="2800" b="1" dirty="0" smtClean="0">
                <a:solidFill>
                  <a:srgbClr val="040404"/>
                </a:solidFill>
                <a:effectLst/>
                <a:latin typeface="Georgia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Traumatic Brain Injury (TBI): </a:t>
            </a:r>
            <a:r>
              <a:rPr lang="en-US" sz="2800" dirty="0" smtClean="0">
                <a:solidFill>
                  <a:srgbClr val="040404"/>
                </a:solidFill>
                <a:effectLst/>
                <a:latin typeface="Georgia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is a disruption in the normal function of the brain.</a:t>
            </a:r>
          </a:p>
          <a:p>
            <a:pPr marL="0" algn="just">
              <a:lnSpc>
                <a:spcPct val="150000"/>
              </a:lnSpc>
              <a:spcBef>
                <a:spcPts val="0"/>
              </a:spcBef>
              <a:spcAft>
                <a:spcPts val="1560"/>
              </a:spcAft>
            </a:pPr>
            <a:r>
              <a:rPr lang="en-US" sz="2800" b="1" dirty="0" smtClean="0">
                <a:solidFill>
                  <a:srgbClr val="040404"/>
                </a:solidFill>
                <a:effectLst/>
                <a:latin typeface="Georgia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caused by </a:t>
            </a:r>
            <a:r>
              <a:rPr lang="en-US" sz="2800" dirty="0" smtClean="0">
                <a:solidFill>
                  <a:srgbClr val="040404"/>
                </a:solidFill>
                <a:effectLst/>
                <a:latin typeface="Georgia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 a blow to the head, the head suddenly and violently hitting an object </a:t>
            </a:r>
            <a:r>
              <a:rPr lang="en-US" sz="2800" b="1" u="sng" dirty="0" smtClean="0">
                <a:solidFill>
                  <a:srgbClr val="040404"/>
                </a:solidFill>
                <a:effectLst/>
                <a:latin typeface="Georgia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</a:t>
            </a:r>
            <a:r>
              <a:rPr lang="en-US" sz="2800" dirty="0" smtClean="0">
                <a:solidFill>
                  <a:srgbClr val="040404"/>
                </a:solidFill>
                <a:effectLst/>
                <a:latin typeface="Georgia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when an object pierces the skull and enters brain tissue. </a:t>
            </a:r>
            <a:endParaRPr lang="en-US" sz="2800" dirty="0" smtClean="0">
              <a:effectLst/>
              <a:latin typeface="Georgia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730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is the primary imaging technique used to diagnose a brain hemorrhage</a:t>
            </a:r>
            <a:r>
              <a:rPr lang="en-US" sz="2800" dirty="0" smtClean="0"/>
              <a:t>?</a:t>
            </a:r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A) X-ray</a:t>
            </a:r>
            <a:br>
              <a:rPr lang="en-US" sz="2800" dirty="0"/>
            </a:br>
            <a:r>
              <a:rPr lang="en-US" sz="2800" dirty="0"/>
              <a:t>B) MRI</a:t>
            </a:r>
            <a:br>
              <a:rPr lang="en-US" sz="2800" dirty="0"/>
            </a:br>
            <a:r>
              <a:rPr lang="en-US" sz="2800" dirty="0"/>
              <a:t>C) CT scan</a:t>
            </a:r>
            <a:br>
              <a:rPr lang="en-US" sz="2800" dirty="0"/>
            </a:br>
            <a:r>
              <a:rPr lang="en-US" sz="2800" dirty="0"/>
              <a:t>D) Ultrasound</a:t>
            </a:r>
          </a:p>
        </p:txBody>
      </p:sp>
    </p:spTree>
    <p:extLst>
      <p:ext uri="{BB962C8B-B14F-4D97-AF65-F5344CB8AC3E}">
        <p14:creationId xmlns:p14="http://schemas.microsoft.com/office/powerpoint/2010/main" val="1843546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SDH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74" y="1482436"/>
            <a:ext cx="4629700" cy="5167746"/>
          </a:xfrm>
        </p:spPr>
      </p:pic>
    </p:spTree>
    <p:extLst>
      <p:ext uri="{BB962C8B-B14F-4D97-AF65-F5344CB8AC3E}">
        <p14:creationId xmlns:p14="http://schemas.microsoft.com/office/powerpoint/2010/main" val="4036564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Which type of hemorrhage is typically associated with blunt head trauma</a:t>
            </a:r>
            <a:r>
              <a:rPr lang="en-US" sz="2800" dirty="0" smtClean="0"/>
              <a:t>?</a:t>
            </a:r>
          </a:p>
          <a:p>
            <a:pPr marL="0" indent="0">
              <a:buNone/>
            </a:pP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A) Subarachnoid hemorrhage</a:t>
            </a:r>
            <a:br>
              <a:rPr lang="en-US" sz="2800" dirty="0"/>
            </a:br>
            <a:r>
              <a:rPr lang="en-US" sz="2800" dirty="0"/>
              <a:t>B) Epidural hemorrhage</a:t>
            </a:r>
            <a:br>
              <a:rPr lang="en-US" sz="2800" dirty="0"/>
            </a:br>
            <a:r>
              <a:rPr lang="en-US" sz="2800" dirty="0"/>
              <a:t>C) </a:t>
            </a:r>
            <a:r>
              <a:rPr lang="en-US" sz="2800" dirty="0" err="1"/>
              <a:t>Intracerebral</a:t>
            </a:r>
            <a:r>
              <a:rPr lang="en-US" sz="2800" dirty="0"/>
              <a:t> hemorrhage</a:t>
            </a:r>
            <a:br>
              <a:rPr lang="en-US" sz="2800" dirty="0"/>
            </a:br>
            <a:r>
              <a:rPr lang="en-US" sz="2800" dirty="0"/>
              <a:t>D) All of the above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5744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Clinical </a:t>
            </a:r>
            <a:r>
              <a:rPr lang="en-US" dirty="0">
                <a:solidFill>
                  <a:srgbClr val="C00000"/>
                </a:solidFill>
              </a:rPr>
              <a:t>signs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55" y="1673352"/>
            <a:ext cx="5523345" cy="471830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Georgia" pitchFamily="18" charset="0"/>
              </a:rPr>
              <a:t>Symptoms of a TBI can be mild, moderate, or severe, depending on the extent of damage to the brain. </a:t>
            </a:r>
          </a:p>
          <a:p>
            <a:pPr lvl="0"/>
            <a:r>
              <a:rPr lang="en-US" dirty="0">
                <a:latin typeface="Georgia" pitchFamily="18" charset="0"/>
              </a:rPr>
              <a:t>Loss of or decreased consciousness.</a:t>
            </a:r>
          </a:p>
          <a:p>
            <a:pPr lvl="0"/>
            <a:r>
              <a:rPr lang="en-US" dirty="0">
                <a:latin typeface="Georgia" pitchFamily="18" charset="0"/>
              </a:rPr>
              <a:t>Loss of memory for events before or after the event (amnesia)</a:t>
            </a:r>
          </a:p>
          <a:p>
            <a:pPr lvl="0"/>
            <a:r>
              <a:rPr lang="en-US" dirty="0">
                <a:latin typeface="Georgia" pitchFamily="18" charset="0"/>
              </a:rPr>
              <a:t>Focal neurological deficits such as muscle weakness, loss of vision, change in speech.</a:t>
            </a:r>
          </a:p>
          <a:p>
            <a:pPr lvl="0"/>
            <a:r>
              <a:rPr lang="en-US" dirty="0">
                <a:latin typeface="Georgia" pitchFamily="18" charset="0"/>
              </a:rPr>
              <a:t>Alteration in mental state such as disorientation, slow thinking or difficulty concentrating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4105" y="647891"/>
            <a:ext cx="5500958" cy="552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01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Symptoms of Head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849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Georgia" pitchFamily="18" charset="0"/>
              </a:rPr>
              <a:t>Symptoms </a:t>
            </a:r>
            <a:r>
              <a:rPr lang="en-US" sz="2200" dirty="0">
                <a:latin typeface="Georgia" pitchFamily="18" charset="0"/>
              </a:rPr>
              <a:t>vary greatly depending on the severity of the head injury.</a:t>
            </a:r>
            <a:r>
              <a:rPr lang="en-US" sz="2200" u="sng" dirty="0">
                <a:latin typeface="Georgia" pitchFamily="18" charset="0"/>
              </a:rPr>
              <a:t> They may include any of the following:</a:t>
            </a:r>
          </a:p>
          <a:p>
            <a:pPr lvl="0"/>
            <a:r>
              <a:rPr lang="en-US" sz="2200" dirty="0">
                <a:latin typeface="Georgia" pitchFamily="18" charset="0"/>
              </a:rPr>
              <a:t>Vomiting</a:t>
            </a:r>
          </a:p>
          <a:p>
            <a:pPr lvl="0"/>
            <a:r>
              <a:rPr lang="en-US" sz="2200" dirty="0">
                <a:latin typeface="Georgia" pitchFamily="18" charset="0"/>
              </a:rPr>
              <a:t>Lethargy</a:t>
            </a:r>
          </a:p>
          <a:p>
            <a:pPr lvl="0"/>
            <a:r>
              <a:rPr lang="en-US" sz="2200" dirty="0">
                <a:latin typeface="Georgia" pitchFamily="18" charset="0"/>
              </a:rPr>
              <a:t>Headache</a:t>
            </a:r>
          </a:p>
          <a:p>
            <a:pPr lvl="0"/>
            <a:r>
              <a:rPr lang="en-US" sz="2200" dirty="0">
                <a:latin typeface="Georgia" pitchFamily="18" charset="0"/>
              </a:rPr>
              <a:t>Confusion</a:t>
            </a:r>
          </a:p>
          <a:p>
            <a:pPr lvl="0"/>
            <a:r>
              <a:rPr lang="en-US" sz="2200" dirty="0">
                <a:latin typeface="Georgia" pitchFamily="18" charset="0"/>
              </a:rPr>
              <a:t>Paralysis</a:t>
            </a:r>
          </a:p>
          <a:p>
            <a:pPr lvl="0"/>
            <a:r>
              <a:rPr lang="en-US" sz="2200" dirty="0">
                <a:latin typeface="Georgia" pitchFamily="18" charset="0"/>
              </a:rPr>
              <a:t>Coma</a:t>
            </a:r>
          </a:p>
          <a:p>
            <a:pPr lvl="0"/>
            <a:r>
              <a:rPr lang="en-US" sz="2200" dirty="0">
                <a:latin typeface="Georgia" pitchFamily="18" charset="0"/>
              </a:rPr>
              <a:t>Loss of consciousness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923128" y="1690688"/>
            <a:ext cx="57047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Georgia" pitchFamily="18" charset="0"/>
              </a:rPr>
              <a:t>• Dilated pupils</a:t>
            </a:r>
          </a:p>
          <a:p>
            <a:r>
              <a:rPr lang="en-US" sz="2000" dirty="0" smtClean="0">
                <a:latin typeface="Georgia" pitchFamily="18" charset="0"/>
              </a:rPr>
              <a:t>• Vision changes (blurred vision or seeing double, unable to tolerate bright light, loss of eye movement, blindness)</a:t>
            </a:r>
          </a:p>
          <a:p>
            <a:r>
              <a:rPr lang="en-US" sz="2000" dirty="0" smtClean="0">
                <a:latin typeface="Georgia" pitchFamily="18" charset="0"/>
              </a:rPr>
              <a:t>• Cerebrospinal fluid (CSF) (clear or blood-tinged) appear from the ears or nose</a:t>
            </a:r>
          </a:p>
          <a:p>
            <a:r>
              <a:rPr lang="en-US" sz="2000" dirty="0" smtClean="0">
                <a:latin typeface="Georgia" pitchFamily="18" charset="0"/>
              </a:rPr>
              <a:t>• Dizziness and balance concerns</a:t>
            </a:r>
          </a:p>
          <a:p>
            <a:r>
              <a:rPr lang="en-US" sz="2000" dirty="0" smtClean="0">
                <a:latin typeface="Georgia" pitchFamily="18" charset="0"/>
              </a:rPr>
              <a:t>• Breathing problems</a:t>
            </a:r>
          </a:p>
          <a:p>
            <a:r>
              <a:rPr lang="en-US" sz="2000" dirty="0" smtClean="0">
                <a:latin typeface="Georgia" pitchFamily="18" charset="0"/>
              </a:rPr>
              <a:t>• Slow pulse</a:t>
            </a:r>
          </a:p>
          <a:p>
            <a:r>
              <a:rPr lang="en-US" sz="2000" dirty="0" smtClean="0">
                <a:latin typeface="Georgia" pitchFamily="18" charset="0"/>
              </a:rPr>
              <a:t>• Cognitive difficulties</a:t>
            </a:r>
          </a:p>
          <a:p>
            <a:r>
              <a:rPr lang="en-US" sz="2000" dirty="0" smtClean="0">
                <a:latin typeface="Georgia" pitchFamily="18" charset="0"/>
              </a:rPr>
              <a:t>• Speech difficulties (slurred speech, inability to understand and/or articulate words)</a:t>
            </a:r>
          </a:p>
          <a:p>
            <a:r>
              <a:rPr lang="en-US" sz="2000" dirty="0" smtClean="0">
                <a:latin typeface="Georgia" pitchFamily="18" charset="0"/>
              </a:rPr>
              <a:t>• Difficulty swallowing</a:t>
            </a:r>
          </a:p>
          <a:p>
            <a:r>
              <a:rPr lang="en-US" sz="2000" dirty="0" smtClean="0">
                <a:latin typeface="Georgia" pitchFamily="18" charset="0"/>
              </a:rPr>
              <a:t>• Body numbness or tingling</a:t>
            </a:r>
          </a:p>
          <a:p>
            <a:r>
              <a:rPr lang="en-US" sz="2000" dirty="0" smtClean="0">
                <a:latin typeface="Georgia" pitchFamily="18" charset="0"/>
              </a:rPr>
              <a:t>• Droopy eyelid or facial weakness</a:t>
            </a:r>
          </a:p>
          <a:p>
            <a:r>
              <a:rPr lang="en-US" sz="2000" dirty="0" smtClean="0">
                <a:latin typeface="Georgia" pitchFamily="18" charset="0"/>
              </a:rPr>
              <a:t>• Loss of bowel control or bladder control</a:t>
            </a:r>
            <a:endParaRPr lang="en-US" sz="20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491" y="304801"/>
            <a:ext cx="11152909" cy="1108363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Types of Injuries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1783" y="1288473"/>
            <a:ext cx="6012872" cy="510318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100" b="1" dirty="0">
                <a:solidFill>
                  <a:srgbClr val="FF0000"/>
                </a:solidFill>
              </a:rPr>
              <a:t>Hematoma</a:t>
            </a:r>
            <a:r>
              <a:rPr lang="en-US" sz="2100" b="1" dirty="0"/>
              <a:t>:</a:t>
            </a:r>
            <a:r>
              <a:rPr lang="en-US" sz="2100" dirty="0"/>
              <a:t> A hematoma is a blood clot within the brain or on its surface. Hematomas may occur anywhere within the brain. </a:t>
            </a:r>
          </a:p>
          <a:p>
            <a:pPr lvl="0"/>
            <a:r>
              <a:rPr lang="en-US" sz="2100" dirty="0"/>
              <a:t>An </a:t>
            </a:r>
            <a:r>
              <a:rPr lang="en-US" sz="2100" b="1" dirty="0">
                <a:solidFill>
                  <a:srgbClr val="C00000"/>
                </a:solidFill>
              </a:rPr>
              <a:t>Epidural hematoma</a:t>
            </a:r>
            <a:r>
              <a:rPr lang="en-US" sz="2100" dirty="0">
                <a:solidFill>
                  <a:srgbClr val="C00000"/>
                </a:solidFill>
              </a:rPr>
              <a:t> </a:t>
            </a:r>
            <a:r>
              <a:rPr lang="en-US" sz="2100" dirty="0"/>
              <a:t>is a collection of blood between the </a:t>
            </a:r>
            <a:r>
              <a:rPr lang="en-US" sz="2100" dirty="0" err="1"/>
              <a:t>dura</a:t>
            </a:r>
            <a:r>
              <a:rPr lang="en-US" sz="2100" dirty="0"/>
              <a:t> mater (the protective covering of the brain) and the inside of the skull. </a:t>
            </a:r>
            <a:endParaRPr lang="en-US" sz="2100" dirty="0" smtClean="0"/>
          </a:p>
          <a:p>
            <a:pPr lvl="0"/>
            <a:r>
              <a:rPr lang="en-US" sz="2100" dirty="0" smtClean="0"/>
              <a:t>Origin: Arterial </a:t>
            </a:r>
            <a:r>
              <a:rPr lang="en-US" sz="2100" dirty="0"/>
              <a:t>(</a:t>
            </a:r>
            <a:r>
              <a:rPr lang="en-US" sz="2100" dirty="0" smtClean="0"/>
              <a:t>majority, due </a:t>
            </a:r>
            <a:r>
              <a:rPr lang="en-US" sz="2100" dirty="0"/>
              <a:t>to tearing </a:t>
            </a:r>
            <a:r>
              <a:rPr lang="en-US" sz="2100" dirty="0" smtClean="0"/>
              <a:t>of </a:t>
            </a:r>
            <a:r>
              <a:rPr lang="en-US" sz="2100" dirty="0"/>
              <a:t>the meningeal arteries, most commonly the middle meningeal artery)</a:t>
            </a:r>
            <a:endParaRPr lang="en-US" sz="2100" dirty="0"/>
          </a:p>
          <a:p>
            <a:pPr lvl="0"/>
            <a:r>
              <a:rPr lang="en-US" sz="2100" dirty="0"/>
              <a:t> A </a:t>
            </a:r>
            <a:r>
              <a:rPr lang="en-US" sz="2100" b="1" dirty="0">
                <a:solidFill>
                  <a:srgbClr val="C00000"/>
                </a:solidFill>
              </a:rPr>
              <a:t>Subdural Hematoma</a:t>
            </a:r>
            <a:r>
              <a:rPr lang="en-US" sz="2100" dirty="0">
                <a:solidFill>
                  <a:srgbClr val="C00000"/>
                </a:solidFill>
              </a:rPr>
              <a:t> </a:t>
            </a:r>
            <a:r>
              <a:rPr lang="en-US" sz="2100" dirty="0"/>
              <a:t>is a collection of blood between the </a:t>
            </a:r>
            <a:r>
              <a:rPr lang="en-US" sz="2100" dirty="0" err="1"/>
              <a:t>dura</a:t>
            </a:r>
            <a:r>
              <a:rPr lang="en-US" sz="2100" dirty="0"/>
              <a:t> mater and the arachnoid layer, which sits directly on the surface of the brain</a:t>
            </a:r>
            <a:r>
              <a:rPr lang="en-US" sz="2100" dirty="0" smtClean="0"/>
              <a:t>.</a:t>
            </a:r>
          </a:p>
          <a:p>
            <a:pPr lvl="0"/>
            <a:r>
              <a:rPr lang="en-US" sz="2100" dirty="0" smtClean="0"/>
              <a:t>Origin: Venous</a:t>
            </a:r>
            <a:r>
              <a:rPr lang="en-US" sz="2100" dirty="0"/>
              <a:t>, due to laceration of superficial bridging cortical veins</a:t>
            </a:r>
            <a:endParaRPr lang="en-US" sz="2100" dirty="0"/>
          </a:p>
          <a:p>
            <a:endParaRPr lang="en-US" sz="2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4655" y="1524001"/>
            <a:ext cx="5652654" cy="50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22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31" y="2895601"/>
            <a:ext cx="2881524" cy="35995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304" y="365125"/>
            <a:ext cx="7723496" cy="1325563"/>
          </a:xfrm>
        </p:spPr>
        <p:txBody>
          <a:bodyPr/>
          <a:lstStyle/>
          <a:p>
            <a:r>
              <a:rPr lang="de-DE" dirty="0" smtClean="0"/>
              <a:t>Epidural VS Subdural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93965" y="1690255"/>
            <a:ext cx="5316964" cy="347749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8672945" y="1690254"/>
            <a:ext cx="3394363" cy="429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Cerebral Contusion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6262254" cy="4718304"/>
          </a:xfrm>
        </p:spPr>
        <p:txBody>
          <a:bodyPr/>
          <a:lstStyle/>
          <a:p>
            <a:pPr lvl="0"/>
            <a:r>
              <a:rPr lang="en-US" dirty="0"/>
              <a:t> A cerebral contusion is bruising of brain tissue.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39203" y="498764"/>
            <a:ext cx="3464324" cy="3127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5" y="2671406"/>
            <a:ext cx="6303819" cy="37829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203" y="3626306"/>
            <a:ext cx="3478179" cy="309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1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2884"/>
            <a:ext cx="9720072" cy="1038868"/>
          </a:xfrm>
        </p:spPr>
        <p:txBody>
          <a:bodyPr/>
          <a:lstStyle/>
          <a:p>
            <a:r>
              <a:rPr lang="de-DE" dirty="0" smtClean="0"/>
              <a:t>Cerebral contusion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2727" y="1421502"/>
            <a:ext cx="5209309" cy="488231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599" y="1434631"/>
            <a:ext cx="4453200" cy="489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0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Intracerebral Hemorrhage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b="1" dirty="0"/>
              <a:t>Intracerebral Hemorrhage:</a:t>
            </a:r>
            <a:r>
              <a:rPr lang="en-US" dirty="0"/>
              <a:t> An </a:t>
            </a:r>
            <a:r>
              <a:rPr lang="en-US" dirty="0" err="1"/>
              <a:t>intracerebral</a:t>
            </a:r>
            <a:r>
              <a:rPr lang="en-US" dirty="0"/>
              <a:t> hemorrhage (ICH) describes bleeding within the brain tissue.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964" y="1510145"/>
            <a:ext cx="5638800" cy="480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12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305</TotalTime>
  <Words>558</Words>
  <Application>Microsoft Office PowerPoint</Application>
  <PresentationFormat>Custom</PresentationFormat>
  <Paragraphs>77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Clarity</vt:lpstr>
      <vt:lpstr>Head Injury</vt:lpstr>
      <vt:lpstr>Traumatic Brain Injury</vt:lpstr>
      <vt:lpstr>Clinical signs </vt:lpstr>
      <vt:lpstr>Symptoms of Head Injury</vt:lpstr>
      <vt:lpstr>Types of Injuries</vt:lpstr>
      <vt:lpstr>Epidural VS Subdural</vt:lpstr>
      <vt:lpstr>Cerebral Contusion</vt:lpstr>
      <vt:lpstr>Cerebral contusion</vt:lpstr>
      <vt:lpstr>Intracerebral Hemorrhage</vt:lpstr>
      <vt:lpstr>Subarachnoid Hemorrhage</vt:lpstr>
      <vt:lpstr>SAH</vt:lpstr>
      <vt:lpstr>PowerPoint Presentation</vt:lpstr>
      <vt:lpstr>Ischemia</vt:lpstr>
      <vt:lpstr>Skull Fractures</vt:lpstr>
      <vt:lpstr>Radiological Tests</vt:lpstr>
      <vt:lpstr>Treatment</vt:lpstr>
      <vt:lpstr>Quiz  </vt:lpstr>
      <vt:lpstr>PowerPoint Presentation</vt:lpstr>
      <vt:lpstr>PowerPoint Presentation</vt:lpstr>
      <vt:lpstr>PowerPoint Presentation</vt:lpstr>
      <vt:lpstr>SDH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 Injury</dc:title>
  <dc:creator>Microsoft account</dc:creator>
  <cp:lastModifiedBy>ALMadar</cp:lastModifiedBy>
  <cp:revision>29</cp:revision>
  <dcterms:created xsi:type="dcterms:W3CDTF">2023-10-08T19:21:27Z</dcterms:created>
  <dcterms:modified xsi:type="dcterms:W3CDTF">2024-10-02T19:13:59Z</dcterms:modified>
</cp:coreProperties>
</file>