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84" r:id="rId4"/>
  </p:sldMasterIdLst>
  <p:notesMasterIdLst>
    <p:notesMasterId r:id="rId25"/>
  </p:notesMasterIdLst>
  <p:handoutMasterIdLst>
    <p:handoutMasterId r:id="rId26"/>
  </p:handoutMasterIdLst>
  <p:sldIdLst>
    <p:sldId id="265" r:id="rId5"/>
    <p:sldId id="276" r:id="rId6"/>
    <p:sldId id="275" r:id="rId7"/>
    <p:sldId id="302" r:id="rId8"/>
    <p:sldId id="271" r:id="rId9"/>
    <p:sldId id="306" r:id="rId10"/>
    <p:sldId id="307" r:id="rId11"/>
    <p:sldId id="308" r:id="rId12"/>
    <p:sldId id="316" r:id="rId13"/>
    <p:sldId id="309" r:id="rId14"/>
    <p:sldId id="310" r:id="rId15"/>
    <p:sldId id="311" r:id="rId16"/>
    <p:sldId id="303" r:id="rId17"/>
    <p:sldId id="315" r:id="rId18"/>
    <p:sldId id="304" r:id="rId19"/>
    <p:sldId id="305" r:id="rId20"/>
    <p:sldId id="312" r:id="rId21"/>
    <p:sldId id="313" r:id="rId22"/>
    <p:sldId id="314" r:id="rId23"/>
    <p:sldId id="297" r:id="rId24"/>
  </p:sldIdLst>
  <p:sldSz cx="12192000" cy="6858000"/>
  <p:notesSz cx="6858000" cy="9144000"/>
  <p:defaultTextStyle>
    <a:defPPr algn="r" rtl="1"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6509" autoAdjust="0"/>
  </p:normalViewPr>
  <p:slideViewPr>
    <p:cSldViewPr snapToGrid="0" showGuides="1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02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08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ar-SA" dirty="0">
              <a:cs typeface="+mj-cs"/>
            </a:endParaRP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37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701E96AD-4579-453A-A2B1-75DFE83DBBC0}" type="uaqdatetime1">
              <a:rPr lang="ar-SA" smtClean="0">
                <a:cs typeface="+mj-cs"/>
              </a:rPr>
              <a:pPr algn="l" rtl="1"/>
              <a:t>06/10/1445</a:t>
            </a:fld>
            <a:endParaRPr lang="ar-SA" dirty="0">
              <a:cs typeface="+mj-cs"/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0892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ar-SA" dirty="0">
              <a:cs typeface="+mj-cs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3714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B78FE58C-C1A6-4C4C-90C2-B7F5B0504B2D}" type="slidenum">
              <a:rPr lang="ar-SA" smtClean="0">
                <a:cs typeface="+mj-cs"/>
              </a:rPr>
              <a:pPr algn="l" rtl="1"/>
              <a:t>‹#›</a:t>
            </a:fld>
            <a:endParaRPr lang="ar-SA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089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cs typeface="+mj-cs"/>
              </a:defRPr>
            </a:lvl1pPr>
          </a:lstStyle>
          <a:p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725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cs typeface="+mj-cs"/>
              </a:defRPr>
            </a:lvl1pPr>
          </a:lstStyle>
          <a:p>
            <a:fld id="{3EDD0E74-44EF-4358-8A83-710B04B0A8B9}" type="uaqdatetime1">
              <a:rPr lang="ar-SA" noProof="0" smtClean="0"/>
              <a:pPr/>
              <a:t>06/10/1445</a:t>
            </a:fld>
            <a:endParaRPr lang="ar-SA" noProof="0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 dirty="0" smtClean="0"/>
              <a:t>انقر لتحرير أنماط النص الرئيسي</a:t>
            </a:r>
          </a:p>
          <a:p>
            <a:pPr lvl="1" rtl="1"/>
            <a:r>
              <a:rPr lang="ar-SA" noProof="0" dirty="0" smtClean="0"/>
              <a:t>المستوى الثاني</a:t>
            </a:r>
          </a:p>
          <a:p>
            <a:pPr lvl="2" rtl="1"/>
            <a:r>
              <a:rPr lang="ar-SA" noProof="0" dirty="0" smtClean="0"/>
              <a:t>المستوى الثالث</a:t>
            </a:r>
          </a:p>
          <a:p>
            <a:pPr lvl="3" rtl="1"/>
            <a:r>
              <a:rPr lang="ar-SA" noProof="0" dirty="0" smtClean="0"/>
              <a:t>المستوى الرابع</a:t>
            </a:r>
          </a:p>
          <a:p>
            <a:pPr lvl="4" rtl="1"/>
            <a:r>
              <a:rPr lang="ar-SA" noProof="0" dirty="0" smtClean="0"/>
              <a:t>المستوى الخامس</a:t>
            </a:r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0895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cs typeface="+mj-cs"/>
              </a:defRPr>
            </a:lvl1pPr>
          </a:lstStyle>
          <a:p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72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cs typeface="+mj-cs"/>
              </a:defRPr>
            </a:lvl1pPr>
          </a:lstStyle>
          <a:p>
            <a:fld id="{810E1E9A-E921-4174-A0FC-51868D7AC568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E1E9A-E921-4174-A0FC-51868D7AC568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6758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1" anchor="b"/>
          <a:lstStyle>
            <a:lvl1pPr algn="ctr" rtl="1">
              <a:defRPr sz="60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وان ال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1"/>
          <a:lstStyle>
            <a:lvl1pPr marL="0" indent="0" algn="ctr" rtl="1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 smtClean="0"/>
              <a:t>انقر لتحرير نمط العنوان الثانوي الرئيسي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7200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117D81A1-1285-475E-AB17-FA619CF46948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648200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3276600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841248" y="1825625"/>
            <a:ext cx="9791700" cy="4351338"/>
          </a:xfrm>
        </p:spPr>
        <p:txBody>
          <a:bodyPr vert="eaVert" rtlCol="1"/>
          <a:lstStyle/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B76FAA46-EF14-405E-88F2-951D27EDA1E5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العنوان العمودي وال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 flipV="1">
            <a:off x="853127" y="365125"/>
            <a:ext cx="2628900" cy="5811838"/>
          </a:xfrm>
        </p:spPr>
        <p:txBody>
          <a:bodyPr vert="eaVert"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3629438" y="365125"/>
            <a:ext cx="7010400" cy="5811838"/>
          </a:xfrm>
        </p:spPr>
        <p:txBody>
          <a:bodyPr vert="eaVert" rtlCol="1"/>
          <a:lstStyle/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5FE58AF-FD7A-421E-9EE4-3B74C59A475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_1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العنوان 1"/>
          <p:cNvSpPr>
            <a:spLocks noGrp="1"/>
          </p:cNvSpPr>
          <p:nvPr>
            <p:ph type="title"/>
          </p:nvPr>
        </p:nvSpPr>
        <p:spPr>
          <a:xfrm>
            <a:off x="6710555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صورة 2" descr="عنصر نائب فارغ لإضافة صورة. انقر فوق العنصر النائب ثم حدد الصورة التي ترغب بإضافتها."/>
          <p:cNvSpPr>
            <a:spLocks noGrp="1"/>
          </p:cNvSpPr>
          <p:nvPr>
            <p:ph type="pic" idx="1"/>
          </p:nvPr>
        </p:nvSpPr>
        <p:spPr>
          <a:xfrm>
            <a:off x="858435" y="987425"/>
            <a:ext cx="5678424" cy="4873625"/>
          </a:xfrm>
        </p:spPr>
        <p:txBody>
          <a:bodyPr rtlCol="1"/>
          <a:lstStyle>
            <a:lvl1pPr marL="0" indent="0" algn="r" rtl="1">
              <a:buNone/>
              <a:defRPr sz="32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 smtClean="0"/>
              <a:t>انقر فوق الأيقونة لإضافة صورة</a:t>
            </a:r>
            <a:endParaRPr lang="ar-SA" noProof="0" dirty="0"/>
          </a:p>
        </p:txBody>
      </p:sp>
      <p:sp>
        <p:nvSpPr>
          <p:cNvPr id="8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10555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6E7BE25D-E585-4A6C-9A87-287F66850720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41248" y="365125"/>
            <a:ext cx="9029700" cy="1325563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41248" y="1825625"/>
            <a:ext cx="9791700" cy="4351338"/>
          </a:xfrm>
        </p:spPr>
        <p:txBody>
          <a:bodyPr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16CD42C3-8EA9-4710-9ED6-CA0E8E40EA9C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645152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1248" y="6355080"/>
            <a:ext cx="3276600" cy="392449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41248" y="1709738"/>
            <a:ext cx="10105791" cy="2862262"/>
          </a:xfrm>
        </p:spPr>
        <p:txBody>
          <a:bodyPr rtlCol="1" anchor="b"/>
          <a:lstStyle>
            <a:lvl1pPr algn="r" rtl="1">
              <a:defRPr sz="60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41248" y="4589463"/>
            <a:ext cx="10105791" cy="1500187"/>
          </a:xfrm>
        </p:spPr>
        <p:txBody>
          <a:bodyPr rtlCol="1"/>
          <a:lstStyle>
            <a:lvl1pPr marL="0" indent="0" algn="r" rtl="1">
              <a:buNone/>
              <a:defRPr sz="2400"/>
            </a:lvl1pPr>
            <a:lvl2pPr marL="457200" indent="0" algn="r" rtl="1">
              <a:buNone/>
              <a:defRPr sz="2000"/>
            </a:lvl2pPr>
            <a:lvl3pPr marL="914400" indent="0" algn="r" rtl="1">
              <a:buNone/>
              <a:defRPr sz="1800"/>
            </a:lvl3pPr>
            <a:lvl4pPr marL="1371600" indent="0" algn="r" rtl="1">
              <a:buNone/>
              <a:defRPr sz="1600"/>
            </a:lvl4pPr>
            <a:lvl5pPr marL="1828800" indent="0" algn="r" rtl="1">
              <a:buNone/>
              <a:defRPr sz="1600"/>
            </a:lvl5pPr>
            <a:lvl6pPr marL="2286000" indent="0" algn="r" rtl="1">
              <a:buNone/>
              <a:defRPr sz="1600"/>
            </a:lvl6pPr>
            <a:lvl7pPr marL="2743200" indent="0" algn="r" rtl="1">
              <a:buNone/>
              <a:defRPr sz="1600"/>
            </a:lvl7pPr>
            <a:lvl8pPr marL="3200400" indent="0" algn="r" rtl="1">
              <a:buNone/>
              <a:defRPr sz="1600"/>
            </a:lvl8pPr>
            <a:lvl9pPr marL="3657600" indent="0" algn="r" rtl="1">
              <a:buNone/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/>
          <a:p>
            <a:pPr rtl="1"/>
            <a:fld id="{5FBC32AB-0BC9-4F28-AA69-6F5528CD3AEE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41248" y="365125"/>
            <a:ext cx="9029700" cy="1325563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863395" y="1825625"/>
            <a:ext cx="4754880" cy="4351338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841248" y="1825625"/>
            <a:ext cx="4754880" cy="4351338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-SA" noProof="0" dirty="0" smtClean="0"/>
              <a:t>انقر لتحرير أنماط النص الرئيسي</a:t>
            </a:r>
          </a:p>
          <a:p>
            <a:pPr lvl="1" rtl="1"/>
            <a:r>
              <a:rPr lang="ar-SA" noProof="0" dirty="0" smtClean="0"/>
              <a:t>المستوى الثاني</a:t>
            </a:r>
          </a:p>
          <a:p>
            <a:pPr lvl="2" rtl="1"/>
            <a:r>
              <a:rPr lang="ar-SA" noProof="0" dirty="0" smtClean="0"/>
              <a:t>المستوى الثالث</a:t>
            </a:r>
          </a:p>
          <a:p>
            <a:pPr lvl="3" rtl="1"/>
            <a:r>
              <a:rPr lang="ar-SA" noProof="0" dirty="0" smtClean="0"/>
              <a:t>المستوى الرابع</a:t>
            </a:r>
          </a:p>
          <a:p>
            <a:pPr lvl="4" rtl="1"/>
            <a:r>
              <a:rPr lang="ar-SA" noProof="0" dirty="0" smtClean="0"/>
              <a:t>المستوى الخامس</a:t>
            </a:r>
            <a:endParaRPr lang="ar-SA" noProof="0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CEBAE32E-0382-4A95-A4F8-7625ECC804F6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648200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53107" y="274638"/>
            <a:ext cx="9023350" cy="1143000"/>
          </a:xfrm>
        </p:spPr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865734" y="1489075"/>
            <a:ext cx="4754880" cy="641350"/>
          </a:xfrm>
          <a:noFill/>
          <a:ln>
            <a:noFill/>
          </a:ln>
        </p:spPr>
        <p:txBody>
          <a:bodyPr rtlCol="1" anchor="b"/>
          <a:lstStyle>
            <a:lvl1pPr marL="0" indent="0" algn="r" rtl="1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865734" y="2193925"/>
            <a:ext cx="4754880" cy="397827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>
            <a:off x="854118" y="1489075"/>
            <a:ext cx="4754880" cy="641350"/>
          </a:xfrm>
          <a:noFill/>
          <a:ln>
            <a:noFill/>
          </a:ln>
        </p:spPr>
        <p:txBody>
          <a:bodyPr rtlCol="1" anchor="b"/>
          <a:lstStyle>
            <a:lvl1pPr marL="0" indent="0" algn="r" rtl="1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 dirty="0" smtClean="0"/>
              <a:t>انقر لتحرير أنماط النص الرئيسي</a:t>
            </a:r>
            <a:endParaRPr lang="ar-SA" noProof="0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854118" y="2193925"/>
            <a:ext cx="4754880" cy="397827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FC4F3D4-B874-482B-8D08-527B73A95706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5C389B78-5342-4409-B8D5-2FA9239C1FD4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A325B388-F510-4598-8513-06F9E5DF95F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6700618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58435" y="987425"/>
            <a:ext cx="5676483" cy="4873625"/>
          </a:xfrm>
        </p:spPr>
        <p:txBody>
          <a:bodyPr rtlCol="1"/>
          <a:lstStyle>
            <a:lvl1pPr algn="r" rtl="1">
              <a:defRPr sz="3200"/>
            </a:lvl1pPr>
            <a:lvl2pPr algn="r" rtl="1">
              <a:defRPr sz="2800"/>
            </a:lvl2pPr>
            <a:lvl3pPr algn="r" rtl="1">
              <a:defRPr sz="2400"/>
            </a:lvl3pPr>
            <a:lvl4pPr algn="r" rtl="1">
              <a:defRPr sz="2000"/>
            </a:lvl4pPr>
            <a:lvl5pPr algn="r" rtl="1">
              <a:defRPr sz="20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00618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453CFB7D-07AA-4D7C-BB48-6C7EBB28E04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العنوان 1"/>
          <p:cNvSpPr>
            <a:spLocks noGrp="1"/>
          </p:cNvSpPr>
          <p:nvPr>
            <p:ph type="title"/>
          </p:nvPr>
        </p:nvSpPr>
        <p:spPr>
          <a:xfrm>
            <a:off x="6700617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صورة 2" descr="عنصر نائب فارغ لإضافة صورة. انقر فوق العنصر النائب ثم حدد الصورة التي ترغب بإضافتها."/>
          <p:cNvSpPr>
            <a:spLocks noGrp="1"/>
          </p:cNvSpPr>
          <p:nvPr>
            <p:ph type="pic" idx="1"/>
          </p:nvPr>
        </p:nvSpPr>
        <p:spPr>
          <a:xfrm>
            <a:off x="868378" y="987425"/>
            <a:ext cx="5678424" cy="4873625"/>
          </a:xfrm>
        </p:spPr>
        <p:txBody>
          <a:bodyPr rtlCol="1"/>
          <a:lstStyle>
            <a:lvl1pPr marL="0" indent="0" algn="r" rtl="1">
              <a:buNone/>
              <a:defRPr sz="32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 smtClean="0"/>
              <a:t>انقر فوق الأيقونة لإضافة صورة</a:t>
            </a:r>
            <a:endParaRPr lang="ar-SA" noProof="0" dirty="0"/>
          </a:p>
        </p:txBody>
      </p:sp>
      <p:sp>
        <p:nvSpPr>
          <p:cNvPr id="8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00617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24CE051-4017-4261-93E1-AC1B45C3F51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rtl="1"/>
            <a:r>
              <a:rPr lang="ar-SA" noProof="0" dirty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0772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fld id="{EA4EB3B4-5EF5-4D1F-BAB2-E445F544AD94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1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j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j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j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j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j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in" TargetMode="External"/><Relationship Id="rId2" Type="http://schemas.openxmlformats.org/officeDocument/2006/relationships/hyperlink" Target="https://en.wikipedia.org/wiki/Headach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Triptan" TargetMode="External"/><Relationship Id="rId3" Type="http://schemas.openxmlformats.org/officeDocument/2006/relationships/hyperlink" Target="https://en.wikipedia.org/wiki/Headache" TargetMode="External"/><Relationship Id="rId7" Type="http://schemas.openxmlformats.org/officeDocument/2006/relationships/hyperlink" Target="https://en.wikipedia.org/wiki/Oxygen_therapy" TargetMode="External"/><Relationship Id="rId2" Type="http://schemas.openxmlformats.org/officeDocument/2006/relationships/hyperlink" Target="https://en.wikipedia.org/wiki/Neurological_disord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Tobacco_smoke" TargetMode="External"/><Relationship Id="rId5" Type="http://schemas.openxmlformats.org/officeDocument/2006/relationships/hyperlink" Target="https://en.wikipedia.org/wiki/Nasal_congestion" TargetMode="External"/><Relationship Id="rId4" Type="http://schemas.openxmlformats.org/officeDocument/2006/relationships/hyperlink" Target="https://en.wikipedia.org/wiki/Eye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Brain_tumor" TargetMode="External"/><Relationship Id="rId3" Type="http://schemas.openxmlformats.org/officeDocument/2006/relationships/hyperlink" Target="https://en.wikipedia.org/wiki/Inflammation" TargetMode="External"/><Relationship Id="rId7" Type="http://schemas.openxmlformats.org/officeDocument/2006/relationships/hyperlink" Target="https://en.wikipedia.org/wiki/Arteriovenous_malformation" TargetMode="External"/><Relationship Id="rId2" Type="http://schemas.openxmlformats.org/officeDocument/2006/relationships/hyperlink" Target="https://en.wikipedia.org/wiki/Meningiti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Ruptured_aneurysm" TargetMode="External"/><Relationship Id="rId5" Type="http://schemas.openxmlformats.org/officeDocument/2006/relationships/hyperlink" Target="https://en.wikipedia.org/wiki/Subarachnoid_hemorrhage" TargetMode="External"/><Relationship Id="rId10" Type="http://schemas.openxmlformats.org/officeDocument/2006/relationships/hyperlink" Target="https://en.wikipedia.org/wiki/Glaucoma" TargetMode="External"/><Relationship Id="rId4" Type="http://schemas.openxmlformats.org/officeDocument/2006/relationships/hyperlink" Target="https://en.wikipedia.org/wiki/Intracranial_hemorrhage" TargetMode="External"/><Relationship Id="rId9" Type="http://schemas.openxmlformats.org/officeDocument/2006/relationships/hyperlink" Target="https://en.wikipedia.org/wiki/Temporal_arteriti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osterior_fossa_malformations%E2%80%93hemangiomas%E2%80%93arterial_anomalies%E2%80%93cardiac_defects%E2%80%93eye_abnormalities%E2%80%93sternal_cleft_and_supraumbilical_raphe_syndrome" TargetMode="External"/><Relationship Id="rId2" Type="http://schemas.openxmlformats.org/officeDocument/2006/relationships/hyperlink" Target="https://en.wikipedia.org/wiki/Headache#Red_flag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in" TargetMode="External"/><Relationship Id="rId2" Type="http://schemas.openxmlformats.org/officeDocument/2006/relationships/hyperlink" Target="https://en.wikipedia.org/wiki/Human_brai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Nocicepto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luster_headaches" TargetMode="External"/><Relationship Id="rId2" Type="http://schemas.openxmlformats.org/officeDocument/2006/relationships/hyperlink" Target="https://en.wikipedia.org/wiki/Tension_headache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Hypothalamus" TargetMode="External"/><Relationship Id="rId4" Type="http://schemas.openxmlformats.org/officeDocument/2006/relationships/hyperlink" Target="https://en.wikipedia.org/wiki/Trigeminal_nerv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yperacusis" TargetMode="External"/><Relationship Id="rId2" Type="http://schemas.openxmlformats.org/officeDocument/2006/relationships/hyperlink" Target="https://en.wikipedia.org/wiki/Photophobi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Caffeine" TargetMode="External"/><Relationship Id="rId3" Type="http://schemas.openxmlformats.org/officeDocument/2006/relationships/hyperlink" Target="https://en.wikipedia.org/wiki/Beta_blockers" TargetMode="External"/><Relationship Id="rId7" Type="http://schemas.openxmlformats.org/officeDocument/2006/relationships/hyperlink" Target="https://en.wikipedia.org/wiki/Aspirin" TargetMode="External"/><Relationship Id="rId2" Type="http://schemas.openxmlformats.org/officeDocument/2006/relationships/hyperlink" Target="https://en.wikipedia.org/wiki/Anticonvulsan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Paracetamol" TargetMode="External"/><Relationship Id="rId5" Type="http://schemas.openxmlformats.org/officeDocument/2006/relationships/hyperlink" Target="https://en.wikipedia.org/wiki/Nonsteroidal_anti-inflammatory_drug" TargetMode="External"/><Relationship Id="rId4" Type="http://schemas.openxmlformats.org/officeDocument/2006/relationships/hyperlink" Target="https://en.wikipedia.org/wiki/Propranolol" TargetMode="External"/><Relationship Id="rId9" Type="http://schemas.openxmlformats.org/officeDocument/2006/relationships/hyperlink" Target="https://en.wikipedia.org/wiki/Metoclopramid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425003" y="695460"/>
            <a:ext cx="9787943" cy="4456090"/>
          </a:xfrm>
        </p:spPr>
        <p:txBody>
          <a:bodyPr>
            <a:normAutofit fontScale="90000"/>
          </a:bodyPr>
          <a:lstStyle/>
          <a:p>
            <a:pPr algn="l"/>
            <a:r>
              <a:rPr lang="en-US" sz="7200" dirty="0"/>
              <a:t/>
            </a:r>
            <a:br>
              <a:rPr lang="en-US" sz="7200" dirty="0"/>
            </a:br>
            <a:r>
              <a:rPr lang="en-US" sz="7200" dirty="0" smtClean="0"/>
              <a:t>     </a:t>
            </a:r>
            <a:r>
              <a:rPr lang="en-US" sz="8000" b="1" dirty="0" smtClean="0"/>
              <a:t>Headache</a:t>
            </a:r>
            <a:r>
              <a:rPr lang="ar-IQ" sz="7200" dirty="0"/>
              <a:t/>
            </a:r>
            <a:br>
              <a:rPr lang="ar-IQ" sz="7200" dirty="0"/>
            </a:br>
            <a:r>
              <a:rPr lang="en-US" sz="7200" dirty="0" smtClean="0"/>
              <a:t>  </a:t>
            </a:r>
            <a:br>
              <a:rPr lang="en-US" sz="7200" dirty="0" smtClean="0"/>
            </a:br>
            <a:r>
              <a:rPr lang="en-US" sz="7200" dirty="0"/>
              <a:t> </a:t>
            </a:r>
            <a:r>
              <a:rPr lang="en-US" sz="7200" dirty="0" smtClean="0"/>
              <a:t>  </a:t>
            </a:r>
            <a:r>
              <a:rPr lang="en-US" sz="4400" b="1" dirty="0" smtClean="0">
                <a:solidFill>
                  <a:srgbClr val="C00000"/>
                </a:solidFill>
              </a:rPr>
              <a:t>Dr. </a:t>
            </a:r>
            <a:r>
              <a:rPr lang="en-US" sz="4400" b="1" dirty="0" err="1" smtClean="0">
                <a:solidFill>
                  <a:srgbClr val="C00000"/>
                </a:solidFill>
              </a:rPr>
              <a:t>Lamees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Abd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ALRaheem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br>
              <a:rPr lang="en-US" sz="4400" b="1" dirty="0" smtClean="0">
                <a:solidFill>
                  <a:srgbClr val="C00000"/>
                </a:solidFill>
              </a:rPr>
            </a:b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     M.B.CH.B   F.I.C.M.S</a:t>
            </a: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ar-SA" sz="4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Tension headache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Tension headache</a:t>
            </a: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, also known as </a:t>
            </a:r>
            <a:r>
              <a:rPr lang="en-US" sz="24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stress headache</a:t>
            </a: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, or tension-type headache (TTH</a:t>
            </a: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)</a:t>
            </a:r>
          </a:p>
          <a:p>
            <a:pPr marL="109728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endParaRPr lang="en-US" sz="2400" dirty="0" smtClean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is the most common type of primary </a:t>
            </a:r>
            <a:r>
              <a:rPr lang="en-US" sz="2400" u="sng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2" tooltip="Headache"/>
              </a:rPr>
              <a:t>headache</a:t>
            </a: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. The </a:t>
            </a:r>
            <a:r>
              <a:rPr lang="en-US" sz="2400" u="sng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3" tooltip="Pain"/>
              </a:rPr>
              <a:t>pain</a:t>
            </a: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 affecting both sides of the </a:t>
            </a: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head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as a band of pressure.</a:t>
            </a:r>
          </a:p>
          <a:p>
            <a:pPr marL="109728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endParaRPr lang="en-US" sz="2400" dirty="0" smtClean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Tension-type </a:t>
            </a: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headaches account for nearly 90% of all headaches</a:t>
            </a:r>
            <a:endParaRPr lang="en-US" sz="2400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70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Cluster headache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600" b="1" dirty="0">
                <a:solidFill>
                  <a:prstClr val="black"/>
                </a:solidFill>
                <a:latin typeface="Georgia"/>
                <a:cs typeface="+mn-cs"/>
              </a:rPr>
              <a:t>Cluster headache</a:t>
            </a: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 (</a:t>
            </a:r>
            <a:r>
              <a:rPr lang="en-US" sz="2600" b="1" dirty="0">
                <a:solidFill>
                  <a:prstClr val="black"/>
                </a:solidFill>
                <a:latin typeface="Georgia"/>
                <a:cs typeface="+mn-cs"/>
              </a:rPr>
              <a:t>CH</a:t>
            </a: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) is a </a:t>
            </a:r>
            <a:r>
              <a:rPr lang="en-US" sz="2600" u="sng" dirty="0" err="1">
                <a:solidFill>
                  <a:prstClr val="black"/>
                </a:solidFill>
                <a:latin typeface="Georgia"/>
                <a:cs typeface="+mn-cs"/>
                <a:hlinkClick r:id="rId2" tooltip="Neurological disorder"/>
              </a:rPr>
              <a:t>neurologicaL</a:t>
            </a:r>
            <a:r>
              <a:rPr lang="en-US" sz="2600" u="sng" dirty="0">
                <a:solidFill>
                  <a:prstClr val="black"/>
                </a:solidFill>
                <a:latin typeface="Georgia"/>
                <a:cs typeface="+mn-cs"/>
                <a:hlinkClick r:id="rId2" tooltip="Neurological disorder"/>
              </a:rPr>
              <a:t> disorder</a:t>
            </a: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  characterized  by recurrent severe </a:t>
            </a:r>
            <a:r>
              <a:rPr lang="en-US" sz="2600" u="sng" dirty="0">
                <a:solidFill>
                  <a:prstClr val="black"/>
                </a:solidFill>
                <a:latin typeface="Georgia"/>
                <a:cs typeface="+mn-cs"/>
                <a:hlinkClick r:id="rId3" tooltip="Headache"/>
              </a:rPr>
              <a:t>headaches</a:t>
            </a: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 on one side of the head, typically around the </a:t>
            </a:r>
            <a:r>
              <a:rPr lang="en-US" sz="2600" u="sng" dirty="0">
                <a:solidFill>
                  <a:prstClr val="black"/>
                </a:solidFill>
                <a:latin typeface="Georgia"/>
                <a:cs typeface="+mn-cs"/>
                <a:hlinkClick r:id="rId4" tooltip="Eye"/>
              </a:rPr>
              <a:t>eye</a:t>
            </a: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. There is often accompanying eye watering, </a:t>
            </a:r>
            <a:r>
              <a:rPr lang="en-US" sz="2600" u="sng" dirty="0">
                <a:solidFill>
                  <a:prstClr val="black"/>
                </a:solidFill>
                <a:latin typeface="Georgia"/>
                <a:cs typeface="+mn-cs"/>
                <a:hlinkClick r:id="rId5" tooltip="Nasal congestion"/>
              </a:rPr>
              <a:t>nasal </a:t>
            </a:r>
            <a:r>
              <a:rPr lang="en-US" sz="2600" u="sng" dirty="0" smtClean="0">
                <a:solidFill>
                  <a:prstClr val="black"/>
                </a:solidFill>
                <a:latin typeface="Georgia"/>
                <a:cs typeface="+mn-cs"/>
                <a:hlinkClick r:id="rId5" tooltip="Nasal congestion"/>
              </a:rPr>
              <a:t>congestion</a:t>
            </a: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.</a:t>
            </a:r>
            <a:r>
              <a:rPr lang="en-US" sz="2600" dirty="0" smtClean="0">
                <a:solidFill>
                  <a:prstClr val="black"/>
                </a:solidFill>
                <a:latin typeface="Georgia"/>
                <a:cs typeface="+mn-cs"/>
              </a:rPr>
              <a:t> </a:t>
            </a:r>
            <a:endParaRPr lang="en-US" sz="2600" dirty="0">
              <a:solidFill>
                <a:prstClr val="black"/>
              </a:solidFill>
              <a:latin typeface="Georgia"/>
              <a:cs typeface="+mn-cs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The cause is unknown. Risk factors include a history of exposure to </a:t>
            </a:r>
            <a:r>
              <a:rPr lang="en-US" sz="2600" u="sng" dirty="0">
                <a:solidFill>
                  <a:prstClr val="black"/>
                </a:solidFill>
                <a:latin typeface="Georgia"/>
                <a:cs typeface="+mn-cs"/>
                <a:hlinkClick r:id="rId6" tooltip="Tobacco smoke"/>
              </a:rPr>
              <a:t>tobacco smoke</a:t>
            </a: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 and a family history of the condition. 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 Diagnosis is based on symptoms.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 </a:t>
            </a:r>
            <a:r>
              <a:rPr lang="en-US" sz="2600" b="1" dirty="0">
                <a:solidFill>
                  <a:prstClr val="black"/>
                </a:solidFill>
                <a:latin typeface="Georgia"/>
                <a:cs typeface="+mn-cs"/>
              </a:rPr>
              <a:t>management</a:t>
            </a: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 includes lifestyle changes such as avoiding potential triggers. 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Treatments for acute attacks include </a:t>
            </a:r>
            <a:r>
              <a:rPr lang="en-US" sz="2600" u="sng" dirty="0">
                <a:solidFill>
                  <a:prstClr val="black"/>
                </a:solidFill>
                <a:latin typeface="Georgia"/>
                <a:cs typeface="+mn-cs"/>
                <a:hlinkClick r:id="rId7" tooltip="Oxygen therapy"/>
              </a:rPr>
              <a:t>oxygen</a:t>
            </a: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 or a fast-acting </a:t>
            </a:r>
            <a:r>
              <a:rPr lang="en-US" sz="2600" u="sng" dirty="0" err="1">
                <a:solidFill>
                  <a:prstClr val="black"/>
                </a:solidFill>
                <a:latin typeface="Georgia"/>
                <a:cs typeface="+mn-cs"/>
                <a:hlinkClick r:id="rId8" tooltip="Triptan"/>
              </a:rPr>
              <a:t>triptan</a:t>
            </a: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. 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600" dirty="0">
                <a:solidFill>
                  <a:prstClr val="black"/>
                </a:solidFill>
                <a:latin typeface="Georgia"/>
                <a:cs typeface="+mn-cs"/>
              </a:rPr>
              <a:t>The condition affects about 0.1% of the general population  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51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59" y="450761"/>
            <a:ext cx="11088710" cy="5975797"/>
          </a:xfrm>
        </p:spPr>
      </p:pic>
    </p:spTree>
    <p:extLst>
      <p:ext uri="{BB962C8B-B14F-4D97-AF65-F5344CB8AC3E}">
        <p14:creationId xmlns:p14="http://schemas.microsoft.com/office/powerpoint/2010/main" val="314170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/>
              <a:t>Causes of secondary headaches include the following: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549" y="1622738"/>
            <a:ext cx="10053399" cy="5235262"/>
          </a:xfrm>
        </p:spPr>
        <p:txBody>
          <a:bodyPr>
            <a:normAutofit fontScale="77500" lnSpcReduction="20000"/>
          </a:bodyPr>
          <a:lstStyle/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  <a:hlinkClick r:id="rId2" tooltip="Meningitis"/>
              </a:rPr>
              <a:t>Meningitis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: </a:t>
            </a:r>
            <a:r>
              <a:rPr lang="en-US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  <a:hlinkClick r:id="rId3" tooltip="Inflammation"/>
              </a:rPr>
              <a:t>inflammatio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3" tooltip="Inflammation"/>
              </a:rPr>
              <a:t>n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of the meninges which presents with fever and  stiff neck.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Bleeding inside the brain (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4" tooltip="Intracranial hemorrhage"/>
              </a:rPr>
              <a:t>intracranial hemorrhage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)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5" tooltip="Subarachnoid hemorrhage"/>
              </a:rPr>
              <a:t>Subarachnoid hemorrhage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(acute, severe headache, stiff neck without fever)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6" tooltip="Ruptured aneurysm"/>
              </a:rPr>
              <a:t>Rupture of …aneurysm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, 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7" tooltip="Arteriovenous malformation"/>
              </a:rPr>
              <a:t>arteriovenous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7" tooltip="Arteriovenous malformation"/>
              </a:rPr>
              <a:t> malformation</a:t>
            </a:r>
            <a:endParaRPr lang="en-US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8" tooltip="Brain tumor"/>
              </a:rPr>
              <a:t>Brain tumor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: dull headache, worse with exertion and change in position, accompanied by nausea and vomiting.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9" tooltip="Temporal arteritis"/>
              </a:rPr>
              <a:t>Temporal arteritis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: inflammatory disease of arteries common in the elderly (average age 70) with fever, headache, weight loss, jaw claudication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10" tooltip="Glaucoma"/>
              </a:rPr>
              <a:t>acute closed angle glaucoma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(increased pressure in the eyeball): headache that starts with eye pain, blurry vision.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Traumatic  headache include fractures and bleeding from trauma .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GB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Headache or facial pain attributed to disorder of the </a:t>
            </a:r>
            <a:br>
              <a:rPr lang="en-GB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</a:br>
            <a:r>
              <a:rPr lang="en-GB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neck, eyes, ears, nose, sinuses, teeth, mouth or   other facial or cervical structure</a:t>
            </a:r>
            <a:endParaRPr lang="en-US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GB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Headache attributed to psychiatric disorder</a:t>
            </a:r>
            <a:endParaRPr lang="en-US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99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94" y="399245"/>
            <a:ext cx="4043966" cy="613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515" y="425003"/>
            <a:ext cx="7289443" cy="6091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90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8" y="204876"/>
            <a:ext cx="6684135" cy="6453501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957" y="210723"/>
            <a:ext cx="4546243" cy="647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110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0" y="455818"/>
            <a:ext cx="4291555" cy="4188558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335" y="2279561"/>
            <a:ext cx="7044743" cy="3554569"/>
          </a:xfrm>
        </p:spPr>
      </p:pic>
    </p:spTree>
    <p:extLst>
      <p:ext uri="{BB962C8B-B14F-4D97-AF65-F5344CB8AC3E}">
        <p14:creationId xmlns:p14="http://schemas.microsoft.com/office/powerpoint/2010/main" val="390289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</a:rPr>
              <a:t>The red flags for identifying a secondary headache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Systemic symptoms (fever or weight loss)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Systemic disease (HIV infection, malignancy)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Neurologic symptoms or signs like Fit or weakness or unilateral </a:t>
            </a:r>
            <a:r>
              <a:rPr lang="en-US" sz="2400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parasthesia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or change in personality.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Onset sudden (thunderclap headache)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Onset after age 40 years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Previous headache history (first, worst, or different headache)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Severe headache following head trauma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Headache triggered by cough, exertion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0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/>
              <a:t>Neuroimaging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Old headaches</a:t>
            </a:r>
            <a:endParaRPr lang="en-US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Most old, chronic headaches do not require neuroimaging.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If a person has the characteristic symptoms of a migraine, neuroimaging is not needed as it is very unlikely the person has an intracranial abnormality. 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If the person has neurological findings, such as weakness, on exam, neuroimaging 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may be considered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.</a:t>
            </a:r>
          </a:p>
          <a:p>
            <a:pPr algn="l"/>
            <a:endParaRPr lang="en-US" sz="24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70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Neuroimaging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New headaches</a:t>
            </a:r>
            <a:endParaRPr lang="en-US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All people who present with 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2"/>
              </a:rPr>
              <a:t>red flags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indicating a dangerous secondary headache should receive neuroimaging. The best is Non-contrast computerized tomography (CT) scan is usually the first step in head imaging as it is readily available in Emergency Departments and hospitals and is cheaper than MRI.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Non-contrast CT is best for identifying an acute head bleed.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Magnetic Resonance Imaging (MRI) is best for brain tumors and 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3" tooltip="Posterior fossa malformations–hemangiomas–arterial anomalies–cardiac defects–eye abnormalities–sternal cleft and supraumbilical raphe syndrome"/>
              </a:rPr>
              <a:t>problems in the posterior fossa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, or back of the brain. MRI is more sensitive for identifying intracranial problems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42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Headache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1" dirty="0">
                <a:latin typeface="Georgia" pitchFamily="18" charset="0"/>
                <a:cs typeface="Times New Roman" pitchFamily="18" charset="0"/>
              </a:rPr>
              <a:t>Headache</a:t>
            </a:r>
            <a:r>
              <a:rPr lang="en-US" dirty="0">
                <a:latin typeface="Georgia" pitchFamily="18" charset="0"/>
                <a:cs typeface="Times New Roman" pitchFamily="18" charset="0"/>
              </a:rPr>
              <a:t> is the symptom of pain in the head parts whether in the </a:t>
            </a:r>
            <a:r>
              <a:rPr lang="en-US" dirty="0" smtClean="0">
                <a:latin typeface="Georgia" pitchFamily="18" charset="0"/>
                <a:cs typeface="Times New Roman" pitchFamily="18" charset="0"/>
              </a:rPr>
              <a:t>face </a:t>
            </a:r>
            <a:r>
              <a:rPr lang="en-US" dirty="0">
                <a:latin typeface="Georgia" pitchFamily="18" charset="0"/>
                <a:cs typeface="Times New Roman" pitchFamily="18" charset="0"/>
              </a:rPr>
              <a:t>or the scalp.</a:t>
            </a:r>
          </a:p>
          <a:p>
            <a:pPr marL="0" indent="0" algn="l">
              <a:buNone/>
            </a:pPr>
            <a:endParaRPr lang="en-US" dirty="0" smtClean="0">
              <a:latin typeface="Georgia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Georgia" pitchFamily="18" charset="0"/>
                <a:cs typeface="Times New Roman" pitchFamily="18" charset="0"/>
              </a:rPr>
              <a:t>Headaches </a:t>
            </a:r>
            <a:r>
              <a:rPr lang="en-US" dirty="0">
                <a:latin typeface="Georgia" pitchFamily="18" charset="0"/>
                <a:cs typeface="Times New Roman" pitchFamily="18" charset="0"/>
              </a:rPr>
              <a:t>are broadly classified as "primary" or "secondary".</a:t>
            </a:r>
          </a:p>
          <a:p>
            <a:pPr marL="0" indent="0" algn="l">
              <a:buNone/>
            </a:pPr>
            <a:endParaRPr lang="en-US" dirty="0" smtClean="0">
              <a:latin typeface="Georgia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58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630"/>
            <a:ext cx="12192000" cy="6780055"/>
          </a:xfrm>
        </p:spPr>
      </p:pic>
    </p:spTree>
    <p:extLst>
      <p:ext uri="{BB962C8B-B14F-4D97-AF65-F5344CB8AC3E}">
        <p14:creationId xmlns:p14="http://schemas.microsoft.com/office/powerpoint/2010/main" val="70787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Primary headaches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Primary headaches are recurrent headaches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no clear underlying disease or structural problems. For example, migraine.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primary headaches may cause significant daily pain and disability, but are not dangerous.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90% of all headaches are primary headaches.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Primary headaches usually first start when people are between 20 and 40 years old.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The most common types of primary headaches is tension-type headaches. </a:t>
            </a:r>
          </a:p>
          <a:p>
            <a:pPr marL="0" indent="0" algn="l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99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Secondary headaches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Secondary headaches are caused by an underlying </a:t>
            </a:r>
            <a:r>
              <a:rPr lang="en-US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disease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endParaRPr lang="en-US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Secondary 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headaches can be dangerous. </a:t>
            </a:r>
            <a:endParaRPr lang="en-US" dirty="0" smtClean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109728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Certain 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"red flags" or warning signs indicate a secondary headache may be dangerous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66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Pathophysiology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The 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2" tooltip="Human brain"/>
              </a:rPr>
              <a:t>brain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itself is not sensitive to 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3" tooltip="Pain"/>
              </a:rPr>
              <a:t>pain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, because it lacks 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4" tooltip="Nociceptor"/>
              </a:rPr>
              <a:t>pain receptors</a:t>
            </a:r>
            <a:r>
              <a:rPr lang="en-US" sz="2400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.</a:t>
            </a:r>
          </a:p>
          <a:p>
            <a:pPr marL="109728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endParaRPr lang="en-US" sz="2400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Headaches often result from traction to or irritation of the meninges and blood vessels. The pain receptors may be stimulated by head trauma or tumors and cause headaches. </a:t>
            </a:r>
            <a:endParaRPr lang="en-US" sz="2400" dirty="0" smtClean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109728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endParaRPr lang="en-US" sz="2400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Primary headaches are more difficult to understand than secondary headaches. The exact mechanisms which cause migraines, tension headaches and cluster headaches are not known.</a:t>
            </a:r>
          </a:p>
          <a:p>
            <a:pPr marL="0" indent="0" algn="l"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38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/>
              <a:t>Pathophysiology of Primary Headache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Migraines are currently thought to be caused by dysfunction of the nerves in the brain</a:t>
            </a:r>
            <a:r>
              <a:rPr lang="en-US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.</a:t>
            </a:r>
          </a:p>
          <a:p>
            <a:pPr marL="109728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endParaRPr lang="en-US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2" tooltip="Tension headaches"/>
              </a:rPr>
              <a:t>Tension headaches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are thought to be caused by activation of peripheral nerves in the head and neck muscles</a:t>
            </a:r>
            <a:r>
              <a:rPr lang="en-US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.</a:t>
            </a:r>
          </a:p>
          <a:p>
            <a:pPr marL="109728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endParaRPr lang="en-US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3" tooltip="Cluster headaches"/>
              </a:rPr>
              <a:t>Cluster headaches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involve over-activation of the </a:t>
            </a:r>
            <a:r>
              <a:rPr lang="en-US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4" tooltip="Trigeminal nerve"/>
              </a:rPr>
              <a:t>trigeminal nerve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and </a:t>
            </a:r>
            <a:r>
              <a:rPr lang="en-US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5" tooltip="Hypothalamus"/>
              </a:rPr>
              <a:t>hypothalamus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in the brain, but the exact cause is unknown.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85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Migraine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prstClr val="black"/>
                </a:solidFill>
                <a:latin typeface="Georgia"/>
                <a:cs typeface="+mn-cs"/>
              </a:rPr>
              <a:t>Migraine= criteria for diagnosis</a:t>
            </a:r>
          </a:p>
          <a:p>
            <a:pPr marL="658368" lvl="1" indent="-246888" algn="l" rtl="0">
              <a:lnSpc>
                <a:spcPct val="100000"/>
              </a:lnSpc>
              <a:spcBef>
                <a:spcPts val="300"/>
              </a:spcBef>
              <a:buClr>
                <a:srgbClr val="438086"/>
              </a:buClr>
              <a:buFont typeface="Georgia"/>
              <a:buChar char="▫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eorgia"/>
                <a:cs typeface="+mn-cs"/>
              </a:rPr>
              <a:t>Unilateral (affecting one side of the head)</a:t>
            </a:r>
          </a:p>
          <a:p>
            <a:pPr marL="658368" lvl="1" indent="-246888" algn="l" rtl="0">
              <a:lnSpc>
                <a:spcPct val="100000"/>
              </a:lnSpc>
              <a:spcBef>
                <a:spcPts val="300"/>
              </a:spcBef>
              <a:buClr>
                <a:srgbClr val="438086"/>
              </a:buClr>
              <a:buFont typeface="Georgia"/>
              <a:buChar char="▫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eorgia"/>
                <a:cs typeface="+mn-cs"/>
              </a:rPr>
              <a:t>Pulsating</a:t>
            </a:r>
          </a:p>
          <a:p>
            <a:pPr marL="658368" lvl="1" indent="-246888" algn="l" rtl="0">
              <a:lnSpc>
                <a:spcPct val="100000"/>
              </a:lnSpc>
              <a:spcBef>
                <a:spcPts val="300"/>
              </a:spcBef>
              <a:buClr>
                <a:srgbClr val="438086"/>
              </a:buClr>
              <a:buFont typeface="Georgia"/>
              <a:buChar char="▫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eorgia"/>
                <a:cs typeface="+mn-cs"/>
              </a:rPr>
              <a:t>Moderate or severe pain intensity</a:t>
            </a:r>
          </a:p>
          <a:p>
            <a:pPr marL="658368" lvl="1" indent="-246888" algn="l" rtl="0">
              <a:lnSpc>
                <a:spcPct val="100000"/>
              </a:lnSpc>
              <a:spcBef>
                <a:spcPts val="300"/>
              </a:spcBef>
              <a:buClr>
                <a:srgbClr val="438086"/>
              </a:buClr>
              <a:buFont typeface="Georgia"/>
              <a:buChar char="▫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eorgia"/>
                <a:cs typeface="+mn-cs"/>
              </a:rPr>
              <a:t>Worsened by or causing avoidance of routine physical activity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dirty="0">
                <a:solidFill>
                  <a:prstClr val="black"/>
                </a:solidFill>
                <a:latin typeface="Georgia"/>
                <a:cs typeface="+mn-cs"/>
              </a:rPr>
              <a:t>+ One or more of the following:</a:t>
            </a:r>
          </a:p>
          <a:p>
            <a:pPr marL="658368" lvl="1" indent="-246888" algn="l" rtl="0">
              <a:lnSpc>
                <a:spcPct val="100000"/>
              </a:lnSpc>
              <a:spcBef>
                <a:spcPts val="300"/>
              </a:spcBef>
              <a:buClr>
                <a:srgbClr val="438086"/>
              </a:buClr>
              <a:buFont typeface="Georgia"/>
              <a:buChar char="▫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eorgia"/>
                <a:cs typeface="+mn-cs"/>
              </a:rPr>
              <a:t>Nausea and/or vomiting;</a:t>
            </a:r>
          </a:p>
          <a:p>
            <a:pPr marL="658368" lvl="1" indent="-246888" algn="l" rtl="0">
              <a:lnSpc>
                <a:spcPct val="100000"/>
              </a:lnSpc>
              <a:spcBef>
                <a:spcPts val="300"/>
              </a:spcBef>
              <a:buClr>
                <a:srgbClr val="438086"/>
              </a:buClr>
              <a:buFont typeface="Georgia"/>
              <a:buChar char="▫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eorgia"/>
                <a:cs typeface="+mn-cs"/>
              </a:rPr>
              <a:t>Sensitivity to both light (</a:t>
            </a:r>
            <a:r>
              <a:rPr lang="en-US" sz="2800" dirty="0">
                <a:latin typeface="Georgia"/>
                <a:cs typeface="+mn-cs"/>
                <a:hlinkClick r:id="rId2" tooltip="Photophobia"/>
              </a:rPr>
              <a:t>photophobia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eorgia"/>
                <a:cs typeface="+mn-cs"/>
              </a:rPr>
              <a:t>) and sound (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Georgia"/>
                <a:cs typeface="+mn-cs"/>
                <a:hlinkClick r:id="rId3" tooltip="Hyperacusis"/>
              </a:rPr>
              <a:t>phonophobia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eorgia"/>
                <a:cs typeface="+mn-cs"/>
              </a:rPr>
              <a:t>)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06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913" y="373487"/>
            <a:ext cx="10092035" cy="6362164"/>
          </a:xfrm>
        </p:spPr>
        <p:txBody>
          <a:bodyPr>
            <a:normAutofit lnSpcReduction="10000"/>
          </a:bodyPr>
          <a:lstStyle/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b="1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Epidimiology</a:t>
            </a:r>
            <a:r>
              <a:rPr lang="en-US" sz="24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Worldwide, migraine affects nearly 15%. It is more common in women than men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Triggers </a:t>
            </a: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Migraine may be induced by triggers, like hunger, sleep deprivation, certain food, hormonal factors like oral contraceptives smoking, and others.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de-DE" sz="24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Treatment</a:t>
            </a:r>
            <a:r>
              <a:rPr lang="en-US" sz="24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There are three main aspects of treatment: </a:t>
            </a: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Trigger avoidance, acute symptomatic control, and medication for prevention.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Medications 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the 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2" tooltip="Anticonvulsants"/>
              </a:rPr>
              <a:t>anticonvulsants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and the 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3" tooltip="Beta blockers"/>
              </a:rPr>
              <a:t>beta blockers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4" tooltip="Propranolol"/>
              </a:rPr>
              <a:t>propranolol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Analgesics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 Recommended initial treatment for those with mild to moderate symptoms are simple analgesics such as </a:t>
            </a:r>
            <a:r>
              <a:rPr lang="en-US" sz="2400" u="sng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5" tooltip="Nonsteroidal anti-inflammatory drug"/>
              </a:rPr>
              <a:t>nonsteroidal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5" tooltip="Nonsteroidal anti-inflammatory drug"/>
              </a:rPr>
              <a:t> anti-inflammatory drugs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(NSAIDs) or the combination of </a:t>
            </a:r>
            <a:r>
              <a:rPr lang="en-US" sz="2400" u="sng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6" tooltip="Paracetamol"/>
              </a:rPr>
              <a:t>paracetamol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 , 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7" tooltip="Aspirin"/>
              </a:rPr>
              <a:t>aspirin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, and 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8" tooltip="Caffeine"/>
              </a:rPr>
              <a:t>caffeine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.  </a:t>
            </a:r>
          </a:p>
          <a:p>
            <a:pPr marL="365760" lvl="0" indent="-256032" algn="l" rtl="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Georgia"/>
              <a:buChar char="•"/>
            </a:pPr>
            <a:r>
              <a:rPr lang="en-US" sz="2400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Paracetamol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, either alone or in combination with </a:t>
            </a:r>
            <a:r>
              <a:rPr lang="en-US" sz="2400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  <a:hlinkClick r:id="rId9" tooltip="Metoclopramide"/>
              </a:rPr>
              <a:t>metoclopramide</a:t>
            </a:r>
            <a:r>
              <a:rPr lang="en-US" sz="24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, is another effective treatment with a low risk of adverse effects</a:t>
            </a:r>
          </a:p>
          <a:p>
            <a:pPr algn="l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7" y="270456"/>
            <a:ext cx="11513712" cy="6349285"/>
          </a:xfrm>
        </p:spPr>
      </p:pic>
    </p:spTree>
    <p:extLst>
      <p:ext uri="{BB962C8B-B14F-4D97-AF65-F5344CB8AC3E}">
        <p14:creationId xmlns:p14="http://schemas.microsoft.com/office/powerpoint/2010/main" val="407209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قالب تصميم قائد السحاب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13665197_TF03460508" id="{D64820BA-EF1B-4DA2-9726-8072FF99B16E}" vid="{103D5CFB-071A-4448-940C-F58D9C8E9297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0262f94-9f35-4ac3-9a90-690165a166b7"/>
    <ds:schemaRef ds:uri="http://purl.org/dc/elements/1.1/"/>
    <ds:schemaRef ds:uri="http://schemas.microsoft.com/office/2006/metadata/properties"/>
    <ds:schemaRef ds:uri="a4f35948-e619-41b3-aa29-22878b09cfd2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شرائح تصميم قائد السحاب</Template>
  <TotalTime>536</TotalTime>
  <Words>337</Words>
  <Application>Microsoft Office PowerPoint</Application>
  <PresentationFormat>Custom</PresentationFormat>
  <Paragraphs>94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قالب تصميم قائد السحاب</vt:lpstr>
      <vt:lpstr>      Headache       Dr. Lamees Abd ALRaheem        M.B.CH.B   F.I.C.M.S </vt:lpstr>
      <vt:lpstr>Headache</vt:lpstr>
      <vt:lpstr>Primary headaches</vt:lpstr>
      <vt:lpstr>Secondary headaches </vt:lpstr>
      <vt:lpstr>Pathophysiology</vt:lpstr>
      <vt:lpstr>Pathophysiology of Primary Headache</vt:lpstr>
      <vt:lpstr>Migraine</vt:lpstr>
      <vt:lpstr>PowerPoint Presentation</vt:lpstr>
      <vt:lpstr>PowerPoint Presentation</vt:lpstr>
      <vt:lpstr>Tension headache</vt:lpstr>
      <vt:lpstr>Cluster headache</vt:lpstr>
      <vt:lpstr>PowerPoint Presentation</vt:lpstr>
      <vt:lpstr>Causes of secondary headaches include the following: </vt:lpstr>
      <vt:lpstr>PowerPoint Presentation</vt:lpstr>
      <vt:lpstr>PowerPoint Presentation</vt:lpstr>
      <vt:lpstr>PowerPoint Presentation</vt:lpstr>
      <vt:lpstr>The red flags for identifying a secondary headache</vt:lpstr>
      <vt:lpstr>Neuroimaging</vt:lpstr>
      <vt:lpstr>Neuroimaging</vt:lpstr>
      <vt:lpstr>PowerPoint Presentation</vt:lpstr>
    </vt:vector>
  </TitlesOfParts>
  <Company>Al-Qaisar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</dc:title>
  <dc:creator>ALMadar</dc:creator>
  <cp:lastModifiedBy>ALMadar</cp:lastModifiedBy>
  <cp:revision>48</cp:revision>
  <dcterms:created xsi:type="dcterms:W3CDTF">2024-04-15T19:13:08Z</dcterms:created>
  <dcterms:modified xsi:type="dcterms:W3CDTF">2024-09-18T19:17:34Z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