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256" r:id="rId2"/>
    <p:sldId id="353" r:id="rId3"/>
    <p:sldId id="437" r:id="rId4"/>
    <p:sldId id="258" r:id="rId5"/>
    <p:sldId id="360" r:id="rId6"/>
    <p:sldId id="432" r:id="rId7"/>
    <p:sldId id="257" r:id="rId8"/>
    <p:sldId id="259" r:id="rId9"/>
    <p:sldId id="271" r:id="rId10"/>
    <p:sldId id="359" r:id="rId11"/>
    <p:sldId id="419" r:id="rId12"/>
    <p:sldId id="277" r:id="rId13"/>
    <p:sldId id="438" r:id="rId14"/>
    <p:sldId id="395" r:id="rId15"/>
    <p:sldId id="421" r:id="rId16"/>
    <p:sldId id="436" r:id="rId17"/>
    <p:sldId id="423" r:id="rId18"/>
    <p:sldId id="280" r:id="rId19"/>
    <p:sldId id="439" r:id="rId20"/>
    <p:sldId id="430" r:id="rId21"/>
    <p:sldId id="447" r:id="rId22"/>
    <p:sldId id="398" r:id="rId23"/>
    <p:sldId id="374" r:id="rId24"/>
    <p:sldId id="288" r:id="rId25"/>
    <p:sldId id="289" r:id="rId26"/>
    <p:sldId id="290" r:id="rId27"/>
    <p:sldId id="427" r:id="rId28"/>
    <p:sldId id="440" r:id="rId29"/>
    <p:sldId id="441" r:id="rId30"/>
    <p:sldId id="445" r:id="rId31"/>
    <p:sldId id="446" r:id="rId32"/>
    <p:sldId id="442" r:id="rId33"/>
    <p:sldId id="371" r:id="rId34"/>
    <p:sldId id="293" r:id="rId35"/>
    <p:sldId id="295" r:id="rId36"/>
    <p:sldId id="302" r:id="rId37"/>
    <p:sldId id="303" r:id="rId38"/>
    <p:sldId id="305" r:id="rId39"/>
    <p:sldId id="348" r:id="rId40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FFFF99"/>
    <a:srgbClr val="9999FF"/>
    <a:srgbClr val="FFFFCC"/>
    <a:srgbClr val="00FFFF"/>
    <a:srgbClr val="0000CC"/>
    <a:srgbClr val="FF7C8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458" autoAdjust="0"/>
    <p:restoredTop sz="94587" autoAdjust="0"/>
  </p:normalViewPr>
  <p:slideViewPr>
    <p:cSldViewPr>
      <p:cViewPr>
        <p:scale>
          <a:sx n="50" d="100"/>
          <a:sy n="50" d="100"/>
        </p:scale>
        <p:origin x="-462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226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handoutMaster" Target="handoutMasters/handoutMaster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46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notesMaster" Target="notesMasters/notesMaster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theme" Target="theme/theme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presProps" Target="presProps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6E8208EE-E50D-4828-9117-BD7B232CA04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endParaRPr lang="en-US" altLang="en-US"/>
          </a:p>
        </p:txBody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83D57F4F-F5B5-4839-BA25-C13D71918C54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endParaRPr lang="en-US" altLang="en-US"/>
          </a:p>
        </p:txBody>
      </p:sp>
      <p:sp>
        <p:nvSpPr>
          <p:cNvPr id="105476" name="Rectangle 4">
            <a:extLst>
              <a:ext uri="{FF2B5EF4-FFF2-40B4-BE49-F238E27FC236}">
                <a16:creationId xmlns:a16="http://schemas.microsoft.com/office/drawing/2014/main" id="{3D55C39B-8EB1-4734-B764-8F93AAD5B065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endParaRPr lang="en-US" altLang="en-US"/>
          </a:p>
        </p:txBody>
      </p:sp>
      <p:sp>
        <p:nvSpPr>
          <p:cNvPr id="105477" name="Rectangle 5">
            <a:extLst>
              <a:ext uri="{FF2B5EF4-FFF2-40B4-BE49-F238E27FC236}">
                <a16:creationId xmlns:a16="http://schemas.microsoft.com/office/drawing/2014/main" id="{41E1525A-7A67-4134-8072-EE3DC09A7F2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fld id="{EE5A4615-D429-4B04-84A5-DB451E5802F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9782622A-2824-4E91-B4E0-061FE391AFD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endParaRPr lang="en-US" altLang="en-US"/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337D9656-EB81-45BA-BD81-DAE55698359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endParaRPr lang="en-US" altLang="en-US"/>
          </a:p>
        </p:txBody>
      </p:sp>
      <p:sp>
        <p:nvSpPr>
          <p:cNvPr id="55300" name="Rectangle 4">
            <a:extLst>
              <a:ext uri="{FF2B5EF4-FFF2-40B4-BE49-F238E27FC236}">
                <a16:creationId xmlns:a16="http://schemas.microsoft.com/office/drawing/2014/main" id="{500DEFE6-9E73-4BD5-857D-E01F91D2CD5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5301" name="Rectangle 5">
            <a:extLst>
              <a:ext uri="{FF2B5EF4-FFF2-40B4-BE49-F238E27FC236}">
                <a16:creationId xmlns:a16="http://schemas.microsoft.com/office/drawing/2014/main" id="{A2BE2CDE-5845-4E00-9C62-819A6170E56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55302" name="Rectangle 6">
            <a:extLst>
              <a:ext uri="{FF2B5EF4-FFF2-40B4-BE49-F238E27FC236}">
                <a16:creationId xmlns:a16="http://schemas.microsoft.com/office/drawing/2014/main" id="{CCD3B424-CB17-492A-BFB7-B3FBC3F8E8D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endParaRPr lang="en-US" altLang="en-US"/>
          </a:p>
        </p:txBody>
      </p:sp>
      <p:sp>
        <p:nvSpPr>
          <p:cNvPr id="55303" name="Rectangle 7">
            <a:extLst>
              <a:ext uri="{FF2B5EF4-FFF2-40B4-BE49-F238E27FC236}">
                <a16:creationId xmlns:a16="http://schemas.microsoft.com/office/drawing/2014/main" id="{1FA02058-AA6F-45A5-83BE-DFE0645EA7D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fld id="{39A8265B-6F13-4C0A-8AC8-4043707110E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54FEE-DA3A-4E0B-951D-373DB28195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A70C7A-E8EC-43ED-B547-277FA06C12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3B2C70-295D-45F4-8DA7-7BC52B22E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958EF7-AABC-47C4-94C0-C71B68DA6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09E1B7-3DB0-4CC0-904F-076C8BA38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D1E426-170C-4678-88AF-81FB5751A31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1115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5F861-3BB4-4C73-B2CC-3D8040260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5D043-CB47-436D-8AB8-5ADD486499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03D488-1F87-4AF2-BC33-31DFD1969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451D94-3E37-450E-BF95-EEAF8A8D2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A8E15-F2F2-4993-A291-E1201DCFA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C3ED46-D0A1-42DB-8684-A316297CAD7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2403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A2728-9D9D-4DE7-8451-51ACF8011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B857E5-1E17-45C5-A20C-17D457547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73C477-971B-40E8-868E-A579B1CD3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1A9973-D8E8-424F-9908-274657FF8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CA0360-ABEC-4D45-850D-8027070DB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B2347A-9FC3-44D8-A201-FEC38DF226F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5049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4EAD4-6263-4190-BA29-FEE4F1BEB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D90B14-9D26-46FB-81C0-5D7FCBA01E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7C2E26-C256-4A2A-AE2D-262C6EF661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AF5C7E-A15C-4F91-906E-6203146BA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E6A511-AEA7-467B-82D4-74CC8F7C6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BB376-1F49-4F2F-8444-CB946D836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B7CBD-13E7-4003-8329-D968326480A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3232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461FA-5161-43FB-8F71-6A8B00A0C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841C9B-BA27-4A74-A022-5F32365B86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B8A785-72E5-438A-91D3-E33B4BC370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83632C-D8E7-43F8-B145-DB97389208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4AFC66-9D29-4259-A811-721BD4EE87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7B015E-18BA-427F-9397-C1570DA05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9B8BA8-A354-4501-B89E-488A021C6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EB684B-B3AA-4A0A-9339-43578FF4A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6EA696-DBEC-4D34-B9DC-9FBF6C248E5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4229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FDF36-2F0C-431C-8EBE-0E280D9BC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F8E191-C4E0-4C54-8495-6512FE804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D3E5AA-11C3-4AB2-B8D7-BEDD9A52A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812294-F71B-4FCC-A2BF-68AE2064B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125283-31EB-4116-BE20-DC64AEFDAA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5263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1CE3F7-5EFA-49FA-BD07-51D4347A2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486B49-5CD6-4766-B170-D80A08C5A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CFE1DA-6589-41F2-9291-725B2605B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E326BF-9264-46CE-A2E7-C768DACB27C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1813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A0A57-AA8B-4187-96DC-F70DDCA9B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9D3FFC-B6D8-4ECA-99DC-E9A7A7531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4A30E8-6E51-4BC7-8EB5-DECCAAF632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76ED5B-952E-4589-84AF-8C20EDFCC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CBFC11-625D-43DF-B67D-9DF5A1E1B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E7C96A-E493-4BEA-A399-3557BCF22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912B20-8F2D-4233-A72D-D66EFD1711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5672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FCD23-1FCA-4666-AA39-4757482A5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AC4EC8-4AB8-4D74-925C-86820767BF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E382E3-413F-44D4-B306-28B0CB08E9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166540-033B-49EB-82FA-F5F28DA89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608D05-2E6A-485B-BB60-581B01218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C22AC5-08C1-46B7-BFE2-F7BBB437D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541724-3871-42C1-A1DF-7B76526F8D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4755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D04AC-3241-43E8-846B-21BC82D54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B0B307-5762-4615-B540-D36153035A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E39403-4145-4D56-BCFF-BA84DA11A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918022-44BA-46DC-991B-50C4FA3FF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537C2-DBE9-4E4E-8003-2377E6E1A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CA878-5D40-4F84-9865-81089A1FED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3789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2B3CF6-57FC-46C7-BBCF-5319DDC151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16F1A-5BAA-4F48-9EFD-FFD36847B9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EB4E63-6E2D-4A72-9D76-9554C2D2F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09CEE6-59A9-41C2-A558-94FBE4C3C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66BBAD-16DD-4178-9C03-D0085121E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03544-053E-4F1F-A868-0F36564AAB8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59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13E6A-6904-4B1C-856C-80A158A02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2E0BAD38-61FE-413C-8764-B9B05B9445FF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1750A-BA40-4EE7-9D28-D5EA71FAA5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147D94-DE42-46E8-980D-68FD2D4F2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3E93D-87DC-4FF5-A82A-779948DF0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3538E48-E01B-43E4-B2AC-85A410F20EC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490480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4F6BB-30A2-48A0-ACAF-5D3832DAD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14B8F1-7D43-497B-9A6A-E8C3ED6248A8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5E6BC5-A4F9-4B4C-8DA9-649584CAF5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553303-2038-4409-9732-EFE666C5FB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BA6C9B-72E5-4AC3-BE69-DFBB43B6E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364AAA-8347-4854-A760-580CAF7A5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8950A55-C682-4350-B85B-CFC4F664989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1901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000066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F6130A5-6017-4695-B185-B195801101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5A7833B-60EF-435D-86B9-B65281D84D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DFC884D-CB30-43D8-8EA5-BEF14D35609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56FA2B5-CA2F-4688-8BAA-E928BF41214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350C015-E700-4203-BC3F-5F3237FFB47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92B00D-FB2E-41CA-AD79-FF8BD429FAB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3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5BB7AB4B-EC6A-4F19-9F96-AF5BD965E7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18288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sz="4800" b="1">
                <a:solidFill>
                  <a:srgbClr val="FFFF00"/>
                </a:solidFill>
              </a:rPr>
              <a:t>Hypertension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97C34818-B869-43FB-8EE1-4963643A0E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3810000"/>
            <a:ext cx="7772400" cy="4114800"/>
          </a:xfrm>
        </p:spPr>
        <p:txBody>
          <a:bodyPr/>
          <a:lstStyle/>
          <a:p>
            <a:pPr algn="ctr"/>
            <a:endParaRPr lang="en-CA" altLang="en-US" sz="2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>
            <a:extLst>
              <a:ext uri="{FF2B5EF4-FFF2-40B4-BE49-F238E27FC236}">
                <a16:creationId xmlns:a16="http://schemas.microsoft.com/office/drawing/2014/main" id="{D448CA16-357C-4535-B4AF-F0CD1D71F8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b="1">
                <a:solidFill>
                  <a:srgbClr val="FFFF99"/>
                </a:solidFill>
              </a:rPr>
              <a:t>Factors Influencing Blood Pressure</a:t>
            </a:r>
          </a:p>
        </p:txBody>
      </p:sp>
      <p:sp>
        <p:nvSpPr>
          <p:cNvPr id="108548" name="Rectangle 4">
            <a:extLst>
              <a:ext uri="{FF2B5EF4-FFF2-40B4-BE49-F238E27FC236}">
                <a16:creationId xmlns:a16="http://schemas.microsoft.com/office/drawing/2014/main" id="{BDF04C93-CB03-4330-B06A-9B0A775AA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52800"/>
            <a:ext cx="2438400" cy="8382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 sz="2800" b="1"/>
              <a:t>Blood Pressure</a:t>
            </a:r>
          </a:p>
        </p:txBody>
      </p:sp>
      <p:sp>
        <p:nvSpPr>
          <p:cNvPr id="108549" name="Rectangle 5">
            <a:extLst>
              <a:ext uri="{FF2B5EF4-FFF2-40B4-BE49-F238E27FC236}">
                <a16:creationId xmlns:a16="http://schemas.microsoft.com/office/drawing/2014/main" id="{22D61DEA-9909-46F6-B574-A5DCF81EA4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3657600"/>
            <a:ext cx="304800" cy="2286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 sz="2800" b="1"/>
              <a:t>=</a:t>
            </a:r>
          </a:p>
        </p:txBody>
      </p:sp>
      <p:sp>
        <p:nvSpPr>
          <p:cNvPr id="108554" name="Rectangle 10">
            <a:extLst>
              <a:ext uri="{FF2B5EF4-FFF2-40B4-BE49-F238E27FC236}">
                <a16:creationId xmlns:a16="http://schemas.microsoft.com/office/drawing/2014/main" id="{1947949E-DAC7-4124-BFEE-705FD7C75F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3352800"/>
            <a:ext cx="2514600" cy="8382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 sz="2800" b="1"/>
              <a:t>Cardiac Output</a:t>
            </a:r>
          </a:p>
        </p:txBody>
      </p:sp>
      <p:sp>
        <p:nvSpPr>
          <p:cNvPr id="108556" name="Rectangle 12">
            <a:extLst>
              <a:ext uri="{FF2B5EF4-FFF2-40B4-BE49-F238E27FC236}">
                <a16:creationId xmlns:a16="http://schemas.microsoft.com/office/drawing/2014/main" id="{DF73ABCC-6A0E-4C19-B1D3-0F5E163D6E9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715000" y="3581400"/>
            <a:ext cx="381000" cy="5334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 sz="2800" b="1"/>
              <a:t>x</a:t>
            </a:r>
          </a:p>
        </p:txBody>
      </p:sp>
      <p:sp>
        <p:nvSpPr>
          <p:cNvPr id="108558" name="Rectangle 14">
            <a:extLst>
              <a:ext uri="{FF2B5EF4-FFF2-40B4-BE49-F238E27FC236}">
                <a16:creationId xmlns:a16="http://schemas.microsoft.com/office/drawing/2014/main" id="{5B996CA9-02B2-427F-A137-110720022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0" y="3352800"/>
            <a:ext cx="2895600" cy="914400"/>
          </a:xfrm>
          <a:prstGeom prst="rect">
            <a:avLst/>
          </a:prstGeom>
          <a:solidFill>
            <a:srgbClr val="FFFFCC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 sz="2800" b="1"/>
              <a:t>Systemic Vascular</a:t>
            </a:r>
          </a:p>
          <a:p>
            <a:pPr algn="ctr"/>
            <a:r>
              <a:rPr lang="en-US" altLang="en-US" sz="2800" b="1"/>
              <a:t>Resistance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2">
            <a:extLst>
              <a:ext uri="{FF2B5EF4-FFF2-40B4-BE49-F238E27FC236}">
                <a16:creationId xmlns:a16="http://schemas.microsoft.com/office/drawing/2014/main" id="{CC9B3F8D-78BE-439A-ACA3-23385769AE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>
                <a:solidFill>
                  <a:srgbClr val="FFFF00"/>
                </a:solidFill>
              </a:rPr>
              <a:t>Factors Influencing BP</a:t>
            </a:r>
            <a:endParaRPr lang="en-CA" altLang="en-US" sz="4000" b="1">
              <a:solidFill>
                <a:srgbClr val="FFFF00"/>
              </a:solidFill>
            </a:endParaRPr>
          </a:p>
        </p:txBody>
      </p:sp>
      <p:sp>
        <p:nvSpPr>
          <p:cNvPr id="228355" name="Rectangle 3">
            <a:extLst>
              <a:ext uri="{FF2B5EF4-FFF2-40B4-BE49-F238E27FC236}">
                <a16:creationId xmlns:a16="http://schemas.microsoft.com/office/drawing/2014/main" id="{4BF4774B-5CD3-48F0-A673-9143B1BB05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HR</a:t>
            </a:r>
          </a:p>
          <a:p>
            <a:r>
              <a:rPr lang="en-US" altLang="en-US">
                <a:solidFill>
                  <a:schemeClr val="bg1"/>
                </a:solidFill>
              </a:rPr>
              <a:t>SNS/PNS</a:t>
            </a:r>
          </a:p>
          <a:p>
            <a:r>
              <a:rPr lang="en-US" altLang="en-US">
                <a:solidFill>
                  <a:schemeClr val="bg1"/>
                </a:solidFill>
              </a:rPr>
              <a:t>Vasoconstriction/vasodilation</a:t>
            </a:r>
          </a:p>
          <a:p>
            <a:r>
              <a:rPr lang="en-US" altLang="en-US">
                <a:solidFill>
                  <a:schemeClr val="bg1"/>
                </a:solidFill>
              </a:rPr>
              <a:t>Fluid volume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Renin-angiotensin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Aldosterone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ADH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F3CE311A-D705-4723-AF6B-77F5C5FBA0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6858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sz="4000" b="1">
                <a:solidFill>
                  <a:srgbClr val="FFFF00"/>
                </a:solidFill>
              </a:rPr>
            </a:br>
            <a:r>
              <a:rPr lang="en-US" altLang="en-US" sz="4000" b="1">
                <a:solidFill>
                  <a:srgbClr val="00FFCC"/>
                </a:solidFill>
              </a:rPr>
              <a:t>Definition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B307275C-9466-446D-85AF-F0BC3B7919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2743200"/>
            <a:ext cx="7772400" cy="2590800"/>
          </a:xfrm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Hypertension is sustained elevation of BP</a:t>
            </a:r>
          </a:p>
          <a:p>
            <a:pPr lvl="1"/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3200" b="1">
                <a:solidFill>
                  <a:schemeClr val="bg1"/>
                </a:solidFill>
                <a:cs typeface="Times New Roman" panose="02020603050405020304" pitchFamily="18" charset="0"/>
              </a:rPr>
              <a:t>Systolic blood pressure </a:t>
            </a:r>
            <a:r>
              <a:rPr lang="en-US" altLang="en-US" sz="3200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 140 mm Hg</a:t>
            </a:r>
          </a:p>
          <a:p>
            <a:pPr lvl="1"/>
            <a:r>
              <a:rPr lang="en-US" altLang="en-US" sz="3200" b="1">
                <a:solidFill>
                  <a:schemeClr val="bg1"/>
                </a:solidFill>
                <a:cs typeface="Times New Roman" panose="02020603050405020304" pitchFamily="18" charset="0"/>
              </a:rPr>
              <a:t> Diastolic blood pressure  </a:t>
            </a:r>
            <a:r>
              <a:rPr lang="en-US" altLang="en-US" sz="3200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 90 mm Hg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		</a:t>
            </a:r>
            <a:endParaRPr lang="en-US" altLang="en-US" b="1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en-US" altLang="en-US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>
            <a:extLst>
              <a:ext uri="{FF2B5EF4-FFF2-40B4-BE49-F238E27FC236}">
                <a16:creationId xmlns:a16="http://schemas.microsoft.com/office/drawing/2014/main" id="{B7CE1A2F-10DF-44EC-96A0-EFD1326CB5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sz="4000" b="1">
                <a:solidFill>
                  <a:srgbClr val="FFFF99"/>
                </a:solidFill>
              </a:rPr>
              <a:t>Blood Pressure Classification</a:t>
            </a:r>
          </a:p>
        </p:txBody>
      </p:sp>
      <p:graphicFrame>
        <p:nvGraphicFramePr>
          <p:cNvPr id="116792" name="Group 56">
            <a:extLst>
              <a:ext uri="{FF2B5EF4-FFF2-40B4-BE49-F238E27FC236}">
                <a16:creationId xmlns:a16="http://schemas.microsoft.com/office/drawing/2014/main" id="{2A458A9F-494B-4709-A7A1-9FF16BDDBD1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04800" y="1811338"/>
          <a:ext cx="8382000" cy="5018087"/>
        </p:xfrm>
        <a:graphic>
          <a:graphicData uri="http://schemas.openxmlformats.org/drawingml/2006/table">
            <a:tbl>
              <a:tblPr/>
              <a:tblGrid>
                <a:gridCol w="3895725">
                  <a:extLst>
                    <a:ext uri="{9D8B030D-6E8A-4147-A177-3AD203B41FA5}">
                      <a16:colId xmlns:a16="http://schemas.microsoft.com/office/drawing/2014/main" val="1525009411"/>
                    </a:ext>
                  </a:extLst>
                </a:gridCol>
                <a:gridCol w="2276475">
                  <a:extLst>
                    <a:ext uri="{9D8B030D-6E8A-4147-A177-3AD203B41FA5}">
                      <a16:colId xmlns:a16="http://schemas.microsoft.com/office/drawing/2014/main" val="3375495686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992393674"/>
                    </a:ext>
                  </a:extLst>
                </a:gridCol>
              </a:tblGrid>
              <a:tr h="822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BP</a:t>
                      </a: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 Classification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SBP mmHg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DBP mmHg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2191670"/>
                  </a:ext>
                </a:extLst>
              </a:tr>
              <a:tr h="8239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Normal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&lt; 120      and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  &lt; 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290669"/>
                  </a:ext>
                </a:extLst>
              </a:tr>
              <a:tr h="822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Pre-hypertension*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120-139   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  80-89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8699149"/>
                  </a:ext>
                </a:extLst>
              </a:tr>
              <a:tr h="8239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Stage 1 Hypertension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140-159   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  90-99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7450824"/>
                  </a:ext>
                </a:extLst>
              </a:tr>
              <a:tr h="1030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Stage 2 Hypertension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sng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&gt;</a:t>
                      </a: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 160        or</a:t>
                      </a:r>
                      <a:endParaRPr kumimoji="0" lang="en-US" altLang="en-US" sz="2800" b="1" i="0" u="sng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kumimoji="0" lang="en-US" altLang="en-US" sz="2800" b="1" i="0" u="sng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&gt;</a:t>
                      </a: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 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2858871"/>
                  </a:ext>
                </a:extLst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*newly recognized, requiring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   lifestyle modifications</a:t>
                      </a:r>
                      <a:endParaRPr kumimoji="0" lang="en-CA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FFFF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altLang="en-US" sz="2800" b="1" i="0" u="sng" strike="noStrike" cap="none" normalizeH="0" baseline="0">
                        <a:ln>
                          <a:noFill/>
                        </a:ln>
                        <a:solidFill>
                          <a:srgbClr val="FFFF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76362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>
            <a:extLst>
              <a:ext uri="{FF2B5EF4-FFF2-40B4-BE49-F238E27FC236}">
                <a16:creationId xmlns:a16="http://schemas.microsoft.com/office/drawing/2014/main" id="{BF4EE030-38E7-41EF-8480-B2FB0D0054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altLang="en-US" sz="4000" b="1">
                <a:solidFill>
                  <a:srgbClr val="FFFF00"/>
                </a:solidFill>
              </a:rPr>
              <a:t>Hypertension</a:t>
            </a:r>
          </a:p>
        </p:txBody>
      </p:sp>
      <p:sp>
        <p:nvSpPr>
          <p:cNvPr id="218115" name="Rectangle 3">
            <a:extLst>
              <a:ext uri="{FF2B5EF4-FFF2-40B4-BE49-F238E27FC236}">
                <a16:creationId xmlns:a16="http://schemas.microsoft.com/office/drawing/2014/main" id="{D00ADF93-7B12-474C-B56D-22D80C8A0B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b="1">
                <a:solidFill>
                  <a:schemeClr val="bg1"/>
                </a:solidFill>
              </a:rPr>
              <a:t>For persons over age 50, SBP is more important than DBP as a CVD risk factor</a:t>
            </a:r>
          </a:p>
          <a:p>
            <a:pPr>
              <a:lnSpc>
                <a:spcPct val="90000"/>
              </a:lnSpc>
            </a:pPr>
            <a:endParaRPr lang="en-US" altLang="en-US" b="1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en-US" b="1">
                <a:solidFill>
                  <a:schemeClr val="bg1"/>
                </a:solidFill>
              </a:rPr>
              <a:t>Starting at 115/75 mmHg, CVD risk doubles with each increment of 20/10 mmHg throughout the BP range</a:t>
            </a:r>
          </a:p>
          <a:p>
            <a:pPr>
              <a:lnSpc>
                <a:spcPct val="90000"/>
              </a:lnSpc>
            </a:pPr>
            <a:endParaRPr lang="en-US" altLang="en-US" b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9FA0201E-F277-4DE2-B22D-710CC6E43B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sz="4000" b="1">
                <a:solidFill>
                  <a:srgbClr val="FFFF66"/>
                </a:solidFill>
              </a:rPr>
              <a:t>Classification of Hypertension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09F13C22-2AE8-46C5-89C4-B875524B81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114800"/>
          </a:xfrm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buClr>
                <a:schemeClr val="hlink"/>
              </a:buClr>
              <a:buSzPct val="110000"/>
            </a:pPr>
            <a:r>
              <a:rPr lang="en-US" altLang="en-US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Primary (Essential) Hypertension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en-US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</a:t>
            </a:r>
            <a:r>
              <a:rPr lang="en-US" altLang="en-US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n-US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Elevated BP with unknown cause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-  90% to 95% of all cases</a:t>
            </a:r>
          </a:p>
          <a:p>
            <a:pPr>
              <a:buClr>
                <a:schemeClr val="hlink"/>
              </a:buClr>
            </a:pPr>
            <a:r>
              <a:rPr lang="en-US" altLang="en-US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Secondary Hypertension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	</a:t>
            </a:r>
            <a:r>
              <a:rPr lang="en-US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-  Elevated BP with a specific cause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	-  5% to 10% in adults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4601BB1A-8B11-420E-A17E-2FE3C34BD3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sz="4000" b="1">
                <a:solidFill>
                  <a:srgbClr val="FFFF66"/>
                </a:solidFill>
              </a:rPr>
              <a:t>Classification of Hypertension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541CD98-2D4E-45D7-875C-CB71958DDF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1905000"/>
            <a:ext cx="77724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chemeClr val="hlink"/>
                </a:solidFill>
              </a:rPr>
              <a:t>Primary Hypertension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rgbClr val="FFFF99"/>
                </a:solidFill>
              </a:rPr>
              <a:t>	</a:t>
            </a:r>
            <a:r>
              <a:rPr lang="en-US" altLang="en-US" b="1">
                <a:solidFill>
                  <a:schemeClr val="bg1"/>
                </a:solidFill>
              </a:rPr>
              <a:t>-</a:t>
            </a:r>
            <a:r>
              <a:rPr lang="en-US" altLang="en-US" b="1">
                <a:solidFill>
                  <a:srgbClr val="FFFF99"/>
                </a:solidFill>
              </a:rPr>
              <a:t>  </a:t>
            </a:r>
            <a:r>
              <a:rPr lang="en-US" altLang="en-US" b="1">
                <a:solidFill>
                  <a:schemeClr val="bg1"/>
                </a:solidFill>
              </a:rPr>
              <a:t>Contributing factors: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</a:rPr>
              <a:t>		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•</a:t>
            </a:r>
            <a:r>
              <a:rPr lang="en-US" altLang="en-US" b="1">
                <a:solidFill>
                  <a:schemeClr val="bg1"/>
                </a:solidFill>
              </a:rPr>
              <a:t>  </a:t>
            </a:r>
            <a:r>
              <a:rPr lang="en-US" altLang="en-US" b="1">
                <a:solidFill>
                  <a:schemeClr val="bg1"/>
                </a:solidFill>
                <a:sym typeface="Symbol" panose="05050102010706020507" pitchFamily="18" charset="2"/>
              </a:rPr>
              <a:t> SNS activity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sym typeface="Symbol" panose="05050102010706020507" pitchFamily="18" charset="2"/>
              </a:rPr>
              <a:t>	 	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•</a:t>
            </a:r>
            <a:r>
              <a:rPr lang="en-US" altLang="en-US" b="1">
                <a:solidFill>
                  <a:schemeClr val="bg1"/>
                </a:solidFill>
              </a:rPr>
              <a:t>  </a:t>
            </a:r>
            <a:r>
              <a:rPr lang="en-US" altLang="en-US" b="1">
                <a:solidFill>
                  <a:schemeClr val="bg1"/>
                </a:solidFill>
                <a:sym typeface="Symbol" panose="05050102010706020507" pitchFamily="18" charset="2"/>
              </a:rPr>
              <a:t>Diabetes mellitus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sym typeface="Symbol" panose="05050102010706020507" pitchFamily="18" charset="2"/>
              </a:rPr>
              <a:t>		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•</a:t>
            </a:r>
            <a:r>
              <a:rPr lang="en-US" altLang="en-US" b="1">
                <a:solidFill>
                  <a:schemeClr val="bg1"/>
                </a:solidFill>
              </a:rPr>
              <a:t>  </a:t>
            </a:r>
            <a:r>
              <a:rPr lang="en-US" altLang="en-US" b="1">
                <a:solidFill>
                  <a:schemeClr val="bg1"/>
                </a:solidFill>
                <a:sym typeface="Symbol" panose="05050102010706020507" pitchFamily="18" charset="2"/>
              </a:rPr>
              <a:t> Sodium intake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sym typeface="Symbol" panose="05050102010706020507" pitchFamily="18" charset="2"/>
              </a:rPr>
              <a:t> 		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•</a:t>
            </a:r>
            <a:r>
              <a:rPr lang="en-US" altLang="en-US" b="1">
                <a:solidFill>
                  <a:schemeClr val="bg1"/>
                </a:solidFill>
              </a:rPr>
              <a:t>  </a:t>
            </a:r>
            <a:r>
              <a:rPr lang="en-US" altLang="en-US" b="1">
                <a:solidFill>
                  <a:schemeClr val="bg1"/>
                </a:solidFill>
                <a:sym typeface="Symbol" panose="05050102010706020507" pitchFamily="18" charset="2"/>
              </a:rPr>
              <a:t>Excessive alcohol intake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3F3D1808-96B4-4B96-B0A0-4551366F6A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sz="4000" b="1">
                <a:solidFill>
                  <a:srgbClr val="FFFF66"/>
                </a:solidFill>
              </a:rPr>
              <a:t>Classification of Hypertension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0A8D9D57-11ED-4626-858E-646F5F1018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1828800"/>
            <a:ext cx="7772400" cy="4114800"/>
          </a:xfrm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buFontTx/>
              <a:buNone/>
            </a:pPr>
            <a:r>
              <a:rPr lang="en-US" altLang="en-US" sz="2800" b="1">
                <a:solidFill>
                  <a:schemeClr val="hlink"/>
                </a:solidFill>
                <a:cs typeface="Times New Roman" panose="02020603050405020304" pitchFamily="18" charset="0"/>
              </a:rPr>
              <a:t>•</a:t>
            </a:r>
            <a:r>
              <a:rPr lang="en-US" altLang="en-US" sz="2800" b="1">
                <a:solidFill>
                  <a:srgbClr val="FFFF99"/>
                </a:solidFill>
                <a:cs typeface="Times New Roman" panose="02020603050405020304" pitchFamily="18" charset="0"/>
              </a:rPr>
              <a:t>  </a:t>
            </a:r>
            <a:r>
              <a:rPr lang="en-US" altLang="en-US" b="1">
                <a:solidFill>
                  <a:schemeClr val="hlink"/>
                </a:solidFill>
                <a:cs typeface="Times New Roman" panose="02020603050405020304" pitchFamily="18" charset="0"/>
              </a:rPr>
              <a:t>Secondary Hypertension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-  Contributing factors: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rgbClr val="FFFF99"/>
                </a:solidFill>
              </a:rPr>
              <a:t>   		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•</a:t>
            </a: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 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Coarctation of aorta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	•</a:t>
            </a: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 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Renal disease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	•  Endocrine disorders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	•</a:t>
            </a: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 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Neurologic disorders</a:t>
            </a:r>
          </a:p>
          <a:p>
            <a:pPr>
              <a:buFontTx/>
              <a:buNone/>
            </a:pPr>
            <a:r>
              <a:rPr lang="en-US" altLang="en-US" sz="2800" b="1">
                <a:solidFill>
                  <a:schemeClr val="hlink"/>
                </a:solidFill>
                <a:cs typeface="Times New Roman" panose="02020603050405020304" pitchFamily="18" charset="0"/>
              </a:rPr>
              <a:t>	-  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Rx: Treat underlying</a:t>
            </a:r>
            <a:r>
              <a:rPr lang="en-US" altLang="en-US" sz="2800" b="1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cause</a:t>
            </a:r>
            <a:endParaRPr lang="en-US" altLang="en-US" sz="2800" b="1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endParaRPr lang="en-US" altLang="en-US" sz="2800" b="1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endParaRPr lang="en-US" altLang="en-US" sz="2800" b="1">
              <a:solidFill>
                <a:srgbClr val="FFFF99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>
            <a:extLst>
              <a:ext uri="{FF2B5EF4-FFF2-40B4-BE49-F238E27FC236}">
                <a16:creationId xmlns:a16="http://schemas.microsoft.com/office/drawing/2014/main" id="{5F53195B-D422-4ABB-99AF-9FDFF778AC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>
                <a:solidFill>
                  <a:srgbClr val="FFFF99"/>
                </a:solidFill>
              </a:rPr>
              <a:t>Risk Factors for Primary Hypertension</a:t>
            </a:r>
            <a:endParaRPr lang="en-US" altLang="en-US" sz="4000" b="1">
              <a:solidFill>
                <a:schemeClr val="hlink"/>
              </a:solidFill>
            </a:endParaRPr>
          </a:p>
        </p:txBody>
      </p:sp>
      <p:sp>
        <p:nvSpPr>
          <p:cNvPr id="114691" name="Rectangle 3">
            <a:extLst>
              <a:ext uri="{FF2B5EF4-FFF2-40B4-BE49-F238E27FC236}">
                <a16:creationId xmlns:a16="http://schemas.microsoft.com/office/drawing/2014/main" id="{A7CD327F-8923-40DC-8900-3EA0E9969D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chemeClr val="bg1"/>
                </a:solidFill>
              </a:rPr>
              <a:t>Age (&gt; 55 for men; &gt; 65 for women)</a:t>
            </a:r>
          </a:p>
          <a:p>
            <a:r>
              <a:rPr lang="en-US" altLang="en-US" b="1">
                <a:solidFill>
                  <a:schemeClr val="bg1"/>
                </a:solidFill>
              </a:rPr>
              <a:t>Alcohol</a:t>
            </a:r>
          </a:p>
          <a:p>
            <a:r>
              <a:rPr lang="en-US" altLang="en-US" b="1">
                <a:solidFill>
                  <a:schemeClr val="bg1"/>
                </a:solidFill>
              </a:rPr>
              <a:t>Cigarette smoking</a:t>
            </a:r>
          </a:p>
          <a:p>
            <a:r>
              <a:rPr lang="en-US" altLang="en-US" b="1">
                <a:solidFill>
                  <a:schemeClr val="bg1"/>
                </a:solidFill>
              </a:rPr>
              <a:t>Diabetes mellitus</a:t>
            </a:r>
          </a:p>
          <a:p>
            <a:r>
              <a:rPr lang="en-US" altLang="en-US" b="1">
                <a:solidFill>
                  <a:schemeClr val="bg1"/>
                </a:solidFill>
              </a:rPr>
              <a:t>Elevated serum lipids</a:t>
            </a:r>
          </a:p>
          <a:p>
            <a:r>
              <a:rPr lang="en-US" altLang="en-US" b="1">
                <a:solidFill>
                  <a:schemeClr val="bg1"/>
                </a:solidFill>
              </a:rPr>
              <a:t>Excess dietary sodium</a:t>
            </a:r>
          </a:p>
          <a:p>
            <a:r>
              <a:rPr lang="en-US" altLang="en-US" b="1">
                <a:solidFill>
                  <a:schemeClr val="bg1"/>
                </a:solidFill>
              </a:rPr>
              <a:t>Gender</a:t>
            </a:r>
            <a:r>
              <a:rPr lang="en-US" altLang="en-US" sz="2800" b="1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>
            <a:extLst>
              <a:ext uri="{FF2B5EF4-FFF2-40B4-BE49-F238E27FC236}">
                <a16:creationId xmlns:a16="http://schemas.microsoft.com/office/drawing/2014/main" id="{F2564864-E8AD-4CBB-A9B6-86C913DF65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>
                <a:solidFill>
                  <a:srgbClr val="FFFF99"/>
                </a:solidFill>
              </a:rPr>
              <a:t>Risk Factors for Primary Hypertension</a:t>
            </a:r>
          </a:p>
        </p:txBody>
      </p:sp>
      <p:sp>
        <p:nvSpPr>
          <p:cNvPr id="199683" name="Rectangle 3">
            <a:extLst>
              <a:ext uri="{FF2B5EF4-FFF2-40B4-BE49-F238E27FC236}">
                <a16:creationId xmlns:a16="http://schemas.microsoft.com/office/drawing/2014/main" id="{1D366F54-5C54-4B7C-AF62-908713A526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90600" y="2133600"/>
            <a:ext cx="77724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chemeClr val="bg1"/>
                </a:solidFill>
              </a:rPr>
              <a:t>Family history</a:t>
            </a:r>
          </a:p>
          <a:p>
            <a:r>
              <a:rPr lang="en-US" altLang="en-US" b="1">
                <a:solidFill>
                  <a:schemeClr val="bg1"/>
                </a:solidFill>
              </a:rPr>
              <a:t>Obesity (BMI </a:t>
            </a:r>
            <a:r>
              <a:rPr lang="en-US" altLang="en-US" b="1" u="sng">
                <a:solidFill>
                  <a:schemeClr val="bg1"/>
                </a:solidFill>
              </a:rPr>
              <a:t>&gt;</a:t>
            </a:r>
            <a:r>
              <a:rPr lang="en-US" altLang="en-US" b="1">
                <a:solidFill>
                  <a:schemeClr val="bg1"/>
                </a:solidFill>
              </a:rPr>
              <a:t> 30)</a:t>
            </a:r>
          </a:p>
          <a:p>
            <a:r>
              <a:rPr lang="en-US" altLang="en-US" b="1">
                <a:solidFill>
                  <a:schemeClr val="bg1"/>
                </a:solidFill>
              </a:rPr>
              <a:t>Ethnicity (African Americans)</a:t>
            </a:r>
          </a:p>
          <a:p>
            <a:r>
              <a:rPr lang="en-US" altLang="en-US" b="1">
                <a:solidFill>
                  <a:schemeClr val="bg1"/>
                </a:solidFill>
              </a:rPr>
              <a:t>Sedentary lifestyle</a:t>
            </a:r>
          </a:p>
          <a:p>
            <a:r>
              <a:rPr lang="en-US" altLang="en-US" b="1">
                <a:solidFill>
                  <a:schemeClr val="bg1"/>
                </a:solidFill>
              </a:rPr>
              <a:t>Socioeconomic status</a:t>
            </a:r>
          </a:p>
          <a:p>
            <a:r>
              <a:rPr lang="en-US" altLang="en-US" b="1">
                <a:solidFill>
                  <a:schemeClr val="bg1"/>
                </a:solidFill>
              </a:rPr>
              <a:t>Stress</a:t>
            </a:r>
          </a:p>
          <a:p>
            <a:endParaRPr lang="en-US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FE1A3197-774E-43F6-B6BF-84270C603F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sz="4000" b="1">
                <a:solidFill>
                  <a:srgbClr val="FFFF66"/>
                </a:solidFill>
              </a:rPr>
            </a:br>
            <a:r>
              <a:rPr lang="en-US" altLang="en-US" sz="4000" b="1">
                <a:solidFill>
                  <a:srgbClr val="66FFFF"/>
                </a:solidFill>
              </a:rPr>
              <a:t>Clinical Manifestations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0AEF281A-C057-4858-B539-3A751B3525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1981200"/>
            <a:ext cx="77724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buFontTx/>
              <a:buNone/>
            </a:pPr>
            <a:r>
              <a:rPr lang="en-US" altLang="en-US" sz="2800" b="1">
                <a:solidFill>
                  <a:schemeClr val="bg1"/>
                </a:solidFill>
                <a:cs typeface="Times New Roman" panose="02020603050405020304" pitchFamily="18" charset="0"/>
              </a:rPr>
              <a:t>•</a:t>
            </a:r>
            <a:r>
              <a:rPr lang="en-US" altLang="en-US" sz="2800" b="1">
                <a:solidFill>
                  <a:srgbClr val="FFFF99"/>
                </a:solidFill>
                <a:cs typeface="Times New Roman" panose="02020603050405020304" pitchFamily="18" charset="0"/>
              </a:rPr>
              <a:t>  </a:t>
            </a:r>
            <a:r>
              <a:rPr lang="en-US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Frequently asymptomatic until severe and target organ disease has occurred</a:t>
            </a:r>
          </a:p>
          <a:p>
            <a:pPr lvl="1"/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Fatigue, reduced activity tolerance</a:t>
            </a:r>
          </a:p>
          <a:p>
            <a:pPr lvl="1"/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Dizziness</a:t>
            </a:r>
          </a:p>
          <a:p>
            <a:pPr lvl="1"/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Palpitations, angina</a:t>
            </a:r>
          </a:p>
          <a:p>
            <a:pPr lvl="1"/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Dyspnea</a:t>
            </a:r>
            <a:endParaRPr lang="en-US" altLang="en-US" b="1">
              <a:solidFill>
                <a:srgbClr val="FFFF99"/>
              </a:solidFill>
              <a:cs typeface="Times New Roman" panose="02020603050405020304" pitchFamily="18" charset="0"/>
            </a:endParaRPr>
          </a:p>
          <a:p>
            <a:endParaRPr lang="en-US" altLang="en-US" b="1">
              <a:solidFill>
                <a:srgbClr val="FFFF99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>
            <a:extLst>
              <a:ext uri="{FF2B5EF4-FFF2-40B4-BE49-F238E27FC236}">
                <a16:creationId xmlns:a16="http://schemas.microsoft.com/office/drawing/2014/main" id="{A2F7E470-C5F8-4E80-885C-33401AFCE9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800" b="1">
                <a:solidFill>
                  <a:srgbClr val="FFFF66"/>
                </a:solidFill>
              </a:rPr>
              <a:t>Hypertension: </a:t>
            </a:r>
            <a:r>
              <a:rPr lang="en-US" altLang="en-US" b="1">
                <a:solidFill>
                  <a:srgbClr val="FFFF00"/>
                </a:solidFill>
              </a:rPr>
              <a:t>Complications</a:t>
            </a:r>
            <a:endParaRPr lang="en-CA" altLang="en-US" b="1">
              <a:solidFill>
                <a:srgbClr val="FFFF00"/>
              </a:solidFill>
            </a:endParaRPr>
          </a:p>
        </p:txBody>
      </p:sp>
      <p:pic>
        <p:nvPicPr>
          <p:cNvPr id="230406" name="Picture 6">
            <a:extLst>
              <a:ext uri="{FF2B5EF4-FFF2-40B4-BE49-F238E27FC236}">
                <a16:creationId xmlns:a16="http://schemas.microsoft.com/office/drawing/2014/main" id="{088CC157-5F81-46FC-8492-4E5D6606F92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6163" y="1981200"/>
            <a:ext cx="3392487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0410" name="Rectangle 10">
            <a:extLst>
              <a:ext uri="{FF2B5EF4-FFF2-40B4-BE49-F238E27FC236}">
                <a16:creationId xmlns:a16="http://schemas.microsoft.com/office/drawing/2014/main" id="{6B5A7AD6-CF8B-4C78-B535-D063049EFEA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altLang="en-US" sz="2800">
                <a:solidFill>
                  <a:schemeClr val="bg1"/>
                </a:solidFill>
              </a:rPr>
              <a:t>Complications are primarily related to development of atherosclerosis (“hardening of arteries”), or fatty deposits that harden with age</a:t>
            </a:r>
            <a:endParaRPr lang="en-CA" altLang="en-US" sz="28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>
            <a:extLst>
              <a:ext uri="{FF2B5EF4-FFF2-40B4-BE49-F238E27FC236}">
                <a16:creationId xmlns:a16="http://schemas.microsoft.com/office/drawing/2014/main" id="{0558826D-B90B-4D4C-8F90-EB00B4AD5B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2954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b="1">
                <a:solidFill>
                  <a:srgbClr val="FFFF66"/>
                </a:solidFill>
              </a:rPr>
            </a:br>
            <a:r>
              <a:rPr lang="en-US" altLang="en-US" sz="4000" b="1">
                <a:solidFill>
                  <a:srgbClr val="FF0000"/>
                </a:solidFill>
              </a:rPr>
              <a:t>Complications</a:t>
            </a:r>
            <a:endParaRPr lang="en-US" altLang="en-US" sz="4000">
              <a:solidFill>
                <a:srgbClr val="FF0000"/>
              </a:solidFill>
            </a:endParaRPr>
          </a:p>
        </p:txBody>
      </p:sp>
      <p:sp>
        <p:nvSpPr>
          <p:cNvPr id="167941" name="Text Box 5">
            <a:extLst>
              <a:ext uri="{FF2B5EF4-FFF2-40B4-BE49-F238E27FC236}">
                <a16:creationId xmlns:a16="http://schemas.microsoft.com/office/drawing/2014/main" id="{981393D4-583B-447F-BEE8-419FEAFFE9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1981200"/>
            <a:ext cx="6800850" cy="35036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common complications are </a:t>
            </a:r>
          </a:p>
          <a:p>
            <a:r>
              <a:rPr lang="en-US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target organ diseases occurring in the </a:t>
            </a:r>
          </a:p>
          <a:p>
            <a:endParaRPr lang="en-US" altLang="en-US" sz="32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US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Heart</a:t>
            </a: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US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Brain</a:t>
            </a: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US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Kidney</a:t>
            </a: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US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Eyes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>
            <a:extLst>
              <a:ext uri="{FF2B5EF4-FFF2-40B4-BE49-F238E27FC236}">
                <a16:creationId xmlns:a16="http://schemas.microsoft.com/office/drawing/2014/main" id="{8348F076-5EB0-425B-AAB2-D5B1100128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295400"/>
          </a:xfrm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b="1">
                <a:solidFill>
                  <a:srgbClr val="FFFF66"/>
                </a:solidFill>
              </a:rPr>
            </a:br>
            <a:r>
              <a:rPr lang="en-US" altLang="en-US" sz="4000" b="1">
                <a:solidFill>
                  <a:srgbClr val="FF0000"/>
                </a:solidFill>
              </a:rPr>
              <a:t>Complications</a:t>
            </a:r>
            <a:endParaRPr lang="en-US" altLang="en-US" sz="4800">
              <a:solidFill>
                <a:srgbClr val="FF0000"/>
              </a:solidFill>
            </a:endParaRPr>
          </a:p>
        </p:txBody>
      </p:sp>
      <p:sp>
        <p:nvSpPr>
          <p:cNvPr id="201731" name="Text Box 3">
            <a:extLst>
              <a:ext uri="{FF2B5EF4-FFF2-40B4-BE49-F238E27FC236}">
                <a16:creationId xmlns:a16="http://schemas.microsoft.com/office/drawing/2014/main" id="{6C7A4737-FCE6-40B5-9338-353F529BC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25" y="2133600"/>
            <a:ext cx="7585075" cy="25288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70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US" altLang="en-US" sz="3200" b="1">
                <a:solidFill>
                  <a:srgbClr val="FFFF99"/>
                </a:solidFill>
              </a:rPr>
              <a:t>Hypertensive Heart Disease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altLang="en-US" sz="3200" b="1">
              <a:solidFill>
                <a:srgbClr val="FFFF99"/>
              </a:solidFill>
            </a:endParaRPr>
          </a:p>
          <a:p>
            <a:pPr lvl="1">
              <a:buFontTx/>
              <a:buChar char="•"/>
            </a:pPr>
            <a:r>
              <a:rPr lang="en-US" altLang="en-US" sz="3200" b="1">
                <a:solidFill>
                  <a:schemeClr val="bg1"/>
                </a:solidFill>
              </a:rPr>
              <a:t> Coronary artery disease</a:t>
            </a:r>
          </a:p>
          <a:p>
            <a:pPr lvl="1">
              <a:buFontTx/>
              <a:buChar char="•"/>
            </a:pPr>
            <a:r>
              <a:rPr lang="en-US" altLang="en-US" sz="3200" b="1">
                <a:solidFill>
                  <a:schemeClr val="bg1"/>
                </a:solidFill>
              </a:rPr>
              <a:t> Left ventricular hypertrophy</a:t>
            </a:r>
          </a:p>
          <a:p>
            <a:pPr lvl="1">
              <a:buFontTx/>
              <a:buChar char="•"/>
            </a:pPr>
            <a:r>
              <a:rPr lang="en-US" altLang="en-US" sz="3200" b="1">
                <a:solidFill>
                  <a:schemeClr val="bg1"/>
                </a:solidFill>
              </a:rPr>
              <a:t> Heart failure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8" name="Rectangle 4">
            <a:extLst>
              <a:ext uri="{FF2B5EF4-FFF2-40B4-BE49-F238E27FC236}">
                <a16:creationId xmlns:a16="http://schemas.microsoft.com/office/drawing/2014/main" id="{8877C910-245C-4832-A16D-53EDF805FD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r>
              <a:rPr lang="en-US" altLang="en-US" sz="3600" b="1">
                <a:solidFill>
                  <a:srgbClr val="FFFF00"/>
                </a:solidFill>
              </a:rPr>
              <a:t>Left Ventricular Hypertrophy</a:t>
            </a:r>
          </a:p>
        </p:txBody>
      </p:sp>
      <p:pic>
        <p:nvPicPr>
          <p:cNvPr id="226312" name="Picture 8">
            <a:extLst>
              <a:ext uri="{FF2B5EF4-FFF2-40B4-BE49-F238E27FC236}">
                <a16:creationId xmlns:a16="http://schemas.microsoft.com/office/drawing/2014/main" id="{1B45B3E0-37B8-464D-B102-41A90D54974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38400" y="1524000"/>
            <a:ext cx="3990975" cy="5334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6313" name="Text Box 9">
            <a:extLst>
              <a:ext uri="{FF2B5EF4-FFF2-40B4-BE49-F238E27FC236}">
                <a16:creationId xmlns:a16="http://schemas.microsoft.com/office/drawing/2014/main" id="{20951761-A4C8-4B5E-AF46-ABBD6FCD8B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6400800"/>
            <a:ext cx="1295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800" b="1">
                <a:solidFill>
                  <a:srgbClr val="FFFF00"/>
                </a:solidFill>
              </a:rPr>
              <a:t>Fig. 32-3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>
            <a:extLst>
              <a:ext uri="{FF2B5EF4-FFF2-40B4-BE49-F238E27FC236}">
                <a16:creationId xmlns:a16="http://schemas.microsoft.com/office/drawing/2014/main" id="{93A7F2EC-FEFC-4366-B586-B82C307F9E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295400"/>
          </a:xfrm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b="1">
                <a:solidFill>
                  <a:srgbClr val="FFFF66"/>
                </a:solidFill>
              </a:rPr>
            </a:br>
            <a:r>
              <a:rPr lang="en-US" altLang="en-US" sz="4000" b="1">
                <a:solidFill>
                  <a:srgbClr val="FF0000"/>
                </a:solidFill>
              </a:rPr>
              <a:t>Complications</a:t>
            </a:r>
            <a:endParaRPr lang="en-US" altLang="en-US" sz="4800">
              <a:solidFill>
                <a:srgbClr val="FF0000"/>
              </a:solidFill>
            </a:endParaRPr>
          </a:p>
        </p:txBody>
      </p:sp>
      <p:sp>
        <p:nvSpPr>
          <p:cNvPr id="203779" name="Text Box 3">
            <a:extLst>
              <a:ext uri="{FF2B5EF4-FFF2-40B4-BE49-F238E27FC236}">
                <a16:creationId xmlns:a16="http://schemas.microsoft.com/office/drawing/2014/main" id="{D537E320-F8F5-4F97-AD71-97D72F96D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25" y="2133600"/>
            <a:ext cx="7585075" cy="32591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70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en-US" sz="3200" b="1">
                <a:solidFill>
                  <a:srgbClr val="FFFF99"/>
                </a:solidFill>
              </a:rPr>
              <a:t> Cerebrovascular Disease</a:t>
            </a:r>
          </a:p>
          <a:p>
            <a:pPr lvl="1">
              <a:lnSpc>
                <a:spcPct val="130000"/>
              </a:lnSpc>
              <a:buFontTx/>
              <a:buChar char="•"/>
            </a:pPr>
            <a:r>
              <a:rPr lang="en-US" altLang="en-US" sz="3200" b="1">
                <a:solidFill>
                  <a:schemeClr val="bg1"/>
                </a:solidFill>
              </a:rPr>
              <a:t> Stroke</a:t>
            </a:r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en-US" sz="3200" b="1">
                <a:solidFill>
                  <a:srgbClr val="FFFF99"/>
                </a:solidFill>
              </a:rPr>
              <a:t> Peripheral Vascular Disease</a:t>
            </a:r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en-US" sz="3200" b="1">
                <a:solidFill>
                  <a:srgbClr val="FFFF99"/>
                </a:solidFill>
              </a:rPr>
              <a:t> Nephrosclerosis</a:t>
            </a:r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en-US" sz="3200" b="1">
                <a:solidFill>
                  <a:srgbClr val="FFFF99"/>
                </a:solidFill>
              </a:rPr>
              <a:t> Retinal Damage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CC1BCC80-6A73-41E1-9408-E5A4E8DAD8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b="1">
                <a:solidFill>
                  <a:srgbClr val="FFFF66"/>
                </a:solidFill>
              </a:rPr>
            </a:br>
            <a:r>
              <a:rPr lang="en-US" altLang="en-US" sz="3600" b="1">
                <a:solidFill>
                  <a:srgbClr val="FFCCFF"/>
                </a:solidFill>
              </a:rPr>
              <a:t>Diagnosis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774C0E3F-A1C1-4732-8F98-FC85D96CD7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2286000"/>
            <a:ext cx="77724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buFontTx/>
              <a:buNone/>
              <a:tabLst>
                <a:tab pos="685800" algn="l"/>
              </a:tabLst>
            </a:pPr>
            <a:r>
              <a:rPr lang="en-US" altLang="en-US" sz="2800" b="1">
                <a:solidFill>
                  <a:schemeClr val="hlink"/>
                </a:solidFill>
                <a:cs typeface="Times New Roman" panose="02020603050405020304" pitchFamily="18" charset="0"/>
              </a:rPr>
              <a:t>•  </a:t>
            </a:r>
            <a:r>
              <a:rPr lang="en-US" altLang="en-US" b="1">
                <a:solidFill>
                  <a:schemeClr val="hlink"/>
                </a:solidFill>
                <a:cs typeface="Times New Roman" panose="02020603050405020304" pitchFamily="18" charset="0"/>
              </a:rPr>
              <a:t>Diagnosis requires several elevated readings over several weeks (unless </a:t>
            </a:r>
            <a:r>
              <a:rPr lang="en-US" altLang="en-US" b="1" u="sng">
                <a:solidFill>
                  <a:schemeClr val="hlink"/>
                </a:solidFill>
                <a:cs typeface="Times New Roman" panose="02020603050405020304" pitchFamily="18" charset="0"/>
              </a:rPr>
              <a:t>&gt;</a:t>
            </a:r>
            <a:r>
              <a:rPr lang="en-US" altLang="en-US" b="1">
                <a:solidFill>
                  <a:schemeClr val="hlink"/>
                </a:solidFill>
                <a:cs typeface="Times New Roman" panose="02020603050405020304" pitchFamily="18" charset="0"/>
              </a:rPr>
              <a:t> 180/110)</a:t>
            </a:r>
          </a:p>
          <a:p>
            <a:pPr>
              <a:buFontTx/>
              <a:buNone/>
              <a:tabLst>
                <a:tab pos="685800" algn="l"/>
              </a:tabLst>
            </a:pPr>
            <a:r>
              <a:rPr lang="en-US" altLang="en-US" b="1">
                <a:solidFill>
                  <a:schemeClr val="hlink"/>
                </a:solidFill>
                <a:cs typeface="Times New Roman" panose="02020603050405020304" pitchFamily="18" charset="0"/>
              </a:rPr>
              <a:t>•  BP measurement in both arms</a:t>
            </a:r>
          </a:p>
          <a:p>
            <a:pPr>
              <a:buFontTx/>
              <a:buNone/>
              <a:tabLst>
                <a:tab pos="685800" algn="l"/>
              </a:tabLst>
            </a:pP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	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-</a:t>
            </a: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 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Use arm with higher reading for   	subsequent  measurements</a:t>
            </a:r>
            <a:endParaRPr lang="en-US" altLang="en-US" b="1">
              <a:solidFill>
                <a:srgbClr val="FFFF99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>
            <a:extLst>
              <a:ext uri="{FF2B5EF4-FFF2-40B4-BE49-F238E27FC236}">
                <a16:creationId xmlns:a16="http://schemas.microsoft.com/office/drawing/2014/main" id="{656EC99A-114C-4BA5-B645-E3CFE0ACBA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b="1">
                <a:solidFill>
                  <a:srgbClr val="FFFF66"/>
                </a:solidFill>
              </a:rPr>
            </a:br>
            <a:r>
              <a:rPr lang="en-US" altLang="en-US" sz="3600" b="1">
                <a:solidFill>
                  <a:srgbClr val="FFCCFF"/>
                </a:solidFill>
              </a:rPr>
              <a:t>Diagnosis</a:t>
            </a:r>
            <a:endParaRPr lang="en-CA" altLang="en-US" sz="3600" b="1">
              <a:solidFill>
                <a:srgbClr val="FFCCFF"/>
              </a:solidFill>
            </a:endParaRPr>
          </a:p>
        </p:txBody>
      </p:sp>
      <p:sp>
        <p:nvSpPr>
          <p:cNvPr id="234499" name="Rectangle 3">
            <a:extLst>
              <a:ext uri="{FF2B5EF4-FFF2-40B4-BE49-F238E27FC236}">
                <a16:creationId xmlns:a16="http://schemas.microsoft.com/office/drawing/2014/main" id="{07BBDF81-0604-446C-8721-AB11D28AE9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Ambulatory BP Monitoring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For “white coat” phenomenon, hypotensive or hypertensive episodes, apparent drug resistance</a:t>
            </a:r>
            <a:endParaRPr lang="en-CA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>
            <a:extLst>
              <a:ext uri="{FF2B5EF4-FFF2-40B4-BE49-F238E27FC236}">
                <a16:creationId xmlns:a16="http://schemas.microsoft.com/office/drawing/2014/main" id="{5CEE3658-CBEE-4D21-AD58-0FD5525A46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b="1">
                <a:solidFill>
                  <a:srgbClr val="FFFF66"/>
                </a:solidFill>
              </a:rPr>
            </a:br>
            <a:r>
              <a:rPr lang="en-US" altLang="en-US" sz="4000" b="1">
                <a:solidFill>
                  <a:srgbClr val="FF7C80"/>
                </a:solidFill>
              </a:rPr>
              <a:t> BP Measurement</a:t>
            </a:r>
          </a:p>
        </p:txBody>
      </p:sp>
      <p:sp>
        <p:nvSpPr>
          <p:cNvPr id="212995" name="Text Box 3">
            <a:extLst>
              <a:ext uri="{FF2B5EF4-FFF2-40B4-BE49-F238E27FC236}">
                <a16:creationId xmlns:a16="http://schemas.microsoft.com/office/drawing/2014/main" id="{35CE13DE-AE46-4F57-B041-489563B44E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25" y="1627188"/>
            <a:ext cx="8469313" cy="2627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70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endParaRPr lang="en-US" altLang="en-US" sz="3200" b="1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en-US" altLang="en-US" sz="3200" b="1">
                <a:solidFill>
                  <a:schemeClr val="bg1"/>
                </a:solidFill>
              </a:rPr>
              <a:t>See Table 32-12 (p. 794)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3200" b="1">
              <a:solidFill>
                <a:schemeClr val="bg1"/>
              </a:solidFill>
            </a:endParaRPr>
          </a:p>
          <a:p>
            <a:pPr>
              <a:spcBef>
                <a:spcPct val="20000"/>
              </a:spcBef>
            </a:pPr>
            <a:endParaRPr lang="en-US" altLang="en-US" sz="3200" b="1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>
            <a:extLst>
              <a:ext uri="{FF2B5EF4-FFF2-40B4-BE49-F238E27FC236}">
                <a16:creationId xmlns:a16="http://schemas.microsoft.com/office/drawing/2014/main" id="{5F5AD138-30D7-4182-9C00-BA43C14698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800" b="1">
                <a:solidFill>
                  <a:srgbClr val="FFFF66"/>
                </a:solidFill>
              </a:rPr>
              <a:t>Treatment Goals</a:t>
            </a:r>
            <a:endParaRPr lang="en-CA" altLang="en-US" sz="4800" b="1">
              <a:solidFill>
                <a:srgbClr val="FFFF66"/>
              </a:solidFill>
            </a:endParaRPr>
          </a:p>
        </p:txBody>
      </p:sp>
      <p:sp>
        <p:nvSpPr>
          <p:cNvPr id="243715" name="Rectangle 3">
            <a:extLst>
              <a:ext uri="{FF2B5EF4-FFF2-40B4-BE49-F238E27FC236}">
                <a16:creationId xmlns:a16="http://schemas.microsoft.com/office/drawing/2014/main" id="{7A445ED4-6886-43C5-BD13-482FF2C584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sz="3600" b="1">
                <a:solidFill>
                  <a:schemeClr val="bg1"/>
                </a:solidFill>
              </a:rPr>
              <a:t>Goal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is to reduce overall cardiovascular risk factors and control BP by the least intrusive means possible</a:t>
            </a:r>
            <a:endParaRPr lang="en-US" altLang="en-US" sz="3600" b="1">
              <a:solidFill>
                <a:schemeClr val="bg1"/>
              </a:solidFill>
            </a:endParaRPr>
          </a:p>
          <a:p>
            <a:pPr lvl="1"/>
            <a:r>
              <a:rPr lang="en-US" altLang="en-US" sz="3200" b="1">
                <a:solidFill>
                  <a:schemeClr val="bg1"/>
                </a:solidFill>
              </a:rPr>
              <a:t>BP &lt; 140/90</a:t>
            </a:r>
          </a:p>
          <a:p>
            <a:pPr lvl="1"/>
            <a:r>
              <a:rPr lang="en-US" altLang="en-US" sz="3200" b="1">
                <a:solidFill>
                  <a:schemeClr val="bg1"/>
                </a:solidFill>
              </a:rPr>
              <a:t>In patients with diabetes or renal disease, goal is &lt; 130/80</a:t>
            </a:r>
            <a:endParaRPr lang="en-CA" altLang="en-US" sz="32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>
            <a:extLst>
              <a:ext uri="{FF2B5EF4-FFF2-40B4-BE49-F238E27FC236}">
                <a16:creationId xmlns:a16="http://schemas.microsoft.com/office/drawing/2014/main" id="{BDEA9671-3304-41FA-AD79-3F58E19C79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r>
              <a:rPr lang="en-US" altLang="en-US" sz="4000" b="1">
                <a:solidFill>
                  <a:srgbClr val="FFFF99"/>
                </a:solidFill>
              </a:rPr>
              <a:t>Benefits of Lowering BP</a:t>
            </a:r>
          </a:p>
        </p:txBody>
      </p:sp>
      <p:sp>
        <p:nvSpPr>
          <p:cNvPr id="171011" name="Text Box 3">
            <a:extLst>
              <a:ext uri="{FF2B5EF4-FFF2-40B4-BE49-F238E27FC236}">
                <a16:creationId xmlns:a16="http://schemas.microsoft.com/office/drawing/2014/main" id="{E48F6457-3B12-42EC-926E-046D59AFBD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988" y="2554288"/>
            <a:ext cx="8334375" cy="368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7013" indent="-227013">
              <a:tabLst>
                <a:tab pos="577215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tabLst>
                <a:tab pos="577215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tabLst>
                <a:tab pos="577215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tabLst>
                <a:tab pos="577215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tabLst>
                <a:tab pos="577215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77215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77215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77215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77215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en-US" altLang="en-US" sz="2800" b="1">
                <a:solidFill>
                  <a:schemeClr val="bg1"/>
                </a:solidFill>
                <a:cs typeface="Times New Roman" panose="02020603050405020304" pitchFamily="18" charset="0"/>
              </a:rPr>
              <a:t>Average Percent Reduction</a:t>
            </a:r>
          </a:p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bg1"/>
                </a:solidFill>
                <a:cs typeface="Times New Roman" panose="02020603050405020304" pitchFamily="18" charset="0"/>
              </a:rPr>
              <a:t>	</a:t>
            </a:r>
            <a:r>
              <a:rPr lang="en-US" altLang="en-US" sz="3200" b="1">
                <a:solidFill>
                  <a:schemeClr val="bg1"/>
                </a:solidFill>
                <a:cs typeface="Times New Roman" panose="02020603050405020304" pitchFamily="18" charset="0"/>
              </a:rPr>
              <a:t>Stroke incidence 	35–40%  </a:t>
            </a:r>
          </a:p>
          <a:p>
            <a:r>
              <a:rPr lang="en-US" altLang="en-US" sz="3200" b="1">
                <a:solidFill>
                  <a:schemeClr val="bg1"/>
                </a:solidFill>
                <a:cs typeface="Times New Roman" panose="02020603050405020304" pitchFamily="18" charset="0"/>
              </a:rPr>
              <a:t>	</a:t>
            </a:r>
          </a:p>
          <a:p>
            <a:r>
              <a:rPr lang="en-US" altLang="en-US" sz="3200" b="1">
                <a:solidFill>
                  <a:schemeClr val="bg1"/>
                </a:solidFill>
                <a:cs typeface="Times New Roman" panose="02020603050405020304" pitchFamily="18" charset="0"/>
              </a:rPr>
              <a:t>	Myocardial infarction 	20–25% </a:t>
            </a:r>
          </a:p>
          <a:p>
            <a:endParaRPr lang="en-US" altLang="en-US" sz="3200" b="1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r>
              <a:rPr lang="en-US" altLang="en-US" sz="3200" b="1">
                <a:solidFill>
                  <a:schemeClr val="bg1"/>
                </a:solidFill>
                <a:cs typeface="Times New Roman" panose="02020603050405020304" pitchFamily="18" charset="0"/>
              </a:rPr>
              <a:t>	Heart failure	50% </a:t>
            </a:r>
            <a:r>
              <a:rPr lang="en-US" altLang="en-US" sz="3200" b="1">
                <a:solidFill>
                  <a:schemeClr val="bg1"/>
                </a:solidFill>
              </a:rPr>
              <a:t> </a:t>
            </a:r>
          </a:p>
          <a:p>
            <a:endParaRPr lang="en-US" altLang="en-US" sz="3200" b="1">
              <a:solidFill>
                <a:schemeClr val="bg1"/>
              </a:solidFill>
            </a:endParaRPr>
          </a:p>
        </p:txBody>
      </p:sp>
      <p:sp>
        <p:nvSpPr>
          <p:cNvPr id="171012" name="Line 4">
            <a:extLst>
              <a:ext uri="{FF2B5EF4-FFF2-40B4-BE49-F238E27FC236}">
                <a16:creationId xmlns:a16="http://schemas.microsoft.com/office/drawing/2014/main" id="{1DCC04F1-2612-40D2-9882-FA7CB66A7BD4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3200400"/>
            <a:ext cx="737393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1013" name="Line 5">
            <a:extLst>
              <a:ext uri="{FF2B5EF4-FFF2-40B4-BE49-F238E27FC236}">
                <a16:creationId xmlns:a16="http://schemas.microsoft.com/office/drawing/2014/main" id="{36D8B2D0-579C-49EB-9BCC-DDD34AB5F4F8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3962400"/>
            <a:ext cx="735488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1014" name="Line 6">
            <a:extLst>
              <a:ext uri="{FF2B5EF4-FFF2-40B4-BE49-F238E27FC236}">
                <a16:creationId xmlns:a16="http://schemas.microsoft.com/office/drawing/2014/main" id="{87F04D2A-1FFE-4F52-A48C-52487622EEBB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4800600"/>
            <a:ext cx="737552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1015" name="Rectangle 7">
            <a:extLst>
              <a:ext uri="{FF2B5EF4-FFF2-40B4-BE49-F238E27FC236}">
                <a16:creationId xmlns:a16="http://schemas.microsoft.com/office/drawing/2014/main" id="{7985B078-DD3E-4353-8E12-9214BF2D8D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2667000"/>
            <a:ext cx="7381875" cy="304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>
            <a:extLst>
              <a:ext uri="{FF2B5EF4-FFF2-40B4-BE49-F238E27FC236}">
                <a16:creationId xmlns:a16="http://schemas.microsoft.com/office/drawing/2014/main" id="{0281C6DA-FDCF-4D02-BF7D-25B51CB165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114300"/>
            <a:ext cx="8153400" cy="1143000"/>
          </a:xfrm>
        </p:spPr>
        <p:txBody>
          <a:bodyPr/>
          <a:lstStyle/>
          <a:p>
            <a:r>
              <a:rPr lang="en-US" altLang="en-US" sz="3400" b="1">
                <a:solidFill>
                  <a:srgbClr val="FFFF99"/>
                </a:solidFill>
              </a:rPr>
              <a:t>Algorithm for Treatment of Hypertension</a:t>
            </a:r>
          </a:p>
        </p:txBody>
      </p:sp>
      <p:sp>
        <p:nvSpPr>
          <p:cNvPr id="135171" name="Text Box 3">
            <a:extLst>
              <a:ext uri="{FF2B5EF4-FFF2-40B4-BE49-F238E27FC236}">
                <a16:creationId xmlns:a16="http://schemas.microsoft.com/office/drawing/2014/main" id="{CBA6D904-6542-48E1-8B3A-26DB995813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463" y="1838325"/>
            <a:ext cx="5308600" cy="4667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1200" b="1">
                <a:latin typeface="Arial" panose="020B0604020202020204" pitchFamily="34" charset="0"/>
              </a:rPr>
              <a:t>Not at Goal Blood Pressure (&lt;140/90 mmHg) </a:t>
            </a:r>
            <a:br>
              <a:rPr lang="en-US" altLang="en-US" sz="1200" b="1">
                <a:latin typeface="Arial" panose="020B0604020202020204" pitchFamily="34" charset="0"/>
              </a:rPr>
            </a:br>
            <a:r>
              <a:rPr lang="en-US" altLang="en-US" sz="1200" b="1">
                <a:latin typeface="Arial" panose="020B0604020202020204" pitchFamily="34" charset="0"/>
              </a:rPr>
              <a:t>(&lt;130/80 mmHg for those with diabetes or chronic kidney disease)</a:t>
            </a:r>
            <a:endParaRPr lang="en-US" altLang="en-US" sz="900" b="1" i="1">
              <a:latin typeface="Arial" panose="020B0604020202020204" pitchFamily="34" charset="0"/>
            </a:endParaRPr>
          </a:p>
        </p:txBody>
      </p:sp>
      <p:cxnSp>
        <p:nvCxnSpPr>
          <p:cNvPr id="135172" name="AutoShape 4">
            <a:extLst>
              <a:ext uri="{FF2B5EF4-FFF2-40B4-BE49-F238E27FC236}">
                <a16:creationId xmlns:a16="http://schemas.microsoft.com/office/drawing/2014/main" id="{B213117A-E57C-4C57-9F4D-384FA96FD6DD}"/>
              </a:ext>
            </a:extLst>
          </p:cNvPr>
          <p:cNvCxnSpPr>
            <a:cxnSpLocks noChangeShapeType="1"/>
            <a:stCxn id="135180" idx="2"/>
            <a:endCxn id="135171" idx="0"/>
          </p:cNvCxnSpPr>
          <p:nvPr/>
        </p:nvCxnSpPr>
        <p:spPr bwMode="auto">
          <a:xfrm flipH="1">
            <a:off x="4449763" y="1652588"/>
            <a:ext cx="1587" cy="185737"/>
          </a:xfrm>
          <a:prstGeom prst="straightConnector1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5173" name="AutoShape 5">
            <a:extLst>
              <a:ext uri="{FF2B5EF4-FFF2-40B4-BE49-F238E27FC236}">
                <a16:creationId xmlns:a16="http://schemas.microsoft.com/office/drawing/2014/main" id="{F5A9B17F-E2E6-47EB-AC45-2359117F5CBF}"/>
              </a:ext>
            </a:extLst>
          </p:cNvPr>
          <p:cNvCxnSpPr>
            <a:cxnSpLocks noChangeShapeType="1"/>
            <a:stCxn id="135171" idx="2"/>
            <a:endCxn id="135174" idx="0"/>
          </p:cNvCxnSpPr>
          <p:nvPr/>
        </p:nvCxnSpPr>
        <p:spPr bwMode="auto">
          <a:xfrm>
            <a:off x="4449763" y="2305050"/>
            <a:ext cx="1587" cy="188913"/>
          </a:xfrm>
          <a:prstGeom prst="straightConnector1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5174" name="AutoShape 6">
            <a:extLst>
              <a:ext uri="{FF2B5EF4-FFF2-40B4-BE49-F238E27FC236}">
                <a16:creationId xmlns:a16="http://schemas.microsoft.com/office/drawing/2014/main" id="{B3A68EBA-2AB7-493F-88E4-A7D93AB50A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3375" y="2493963"/>
            <a:ext cx="3154363" cy="457200"/>
          </a:xfrm>
          <a:prstGeom prst="flowChartPreparation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en-US" altLang="en-US" sz="1200" b="1">
                <a:latin typeface="Arial" panose="020B0604020202020204" pitchFamily="34" charset="0"/>
              </a:rPr>
              <a:t>Initial Drug Choices</a:t>
            </a:r>
          </a:p>
        </p:txBody>
      </p:sp>
      <p:grpSp>
        <p:nvGrpSpPr>
          <p:cNvPr id="135175" name="Group 7">
            <a:extLst>
              <a:ext uri="{FF2B5EF4-FFF2-40B4-BE49-F238E27FC236}">
                <a16:creationId xmlns:a16="http://schemas.microsoft.com/office/drawing/2014/main" id="{A8C5789F-A880-4AD2-BFC0-F5E1DB431AD4}"/>
              </a:ext>
            </a:extLst>
          </p:cNvPr>
          <p:cNvGrpSpPr>
            <a:grpSpLocks/>
          </p:cNvGrpSpPr>
          <p:nvPr/>
        </p:nvGrpSpPr>
        <p:grpSpPr bwMode="auto">
          <a:xfrm>
            <a:off x="4451350" y="2951163"/>
            <a:ext cx="4351338" cy="1968500"/>
            <a:chOff x="2804" y="1859"/>
            <a:chExt cx="2741" cy="1240"/>
          </a:xfrm>
        </p:grpSpPr>
        <p:cxnSp>
          <p:nvCxnSpPr>
            <p:cNvPr id="135176" name="AutoShape 8">
              <a:extLst>
                <a:ext uri="{FF2B5EF4-FFF2-40B4-BE49-F238E27FC236}">
                  <a16:creationId xmlns:a16="http://schemas.microsoft.com/office/drawing/2014/main" id="{3D719DDD-27CC-464F-B037-2C9A50E53B15}"/>
                </a:ext>
              </a:extLst>
            </p:cNvPr>
            <p:cNvCxnSpPr>
              <a:cxnSpLocks noChangeShapeType="1"/>
              <a:stCxn id="135178" idx="2"/>
              <a:endCxn id="135177" idx="0"/>
            </p:cNvCxnSpPr>
            <p:nvPr/>
          </p:nvCxnSpPr>
          <p:spPr bwMode="auto">
            <a:xfrm>
              <a:off x="4716" y="2277"/>
              <a:ext cx="0" cy="160"/>
            </a:xfrm>
            <a:prstGeom prst="straightConnector1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35177" name="AutoShape 9">
              <a:extLst>
                <a:ext uri="{FF2B5EF4-FFF2-40B4-BE49-F238E27FC236}">
                  <a16:creationId xmlns:a16="http://schemas.microsoft.com/office/drawing/2014/main" id="{34F7DDF3-4A6D-4E9B-A269-AE8AEE3554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7" y="2437"/>
              <a:ext cx="1658" cy="662"/>
            </a:xfrm>
            <a:prstGeom prst="flowChartAlternate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Ctr="1"/>
            <a:lstStyle/>
            <a:p>
              <a:pPr algn="ctr">
                <a:spcBef>
                  <a:spcPct val="50000"/>
                </a:spcBef>
              </a:pPr>
              <a:r>
                <a:rPr lang="en-US" altLang="en-US" sz="1200" b="1">
                  <a:latin typeface="Arial" panose="020B0604020202020204" pitchFamily="34" charset="0"/>
                </a:rPr>
                <a:t>Drug(s) for the compelling indications </a:t>
              </a:r>
            </a:p>
            <a:p>
              <a:pPr algn="ctr">
                <a:spcBef>
                  <a:spcPct val="25000"/>
                </a:spcBef>
              </a:pPr>
              <a:r>
                <a:rPr lang="en-US" altLang="en-US" sz="1100">
                  <a:latin typeface="Arial" panose="020B0604020202020204" pitchFamily="34" charset="0"/>
                </a:rPr>
                <a:t>Other antihypertensive drugs (diuretics, ACEI, ARB, BB, CCB) </a:t>
              </a:r>
              <a:br>
                <a:rPr lang="en-US" altLang="en-US" sz="1100">
                  <a:latin typeface="Arial" panose="020B0604020202020204" pitchFamily="34" charset="0"/>
                </a:rPr>
              </a:br>
              <a:r>
                <a:rPr lang="en-US" altLang="en-US" sz="1100">
                  <a:latin typeface="Arial" panose="020B0604020202020204" pitchFamily="34" charset="0"/>
                </a:rPr>
                <a:t>as needed. </a:t>
              </a:r>
              <a:endParaRPr lang="en-US" altLang="en-US" sz="1100"/>
            </a:p>
          </p:txBody>
        </p:sp>
        <p:sp>
          <p:nvSpPr>
            <p:cNvPr id="135178" name="Text Box 10">
              <a:extLst>
                <a:ext uri="{FF2B5EF4-FFF2-40B4-BE49-F238E27FC236}">
                  <a16:creationId xmlns:a16="http://schemas.microsoft.com/office/drawing/2014/main" id="{2C1EEC04-DBC8-41ED-88BA-D6DF95121E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88" y="1983"/>
              <a:ext cx="1056" cy="294"/>
            </a:xfrm>
            <a:prstGeom prst="rect">
              <a:avLst/>
            </a:prstGeom>
            <a:solidFill>
              <a:srgbClr val="EAEAE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1200" b="1">
                  <a:latin typeface="Arial" panose="020B0604020202020204" pitchFamily="34" charset="0"/>
                </a:rPr>
                <a:t>With Compelling </a:t>
              </a:r>
              <a:br>
                <a:rPr lang="en-US" altLang="en-US" sz="1200" b="1">
                  <a:latin typeface="Arial" panose="020B0604020202020204" pitchFamily="34" charset="0"/>
                </a:rPr>
              </a:br>
              <a:r>
                <a:rPr lang="en-US" altLang="en-US" sz="1200" b="1">
                  <a:latin typeface="Arial" panose="020B0604020202020204" pitchFamily="34" charset="0"/>
                </a:rPr>
                <a:t>Indications</a:t>
              </a:r>
            </a:p>
          </p:txBody>
        </p:sp>
        <p:cxnSp>
          <p:nvCxnSpPr>
            <p:cNvPr id="135179" name="AutoShape 11">
              <a:extLst>
                <a:ext uri="{FF2B5EF4-FFF2-40B4-BE49-F238E27FC236}">
                  <a16:creationId xmlns:a16="http://schemas.microsoft.com/office/drawing/2014/main" id="{FC1723D4-1DAF-4CD1-9E0E-C5A2E53A2E25}"/>
                </a:ext>
              </a:extLst>
            </p:cNvPr>
            <p:cNvCxnSpPr>
              <a:cxnSpLocks noChangeShapeType="1"/>
              <a:stCxn id="135174" idx="2"/>
              <a:endCxn id="135178" idx="0"/>
            </p:cNvCxnSpPr>
            <p:nvPr/>
          </p:nvCxnSpPr>
          <p:spPr bwMode="auto">
            <a:xfrm rot="16200000" flipH="1">
              <a:off x="3698" y="965"/>
              <a:ext cx="124" cy="1912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135180" name="AutoShape 12">
            <a:extLst>
              <a:ext uri="{FF2B5EF4-FFF2-40B4-BE49-F238E27FC236}">
                <a16:creationId xmlns:a16="http://schemas.microsoft.com/office/drawing/2014/main" id="{E9E1693A-7A47-4673-99D5-B5F68EDDA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1788" y="1195388"/>
            <a:ext cx="3157537" cy="457200"/>
          </a:xfrm>
          <a:prstGeom prst="flowChartPreparation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en-US" altLang="en-US" sz="1200" b="1">
                <a:latin typeface="Arial" panose="020B0604020202020204" pitchFamily="34" charset="0"/>
              </a:rPr>
              <a:t>Lifestyle Modifications</a:t>
            </a:r>
          </a:p>
        </p:txBody>
      </p:sp>
      <p:grpSp>
        <p:nvGrpSpPr>
          <p:cNvPr id="135181" name="Group 13">
            <a:extLst>
              <a:ext uri="{FF2B5EF4-FFF2-40B4-BE49-F238E27FC236}">
                <a16:creationId xmlns:a16="http://schemas.microsoft.com/office/drawing/2014/main" id="{0CD15E27-1457-4D71-802F-48D4ED649B6B}"/>
              </a:ext>
            </a:extLst>
          </p:cNvPr>
          <p:cNvGrpSpPr>
            <a:grpSpLocks/>
          </p:cNvGrpSpPr>
          <p:nvPr/>
        </p:nvGrpSpPr>
        <p:grpSpPr bwMode="auto">
          <a:xfrm>
            <a:off x="344488" y="2951163"/>
            <a:ext cx="5421312" cy="1987550"/>
            <a:chOff x="217" y="1859"/>
            <a:chExt cx="3415" cy="1252"/>
          </a:xfrm>
        </p:grpSpPr>
        <p:cxnSp>
          <p:nvCxnSpPr>
            <p:cNvPr id="135182" name="AutoShape 14">
              <a:extLst>
                <a:ext uri="{FF2B5EF4-FFF2-40B4-BE49-F238E27FC236}">
                  <a16:creationId xmlns:a16="http://schemas.microsoft.com/office/drawing/2014/main" id="{12785D57-684F-43C7-B848-F4BB6DF07CD6}"/>
                </a:ext>
              </a:extLst>
            </p:cNvPr>
            <p:cNvCxnSpPr>
              <a:cxnSpLocks noChangeShapeType="1"/>
              <a:stCxn id="135184" idx="0"/>
              <a:endCxn id="135185" idx="2"/>
            </p:cNvCxnSpPr>
            <p:nvPr/>
          </p:nvCxnSpPr>
          <p:spPr bwMode="auto">
            <a:xfrm rot="16200000">
              <a:off x="1406" y="1918"/>
              <a:ext cx="170" cy="887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35183" name="AutoShape 15">
              <a:extLst>
                <a:ext uri="{FF2B5EF4-FFF2-40B4-BE49-F238E27FC236}">
                  <a16:creationId xmlns:a16="http://schemas.microsoft.com/office/drawing/2014/main" id="{910C9BCB-2216-4568-855E-1F25A03079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74" y="2447"/>
              <a:ext cx="1658" cy="662"/>
            </a:xfrm>
            <a:prstGeom prst="flowChartAlternate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Ctr="1"/>
            <a:lstStyle/>
            <a:p>
              <a:pPr algn="ctr">
                <a:spcBef>
                  <a:spcPct val="50000"/>
                </a:spcBef>
              </a:pPr>
              <a:r>
                <a:rPr lang="en-US" altLang="en-US" sz="1200" b="1">
                  <a:latin typeface="Arial" panose="020B0604020202020204" pitchFamily="34" charset="0"/>
                </a:rPr>
                <a:t>Stage 2 Hypertension</a:t>
              </a:r>
              <a:r>
                <a:rPr lang="en-US" altLang="en-US" sz="1200">
                  <a:latin typeface="Arial" panose="020B0604020202020204" pitchFamily="34" charset="0"/>
                </a:rPr>
                <a:t> </a:t>
              </a:r>
              <a:br>
                <a:rPr lang="en-US" altLang="en-US" sz="1200">
                  <a:latin typeface="Arial" panose="020B0604020202020204" pitchFamily="34" charset="0"/>
                </a:rPr>
              </a:br>
              <a:r>
                <a:rPr lang="en-US" altLang="en-US" sz="1100">
                  <a:latin typeface="Arial" panose="020B0604020202020204" pitchFamily="34" charset="0"/>
                </a:rPr>
                <a:t>(SBP </a:t>
              </a:r>
              <a:r>
                <a:rPr lang="en-US" altLang="en-US" sz="1100" u="sng">
                  <a:latin typeface="Arial" panose="020B0604020202020204" pitchFamily="34" charset="0"/>
                </a:rPr>
                <a:t>&gt;</a:t>
              </a:r>
              <a:r>
                <a:rPr lang="en-US" altLang="en-US" sz="1100">
                  <a:latin typeface="Arial" panose="020B0604020202020204" pitchFamily="34" charset="0"/>
                </a:rPr>
                <a:t>160 or DBP </a:t>
              </a:r>
              <a:r>
                <a:rPr lang="en-US" altLang="en-US" sz="1100" u="sng">
                  <a:latin typeface="Arial" panose="020B0604020202020204" pitchFamily="34" charset="0"/>
                </a:rPr>
                <a:t>&gt;</a:t>
              </a:r>
              <a:r>
                <a:rPr lang="en-US" altLang="en-US" sz="1100">
                  <a:latin typeface="Arial" panose="020B0604020202020204" pitchFamily="34" charset="0"/>
                </a:rPr>
                <a:t>100 m</a:t>
              </a:r>
              <a:r>
                <a:rPr lang="en-US" altLang="en-US" sz="1100">
                  <a:latin typeface="Arial" panose="020B0604020202020204" pitchFamily="34" charset="0"/>
                  <a:cs typeface="Arial" panose="020B0604020202020204" pitchFamily="34" charset="0"/>
                </a:rPr>
                <a:t>mHg) </a:t>
              </a:r>
              <a:br>
                <a:rPr lang="en-US" altLang="en-US" sz="110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US" altLang="en-US" sz="1100">
                  <a:latin typeface="Arial" panose="020B0604020202020204" pitchFamily="34" charset="0"/>
                  <a:cs typeface="Arial" panose="020B0604020202020204" pitchFamily="34" charset="0"/>
                </a:rPr>
                <a:t>2-drug combination for most (usually thiazide-type diuretic and </a:t>
              </a:r>
              <a:br>
                <a:rPr lang="en-US" altLang="en-US" sz="110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US" altLang="en-US" sz="1100">
                  <a:latin typeface="Arial" panose="020B0604020202020204" pitchFamily="34" charset="0"/>
                  <a:cs typeface="Arial" panose="020B0604020202020204" pitchFamily="34" charset="0"/>
                </a:rPr>
                <a:t>ACEI, or ARB, or BB, or CCB)</a:t>
              </a:r>
            </a:p>
          </p:txBody>
        </p:sp>
        <p:sp>
          <p:nvSpPr>
            <p:cNvPr id="135184" name="AutoShape 16">
              <a:extLst>
                <a:ext uri="{FF2B5EF4-FFF2-40B4-BE49-F238E27FC236}">
                  <a16:creationId xmlns:a16="http://schemas.microsoft.com/office/drawing/2014/main" id="{9ECD2240-C960-44BF-B7A1-8E088741CC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7" y="2447"/>
              <a:ext cx="1660" cy="664"/>
            </a:xfrm>
            <a:prstGeom prst="flowChartAlternate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Ctr="1"/>
            <a:lstStyle/>
            <a:p>
              <a:pPr algn="ctr">
                <a:spcBef>
                  <a:spcPct val="50000"/>
                </a:spcBef>
              </a:pPr>
              <a:r>
                <a:rPr lang="en-US" altLang="en-US" sz="1200" b="1">
                  <a:latin typeface="Arial" panose="020B0604020202020204" pitchFamily="34" charset="0"/>
                </a:rPr>
                <a:t>Stage 1 Hypertension</a:t>
              </a:r>
              <a:br>
                <a:rPr lang="en-US" altLang="en-US" sz="1200" b="1">
                  <a:latin typeface="Arial" panose="020B0604020202020204" pitchFamily="34" charset="0"/>
                </a:rPr>
              </a:br>
              <a:r>
                <a:rPr lang="en-US" altLang="en-US" sz="1100">
                  <a:latin typeface="Arial" panose="020B0604020202020204" pitchFamily="34" charset="0"/>
                </a:rPr>
                <a:t>(SBP 140</a:t>
              </a:r>
              <a:r>
                <a:rPr lang="en-US" altLang="en-US" sz="1100">
                  <a:latin typeface="Arial" panose="020B0604020202020204" pitchFamily="34" charset="0"/>
                  <a:cs typeface="Arial" panose="020B0604020202020204" pitchFamily="34" charset="0"/>
                </a:rPr>
                <a:t>–159 or DBP 90–99 mmHg)</a:t>
              </a:r>
              <a:br>
                <a:rPr lang="en-US" altLang="en-US" sz="110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US" altLang="en-US" sz="1100">
                  <a:latin typeface="Arial" panose="020B0604020202020204" pitchFamily="34" charset="0"/>
                  <a:cs typeface="Arial" panose="020B0604020202020204" pitchFamily="34" charset="0"/>
                </a:rPr>
                <a:t> Thiazide-type diuretics for most. </a:t>
              </a:r>
              <a:br>
                <a:rPr lang="en-US" altLang="en-US" sz="110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US" altLang="en-US" sz="1100">
                  <a:latin typeface="Arial" panose="020B0604020202020204" pitchFamily="34" charset="0"/>
                  <a:cs typeface="Arial" panose="020B0604020202020204" pitchFamily="34" charset="0"/>
                </a:rPr>
                <a:t>May consider ACEI, ARB, BB, CCB, </a:t>
              </a:r>
              <a:br>
                <a:rPr lang="en-US" altLang="en-US" sz="110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US" altLang="en-US" sz="1100">
                  <a:latin typeface="Arial" panose="020B0604020202020204" pitchFamily="34" charset="0"/>
                  <a:cs typeface="Arial" panose="020B0604020202020204" pitchFamily="34" charset="0"/>
                </a:rPr>
                <a:t>or combination.</a:t>
              </a:r>
            </a:p>
          </p:txBody>
        </p:sp>
        <p:sp>
          <p:nvSpPr>
            <p:cNvPr id="135185" name="Text Box 17">
              <a:extLst>
                <a:ext uri="{FF2B5EF4-FFF2-40B4-BE49-F238E27FC236}">
                  <a16:creationId xmlns:a16="http://schemas.microsoft.com/office/drawing/2014/main" id="{2064729F-72DD-456C-8B3C-6690ADA4D8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6" y="1983"/>
              <a:ext cx="1056" cy="294"/>
            </a:xfrm>
            <a:prstGeom prst="rect">
              <a:avLst/>
            </a:prstGeom>
            <a:solidFill>
              <a:srgbClr val="EAEAE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1200" b="1">
                  <a:latin typeface="Arial" panose="020B0604020202020204" pitchFamily="34" charset="0"/>
                </a:rPr>
                <a:t>Without Compelling </a:t>
              </a:r>
              <a:br>
                <a:rPr lang="en-US" altLang="en-US" sz="1200" b="1">
                  <a:latin typeface="Arial" panose="020B0604020202020204" pitchFamily="34" charset="0"/>
                </a:rPr>
              </a:br>
              <a:r>
                <a:rPr lang="en-US" altLang="en-US" sz="1200" b="1">
                  <a:latin typeface="Arial" panose="020B0604020202020204" pitchFamily="34" charset="0"/>
                </a:rPr>
                <a:t>Indications</a:t>
              </a:r>
            </a:p>
          </p:txBody>
        </p:sp>
        <p:cxnSp>
          <p:nvCxnSpPr>
            <p:cNvPr id="135186" name="AutoShape 18">
              <a:extLst>
                <a:ext uri="{FF2B5EF4-FFF2-40B4-BE49-F238E27FC236}">
                  <a16:creationId xmlns:a16="http://schemas.microsoft.com/office/drawing/2014/main" id="{11727ED7-58C2-4C52-B3FC-BA0A5C166749}"/>
                </a:ext>
              </a:extLst>
            </p:cNvPr>
            <p:cNvCxnSpPr>
              <a:cxnSpLocks noChangeShapeType="1"/>
              <a:stCxn id="135183" idx="0"/>
              <a:endCxn id="135185" idx="2"/>
            </p:cNvCxnSpPr>
            <p:nvPr/>
          </p:nvCxnSpPr>
          <p:spPr bwMode="auto">
            <a:xfrm rot="5400000" flipH="1">
              <a:off x="2284" y="1927"/>
              <a:ext cx="170" cy="869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5187" name="AutoShape 19">
              <a:extLst>
                <a:ext uri="{FF2B5EF4-FFF2-40B4-BE49-F238E27FC236}">
                  <a16:creationId xmlns:a16="http://schemas.microsoft.com/office/drawing/2014/main" id="{4C51F09D-BB02-4A74-A085-18525927CF25}"/>
                </a:ext>
              </a:extLst>
            </p:cNvPr>
            <p:cNvCxnSpPr>
              <a:cxnSpLocks noChangeShapeType="1"/>
              <a:stCxn id="135185" idx="0"/>
              <a:endCxn id="135174" idx="2"/>
            </p:cNvCxnSpPr>
            <p:nvPr/>
          </p:nvCxnSpPr>
          <p:spPr bwMode="auto">
            <a:xfrm rot="16200000">
              <a:off x="2307" y="1486"/>
              <a:ext cx="124" cy="870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135188" name="Group 20">
            <a:extLst>
              <a:ext uri="{FF2B5EF4-FFF2-40B4-BE49-F238E27FC236}">
                <a16:creationId xmlns:a16="http://schemas.microsoft.com/office/drawing/2014/main" id="{8A369C49-5302-44B2-9849-F93FAC92A967}"/>
              </a:ext>
            </a:extLst>
          </p:cNvPr>
          <p:cNvGrpSpPr>
            <a:grpSpLocks/>
          </p:cNvGrpSpPr>
          <p:nvPr/>
        </p:nvGrpSpPr>
        <p:grpSpPr bwMode="auto">
          <a:xfrm>
            <a:off x="1662113" y="4919663"/>
            <a:ext cx="5824537" cy="1517650"/>
            <a:chOff x="1047" y="3099"/>
            <a:chExt cx="3669" cy="956"/>
          </a:xfrm>
        </p:grpSpPr>
        <p:cxnSp>
          <p:nvCxnSpPr>
            <p:cNvPr id="135189" name="AutoShape 21">
              <a:extLst>
                <a:ext uri="{FF2B5EF4-FFF2-40B4-BE49-F238E27FC236}">
                  <a16:creationId xmlns:a16="http://schemas.microsoft.com/office/drawing/2014/main" id="{3F4D606B-391F-4B96-AE30-AB0FF88F561B}"/>
                </a:ext>
              </a:extLst>
            </p:cNvPr>
            <p:cNvCxnSpPr>
              <a:cxnSpLocks noChangeShapeType="1"/>
              <a:stCxn id="135192" idx="2"/>
              <a:endCxn id="135193" idx="0"/>
            </p:cNvCxnSpPr>
            <p:nvPr/>
          </p:nvCxnSpPr>
          <p:spPr bwMode="auto">
            <a:xfrm>
              <a:off x="2803" y="3566"/>
              <a:ext cx="0" cy="74"/>
            </a:xfrm>
            <a:prstGeom prst="straightConnector1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5190" name="AutoShape 22">
              <a:extLst>
                <a:ext uri="{FF2B5EF4-FFF2-40B4-BE49-F238E27FC236}">
                  <a16:creationId xmlns:a16="http://schemas.microsoft.com/office/drawing/2014/main" id="{D3725213-D265-4B9B-A284-B6B0E0A8399B}"/>
                </a:ext>
              </a:extLst>
            </p:cNvPr>
            <p:cNvCxnSpPr>
              <a:cxnSpLocks noChangeShapeType="1"/>
              <a:stCxn id="135184" idx="2"/>
              <a:endCxn id="135192" idx="0"/>
            </p:cNvCxnSpPr>
            <p:nvPr/>
          </p:nvCxnSpPr>
          <p:spPr bwMode="auto">
            <a:xfrm rot="16200000" flipH="1">
              <a:off x="1841" y="2317"/>
              <a:ext cx="167" cy="1756"/>
            </a:xfrm>
            <a:prstGeom prst="bentConnector3">
              <a:avLst>
                <a:gd name="adj1" fmla="val 49699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5191" name="AutoShape 23">
              <a:extLst>
                <a:ext uri="{FF2B5EF4-FFF2-40B4-BE49-F238E27FC236}">
                  <a16:creationId xmlns:a16="http://schemas.microsoft.com/office/drawing/2014/main" id="{64A869B1-3E0B-4421-9108-50350E8B63F5}"/>
                </a:ext>
              </a:extLst>
            </p:cNvPr>
            <p:cNvCxnSpPr>
              <a:cxnSpLocks noChangeShapeType="1"/>
              <a:stCxn id="135177" idx="2"/>
              <a:endCxn id="135192" idx="0"/>
            </p:cNvCxnSpPr>
            <p:nvPr/>
          </p:nvCxnSpPr>
          <p:spPr bwMode="auto">
            <a:xfrm rot="5400000">
              <a:off x="3670" y="2232"/>
              <a:ext cx="179" cy="1913"/>
            </a:xfrm>
            <a:prstGeom prst="bentConnector3">
              <a:avLst>
                <a:gd name="adj1" fmla="val 5363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35192" name="AutoShape 24">
              <a:extLst>
                <a:ext uri="{FF2B5EF4-FFF2-40B4-BE49-F238E27FC236}">
                  <a16:creationId xmlns:a16="http://schemas.microsoft.com/office/drawing/2014/main" id="{215619DB-5764-4143-AB0D-663744A4F8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9" y="3278"/>
              <a:ext cx="1987" cy="288"/>
            </a:xfrm>
            <a:prstGeom prst="flowChartPreparation">
              <a:avLst/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</a:pPr>
              <a:r>
                <a:rPr lang="en-US" altLang="en-US" sz="1200" b="1">
                  <a:latin typeface="Arial" panose="020B0604020202020204" pitchFamily="34" charset="0"/>
                </a:rPr>
                <a:t>Not at Goal </a:t>
              </a:r>
              <a:br>
                <a:rPr lang="en-US" altLang="en-US" sz="1200" b="1">
                  <a:latin typeface="Arial" panose="020B0604020202020204" pitchFamily="34" charset="0"/>
                </a:rPr>
              </a:br>
              <a:r>
                <a:rPr lang="en-US" altLang="en-US" sz="1200" b="1">
                  <a:latin typeface="Arial" panose="020B0604020202020204" pitchFamily="34" charset="0"/>
                </a:rPr>
                <a:t>Blood Pressure</a:t>
              </a:r>
            </a:p>
          </p:txBody>
        </p:sp>
        <p:sp>
          <p:nvSpPr>
            <p:cNvPr id="135193" name="AutoShape 25">
              <a:extLst>
                <a:ext uri="{FF2B5EF4-FFF2-40B4-BE49-F238E27FC236}">
                  <a16:creationId xmlns:a16="http://schemas.microsoft.com/office/drawing/2014/main" id="{B476B4C1-AD24-4B6B-85AC-F48B3157EC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3" y="3640"/>
              <a:ext cx="2400" cy="415"/>
            </a:xfrm>
            <a:prstGeom prst="flowChartAlternate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 anchorCtr="1"/>
            <a:lstStyle/>
            <a:p>
              <a:pPr algn="ctr">
                <a:spcBef>
                  <a:spcPct val="50000"/>
                </a:spcBef>
              </a:pPr>
              <a:r>
                <a:rPr lang="en-US" altLang="en-US" sz="1200">
                  <a:latin typeface="Arial" panose="020B0604020202020204" pitchFamily="34" charset="0"/>
                </a:rPr>
                <a:t>Optimize dosages or add additional drugs </a:t>
              </a:r>
              <a:br>
                <a:rPr lang="en-US" altLang="en-US" sz="1200">
                  <a:latin typeface="Arial" panose="020B0604020202020204" pitchFamily="34" charset="0"/>
                </a:rPr>
              </a:br>
              <a:r>
                <a:rPr lang="en-US" altLang="en-US" sz="1200">
                  <a:latin typeface="Arial" panose="020B0604020202020204" pitchFamily="34" charset="0"/>
                </a:rPr>
                <a:t>until goal blood pressure is achieved.</a:t>
              </a:r>
              <a:br>
                <a:rPr lang="en-US" altLang="en-US" sz="1200">
                  <a:latin typeface="Arial" panose="020B0604020202020204" pitchFamily="34" charset="0"/>
                </a:rPr>
              </a:br>
              <a:r>
                <a:rPr lang="en-US" altLang="en-US" sz="1200">
                  <a:latin typeface="Arial" panose="020B0604020202020204" pitchFamily="34" charset="0"/>
                </a:rPr>
                <a:t>Consider consultation with hypertension specialist.</a:t>
              </a:r>
              <a:endParaRPr lang="en-US" altLang="en-US" sz="900" i="1">
                <a:latin typeface="Arial" panose="020B0604020202020204" pitchFamily="34" charset="0"/>
              </a:endParaRPr>
            </a:p>
          </p:txBody>
        </p:sp>
        <p:cxnSp>
          <p:nvCxnSpPr>
            <p:cNvPr id="135194" name="AutoShape 26">
              <a:extLst>
                <a:ext uri="{FF2B5EF4-FFF2-40B4-BE49-F238E27FC236}">
                  <a16:creationId xmlns:a16="http://schemas.microsoft.com/office/drawing/2014/main" id="{72804630-52F8-4B14-B3EC-19E9631CA4D2}"/>
                </a:ext>
              </a:extLst>
            </p:cNvPr>
            <p:cNvCxnSpPr>
              <a:cxnSpLocks noChangeShapeType="1"/>
              <a:stCxn id="135183" idx="2"/>
              <a:endCxn id="135192" idx="0"/>
            </p:cNvCxnSpPr>
            <p:nvPr/>
          </p:nvCxnSpPr>
          <p:spPr bwMode="auto">
            <a:xfrm rot="5400000">
              <a:off x="2718" y="3194"/>
              <a:ext cx="169" cy="0"/>
            </a:xfrm>
            <a:prstGeom prst="straightConnector1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0149D350-453A-47AD-9986-86581AA4DB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sz="4000" b="1">
                <a:solidFill>
                  <a:srgbClr val="FFFF66"/>
                </a:solidFill>
              </a:rPr>
            </a:br>
            <a:r>
              <a:rPr lang="en-US" altLang="en-US" sz="4000" b="1">
                <a:solidFill>
                  <a:srgbClr val="CCECFF"/>
                </a:solidFill>
              </a:rPr>
              <a:t>Collaborative Care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34B46A35-406D-47AF-B9D5-AA1945DD5E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905000"/>
            <a:ext cx="77724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2000" b="1">
                <a:solidFill>
                  <a:schemeClr val="hlink"/>
                </a:solidFill>
                <a:cs typeface="Times New Roman" panose="02020603050405020304" pitchFamily="18" charset="0"/>
              </a:rPr>
              <a:t>•  </a:t>
            </a:r>
            <a:r>
              <a:rPr lang="en-US" altLang="en-US" sz="2800" b="1">
                <a:solidFill>
                  <a:schemeClr val="hlink"/>
                </a:solidFill>
                <a:cs typeface="Times New Roman" panose="02020603050405020304" pitchFamily="18" charset="0"/>
              </a:rPr>
              <a:t>Lifestyle Modifications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altLang="en-US" sz="2400" b="1">
              <a:solidFill>
                <a:schemeClr val="hlink"/>
              </a:solidFill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2400" b="1">
                <a:solidFill>
                  <a:srgbClr val="FFFF99"/>
                </a:solidFill>
                <a:cs typeface="Times New Roman" panose="02020603050405020304" pitchFamily="18" charset="0"/>
              </a:rPr>
              <a:t>	</a:t>
            </a: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</a:rPr>
              <a:t>-</a:t>
            </a:r>
            <a:r>
              <a:rPr lang="en-US" altLang="en-US" sz="2400" b="1">
                <a:solidFill>
                  <a:srgbClr val="FFFF99"/>
                </a:solidFill>
                <a:cs typeface="Times New Roman" panose="02020603050405020304" pitchFamily="18" charset="0"/>
              </a:rPr>
              <a:t>  </a:t>
            </a: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</a:rPr>
              <a:t>Weight reduction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</a:rPr>
              <a:t>	-  Dietary changes (DASH diet)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</a:rPr>
              <a:t>	-  Limitation of alcohol intake (</a:t>
            </a:r>
            <a:r>
              <a:rPr lang="en-US" altLang="en-US" sz="2400" b="1" u="sng">
                <a:solidFill>
                  <a:schemeClr val="bg1"/>
                </a:solidFill>
                <a:cs typeface="Times New Roman" panose="02020603050405020304" pitchFamily="18" charset="0"/>
              </a:rPr>
              <a:t>&lt;</a:t>
            </a: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</a:rPr>
              <a:t> 2 drinks/day for men;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</a:rPr>
              <a:t>       </a:t>
            </a:r>
            <a:r>
              <a:rPr lang="en-US" altLang="en-US" sz="2400" b="1" u="sng">
                <a:solidFill>
                  <a:schemeClr val="bg1"/>
                </a:solidFill>
                <a:cs typeface="Times New Roman" panose="02020603050405020304" pitchFamily="18" charset="0"/>
              </a:rPr>
              <a:t>&lt;</a:t>
            </a: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</a:rPr>
              <a:t> 1/day for women)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</a:rPr>
              <a:t>	-  Regular physical activity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</a:rPr>
              <a:t>	-  Avoidance of tobacco use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</a:rPr>
              <a:t>	-  Stress management</a:t>
            </a:r>
            <a:endParaRPr lang="en-US" altLang="en-US" sz="2400" b="1">
              <a:solidFill>
                <a:srgbClr val="FFFF99"/>
              </a:solidFill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altLang="en-US" sz="2400" b="1">
              <a:solidFill>
                <a:srgbClr val="FFFFCC"/>
              </a:solidFill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2000" b="1">
                <a:solidFill>
                  <a:srgbClr val="FFFF99"/>
                </a:solidFill>
                <a:cs typeface="Times New Roman" panose="02020603050405020304" pitchFamily="18" charset="0"/>
              </a:rPr>
              <a:t>	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E7E7B1E7-C858-4E29-9F84-C22C33F79B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sz="4000" b="1">
                <a:solidFill>
                  <a:srgbClr val="FFFF66"/>
                </a:solidFill>
              </a:rPr>
            </a:br>
            <a:r>
              <a:rPr lang="en-US" altLang="en-US" sz="4000" b="1">
                <a:solidFill>
                  <a:srgbClr val="CCECFF"/>
                </a:solidFill>
              </a:rPr>
              <a:t>Collaborative Care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FEAFE9BE-6782-43C3-80F0-475CBA31FC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057400"/>
            <a:ext cx="77724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sz="2800" b="1">
                <a:solidFill>
                  <a:schemeClr val="hlink"/>
                </a:solidFill>
                <a:cs typeface="Times New Roman" panose="02020603050405020304" pitchFamily="18" charset="0"/>
              </a:rPr>
              <a:t>•  </a:t>
            </a:r>
            <a:r>
              <a:rPr lang="en-US" altLang="en-US" b="1">
                <a:solidFill>
                  <a:schemeClr val="hlink"/>
                </a:solidFill>
                <a:cs typeface="Times New Roman" panose="02020603050405020304" pitchFamily="18" charset="0"/>
              </a:rPr>
              <a:t>Nutritional Therapy: DASH Diet =  Dietary Approahes to Stop HTN</a:t>
            </a:r>
          </a:p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	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-</a:t>
            </a: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 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Sodium restriction</a:t>
            </a:r>
          </a:p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-  Rich in vegetables, fruit, and nonfat  </a:t>
            </a:r>
          </a:p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       dairy products</a:t>
            </a:r>
          </a:p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-  Calorie restriction if overweight</a:t>
            </a:r>
          </a:p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</a:t>
            </a:r>
            <a:endParaRPr lang="en-US" altLang="en-US" b="1">
              <a:solidFill>
                <a:srgbClr val="FFFFCC"/>
              </a:solidFill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sz="2800" b="1">
                <a:solidFill>
                  <a:srgbClr val="FFFF99"/>
                </a:solidFill>
                <a:cs typeface="Times New Roman" panose="02020603050405020304" pitchFamily="18" charset="0"/>
              </a:rPr>
              <a:t>	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D2B8DBBA-6DB4-4410-A889-7205AEB5B1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sz="4000" b="1">
                <a:solidFill>
                  <a:srgbClr val="FFFF66"/>
                </a:solidFill>
              </a:rPr>
            </a:br>
            <a:r>
              <a:rPr lang="en-US" altLang="en-US" sz="4000" b="1">
                <a:solidFill>
                  <a:srgbClr val="CCECFF"/>
                </a:solidFill>
              </a:rPr>
              <a:t>Collaborative Care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6339051B-08D0-4CCD-BDE9-D22A8B701B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133600"/>
            <a:ext cx="77724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buFontTx/>
              <a:buNone/>
            </a:pPr>
            <a:r>
              <a:rPr lang="en-US" altLang="en-US" sz="2800" b="1">
                <a:solidFill>
                  <a:schemeClr val="hlink"/>
                </a:solidFill>
                <a:cs typeface="Times New Roman" panose="02020603050405020304" pitchFamily="18" charset="0"/>
              </a:rPr>
              <a:t>•  </a:t>
            </a:r>
            <a:r>
              <a:rPr lang="en-US" altLang="en-US" b="1">
                <a:solidFill>
                  <a:schemeClr val="hlink"/>
                </a:solidFill>
                <a:cs typeface="Times New Roman" panose="02020603050405020304" pitchFamily="18" charset="0"/>
              </a:rPr>
              <a:t>Drug Therapy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	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-</a:t>
            </a: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 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Reduce SVR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-  Decrease volume of circulating blood 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	</a:t>
            </a:r>
            <a:endParaRPr lang="en-US" altLang="en-US" b="1">
              <a:solidFill>
                <a:srgbClr val="FFFF99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>
            <a:extLst>
              <a:ext uri="{FF2B5EF4-FFF2-40B4-BE49-F238E27FC236}">
                <a16:creationId xmlns:a16="http://schemas.microsoft.com/office/drawing/2014/main" id="{CF73B547-0B99-46B2-9AE3-606135FF09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sz="4000" b="1">
                <a:solidFill>
                  <a:srgbClr val="FFFF66"/>
                </a:solidFill>
              </a:rPr>
            </a:br>
            <a:r>
              <a:rPr lang="en-US" altLang="en-US" sz="4000" b="1">
                <a:solidFill>
                  <a:srgbClr val="CCECFF"/>
                </a:solidFill>
              </a:rPr>
              <a:t>Collaborative Care</a:t>
            </a:r>
          </a:p>
        </p:txBody>
      </p:sp>
      <p:sp>
        <p:nvSpPr>
          <p:cNvPr id="209923" name="Rectangle 3">
            <a:extLst>
              <a:ext uri="{FF2B5EF4-FFF2-40B4-BE49-F238E27FC236}">
                <a16:creationId xmlns:a16="http://schemas.microsoft.com/office/drawing/2014/main" id="{50C0A993-C86B-4133-AC01-DE6C7B307B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828800"/>
            <a:ext cx="77724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buFontTx/>
              <a:buNone/>
            </a:pPr>
            <a:r>
              <a:rPr lang="en-US" altLang="en-US" sz="2800" b="1">
                <a:solidFill>
                  <a:schemeClr val="hlink"/>
                </a:solidFill>
                <a:cs typeface="Times New Roman" panose="02020603050405020304" pitchFamily="18" charset="0"/>
              </a:rPr>
              <a:t>•  </a:t>
            </a:r>
            <a:r>
              <a:rPr lang="en-US" altLang="en-US" b="1">
                <a:solidFill>
                  <a:schemeClr val="hlink"/>
                </a:solidFill>
                <a:cs typeface="Times New Roman" panose="02020603050405020304" pitchFamily="18" charset="0"/>
              </a:rPr>
              <a:t>Drug Therapy</a:t>
            </a:r>
          </a:p>
          <a:p>
            <a:pPr lvl="1">
              <a:buFontTx/>
              <a:buChar char="•"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Diuretics</a:t>
            </a:r>
          </a:p>
          <a:p>
            <a:pPr lvl="1">
              <a:buFontTx/>
              <a:buChar char="•"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Adrenergic inhibitors</a:t>
            </a:r>
          </a:p>
          <a:p>
            <a:pPr lvl="1">
              <a:buFontTx/>
              <a:buChar char="•"/>
            </a:pPr>
            <a:r>
              <a:rPr lang="el-GR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β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 - Adrenergic blockers</a:t>
            </a:r>
          </a:p>
          <a:p>
            <a:pPr lvl="1">
              <a:buFontTx/>
              <a:buChar char="•"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ACE Inhibitors</a:t>
            </a:r>
          </a:p>
          <a:p>
            <a:pPr lvl="1">
              <a:buFontTx/>
              <a:buChar char="•"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Calcium channel blockers</a:t>
            </a: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</a:t>
            </a:r>
            <a:endParaRPr lang="en-US" altLang="en-US" sz="2400" b="1">
              <a:solidFill>
                <a:srgbClr val="FFFF99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>
            <a:extLst>
              <a:ext uri="{FF2B5EF4-FFF2-40B4-BE49-F238E27FC236}">
                <a16:creationId xmlns:a16="http://schemas.microsoft.com/office/drawing/2014/main" id="{E319F779-A3B4-44C9-AE54-27A8481241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Hypertension: Drug Therapy</a:t>
            </a:r>
            <a:br>
              <a:rPr lang="en-US" altLang="en-US" sz="4000" b="1">
                <a:solidFill>
                  <a:srgbClr val="FFFF66"/>
                </a:solidFill>
              </a:rPr>
            </a:br>
            <a:endParaRPr lang="en-CA" altLang="en-US" sz="4000" b="1">
              <a:solidFill>
                <a:srgbClr val="FFFF66"/>
              </a:solidFill>
            </a:endParaRPr>
          </a:p>
        </p:txBody>
      </p:sp>
      <p:sp>
        <p:nvSpPr>
          <p:cNvPr id="236547" name="Rectangle 3">
            <a:extLst>
              <a:ext uri="{FF2B5EF4-FFF2-40B4-BE49-F238E27FC236}">
                <a16:creationId xmlns:a16="http://schemas.microsoft.com/office/drawing/2014/main" id="{54178B1B-C30D-43E1-B812-4CB66E8783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Thiazide-type Diuretics 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Inhibit NaCl reabsorption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Side effects:</a:t>
            </a:r>
          </a:p>
          <a:p>
            <a:pPr lvl="2"/>
            <a:r>
              <a:rPr lang="en-US" altLang="en-US">
                <a:solidFill>
                  <a:schemeClr val="bg1"/>
                </a:solidFill>
              </a:rPr>
              <a:t>Electrolyte imbalances: </a:t>
            </a:r>
            <a:r>
              <a:rPr lang="en-US" altLang="en-US">
                <a:solidFill>
                  <a:schemeClr val="bg1"/>
                </a:solidFill>
                <a:cs typeface="Times New Roman" panose="02020603050405020304" pitchFamily="18" charset="0"/>
              </a:rPr>
              <a:t>↓ Na, ↓ Cl, ↓ K** (advise K rich foods)</a:t>
            </a:r>
          </a:p>
          <a:p>
            <a:pPr lvl="2"/>
            <a:r>
              <a:rPr lang="en-US" altLang="en-US">
                <a:solidFill>
                  <a:schemeClr val="bg1"/>
                </a:solidFill>
                <a:cs typeface="Times New Roman" panose="02020603050405020304" pitchFamily="18" charset="0"/>
              </a:rPr>
              <a:t>Fluid volume depletion (monitor for orthostatic hypotension)</a:t>
            </a:r>
          </a:p>
          <a:p>
            <a:pPr lvl="2"/>
            <a:r>
              <a:rPr lang="en-US" altLang="en-US">
                <a:solidFill>
                  <a:schemeClr val="bg1"/>
                </a:solidFill>
                <a:cs typeface="Times New Roman" panose="02020603050405020304" pitchFamily="18" charset="0"/>
              </a:rPr>
              <a:t>Impotence, decreased libido</a:t>
            </a:r>
          </a:p>
          <a:p>
            <a:pPr lvl="2"/>
            <a:endParaRPr lang="en-CA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>
            <a:extLst>
              <a:ext uri="{FF2B5EF4-FFF2-40B4-BE49-F238E27FC236}">
                <a16:creationId xmlns:a16="http://schemas.microsoft.com/office/drawing/2014/main" id="{43E6E657-8BA0-48A5-BD92-303755BC62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Hypertension: Drug Therapy</a:t>
            </a:r>
            <a:endParaRPr lang="en-CA" altLang="en-US" b="1">
              <a:solidFill>
                <a:srgbClr val="FFFF66"/>
              </a:solidFill>
            </a:endParaRPr>
          </a:p>
        </p:txBody>
      </p:sp>
      <p:sp>
        <p:nvSpPr>
          <p:cNvPr id="237571" name="Rectangle 3">
            <a:extLst>
              <a:ext uri="{FF2B5EF4-FFF2-40B4-BE49-F238E27FC236}">
                <a16:creationId xmlns:a16="http://schemas.microsoft.com/office/drawing/2014/main" id="{24AB4257-451F-4F6E-AF79-9EEF380080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Adrenergic Inhibitors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Reduce sympathetic effects that cause HTN by:</a:t>
            </a:r>
          </a:p>
          <a:p>
            <a:pPr lvl="2"/>
            <a:r>
              <a:rPr lang="en-US" altLang="en-US">
                <a:solidFill>
                  <a:schemeClr val="bg1"/>
                </a:solidFill>
              </a:rPr>
              <a:t>Reducing sympathetic outflow</a:t>
            </a:r>
          </a:p>
          <a:p>
            <a:pPr lvl="2"/>
            <a:r>
              <a:rPr lang="en-US" altLang="en-US">
                <a:solidFill>
                  <a:schemeClr val="bg1"/>
                </a:solidFill>
              </a:rPr>
              <a:t>Blocking effects of sympathetic activity on vessels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Side effects</a:t>
            </a:r>
          </a:p>
          <a:p>
            <a:pPr lvl="2"/>
            <a:r>
              <a:rPr lang="en-US" altLang="en-US">
                <a:solidFill>
                  <a:schemeClr val="bg1"/>
                </a:solidFill>
              </a:rPr>
              <a:t>Hypotension</a:t>
            </a:r>
          </a:p>
          <a:p>
            <a:pPr lvl="2"/>
            <a:r>
              <a:rPr lang="en-US" altLang="en-US">
                <a:solidFill>
                  <a:schemeClr val="bg1"/>
                </a:solidFill>
              </a:rPr>
              <a:t> Varied, depending on specific drug</a:t>
            </a:r>
            <a:endParaRPr lang="en-CA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>
            <a:extLst>
              <a:ext uri="{FF2B5EF4-FFF2-40B4-BE49-F238E27FC236}">
                <a16:creationId xmlns:a16="http://schemas.microsoft.com/office/drawing/2014/main" id="{DDD957E6-8AD5-4EC0-AD83-9E31383AF1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Hypertension: Drug Therapy</a:t>
            </a:r>
            <a:endParaRPr lang="en-CA" altLang="en-US" b="1">
              <a:solidFill>
                <a:srgbClr val="FFFF66"/>
              </a:solidFill>
            </a:endParaRPr>
          </a:p>
        </p:txBody>
      </p:sp>
      <p:sp>
        <p:nvSpPr>
          <p:cNvPr id="241667" name="Rectangle 3">
            <a:extLst>
              <a:ext uri="{FF2B5EF4-FFF2-40B4-BE49-F238E27FC236}">
                <a16:creationId xmlns:a16="http://schemas.microsoft.com/office/drawing/2014/main" id="{FB968D0A-FF92-4861-9729-7F78B8CBE3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l-GR" altLang="en-US">
                <a:solidFill>
                  <a:schemeClr val="bg1"/>
                </a:solidFill>
                <a:cs typeface="Times New Roman" panose="02020603050405020304" pitchFamily="18" charset="0"/>
              </a:rPr>
              <a:t>β</a:t>
            </a:r>
            <a:r>
              <a:rPr lang="en-US" altLang="en-US">
                <a:solidFill>
                  <a:schemeClr val="bg1"/>
                </a:solidFill>
                <a:cs typeface="Times New Roman" panose="02020603050405020304" pitchFamily="18" charset="0"/>
              </a:rPr>
              <a:t> – adrenergic blockers (suffix “olol”)</a:t>
            </a:r>
          </a:p>
          <a:p>
            <a:pPr lvl="1"/>
            <a:r>
              <a:rPr lang="en-US" altLang="en-US">
                <a:solidFill>
                  <a:schemeClr val="bg1"/>
                </a:solidFill>
                <a:cs typeface="Times New Roman" panose="02020603050405020304" pitchFamily="18" charset="0"/>
              </a:rPr>
              <a:t>(metoprolol, propranolol)</a:t>
            </a:r>
          </a:p>
          <a:p>
            <a:pPr lvl="1"/>
            <a:r>
              <a:rPr lang="en-US" altLang="en-US">
                <a:solidFill>
                  <a:schemeClr val="bg1"/>
                </a:solidFill>
                <a:cs typeface="Times New Roman" panose="02020603050405020304" pitchFamily="18" charset="0"/>
              </a:rPr>
              <a:t>Block </a:t>
            </a:r>
            <a:r>
              <a:rPr lang="el-GR" altLang="en-US">
                <a:solidFill>
                  <a:schemeClr val="bg1"/>
                </a:solidFill>
                <a:cs typeface="Times New Roman" panose="02020603050405020304" pitchFamily="18" charset="0"/>
              </a:rPr>
              <a:t>β</a:t>
            </a:r>
            <a:r>
              <a:rPr lang="en-US" altLang="en-US">
                <a:solidFill>
                  <a:schemeClr val="bg1"/>
                </a:solidFill>
                <a:cs typeface="Times New Roman" panose="02020603050405020304" pitchFamily="18" charset="0"/>
              </a:rPr>
              <a:t> – adrenergic receptors</a:t>
            </a:r>
          </a:p>
          <a:p>
            <a:pPr lvl="2"/>
            <a:r>
              <a:rPr lang="en-US" altLang="en-US">
                <a:solidFill>
                  <a:schemeClr val="bg1"/>
                </a:solidFill>
                <a:cs typeface="Times New Roman" panose="02020603050405020304" pitchFamily="18" charset="0"/>
              </a:rPr>
              <a:t>↓ HR, ↓ inotropy, reduces sympathetic vasoconstriction)</a:t>
            </a:r>
          </a:p>
          <a:p>
            <a:pPr lvl="1"/>
            <a:r>
              <a:rPr lang="en-US" altLang="en-US">
                <a:solidFill>
                  <a:schemeClr val="bg1"/>
                </a:solidFill>
                <a:cs typeface="Times New Roman" panose="02020603050405020304" pitchFamily="18" charset="0"/>
              </a:rPr>
              <a:t>Side effects</a:t>
            </a:r>
          </a:p>
          <a:p>
            <a:pPr lvl="2"/>
            <a:r>
              <a:rPr lang="en-US" altLang="en-US">
                <a:solidFill>
                  <a:schemeClr val="bg1"/>
                </a:solidFill>
                <a:cs typeface="Times New Roman" panose="02020603050405020304" pitchFamily="18" charset="0"/>
              </a:rPr>
              <a:t>Bradycardia, hypotension, heart failure, impotence</a:t>
            </a:r>
          </a:p>
          <a:p>
            <a:pPr lvl="2"/>
            <a:endParaRPr lang="en-US" altLang="en-US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 lvl="1"/>
            <a:endParaRPr lang="el-GR" altLang="en-US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>
            <a:extLst>
              <a:ext uri="{FF2B5EF4-FFF2-40B4-BE49-F238E27FC236}">
                <a16:creationId xmlns:a16="http://schemas.microsoft.com/office/drawing/2014/main" id="{13A03C38-70D7-4741-AC29-A065AD1C87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Hypertension: Drug Therapy</a:t>
            </a:r>
            <a:endParaRPr lang="en-CA" altLang="en-US" b="1">
              <a:solidFill>
                <a:srgbClr val="FFFF66"/>
              </a:solidFill>
            </a:endParaRPr>
          </a:p>
        </p:txBody>
      </p:sp>
      <p:sp>
        <p:nvSpPr>
          <p:cNvPr id="242691" name="Rectangle 3">
            <a:extLst>
              <a:ext uri="{FF2B5EF4-FFF2-40B4-BE49-F238E27FC236}">
                <a16:creationId xmlns:a16="http://schemas.microsoft.com/office/drawing/2014/main" id="{B09865F3-2D1F-45DB-BD2A-30BAF4AFFF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ACE Inhibitors (suffix “pril)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Enalapril, captopril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Prevents conversion of angiotensin I to angiotensin II, thereby preventing the vasoconstriction associate with A II.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Side effects</a:t>
            </a:r>
          </a:p>
          <a:p>
            <a:pPr lvl="2"/>
            <a:r>
              <a:rPr lang="en-US" altLang="en-US">
                <a:solidFill>
                  <a:schemeClr val="bg1"/>
                </a:solidFill>
              </a:rPr>
              <a:t>Hypotension, cough</a:t>
            </a:r>
            <a:endParaRPr lang="en-CA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>
            <a:extLst>
              <a:ext uri="{FF2B5EF4-FFF2-40B4-BE49-F238E27FC236}">
                <a16:creationId xmlns:a16="http://schemas.microsoft.com/office/drawing/2014/main" id="{A2FF3FBC-91EA-40E6-A059-8312526A52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Hypertension: Drug Therapy</a:t>
            </a:r>
            <a:endParaRPr lang="en-CA" altLang="en-US" b="1">
              <a:solidFill>
                <a:srgbClr val="FFFF66"/>
              </a:solidFill>
            </a:endParaRPr>
          </a:p>
        </p:txBody>
      </p:sp>
      <p:sp>
        <p:nvSpPr>
          <p:cNvPr id="238595" name="Rectangle 3">
            <a:extLst>
              <a:ext uri="{FF2B5EF4-FFF2-40B4-BE49-F238E27FC236}">
                <a16:creationId xmlns:a16="http://schemas.microsoft.com/office/drawing/2014/main" id="{ACD75460-932E-426E-B444-DB97E58BEF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Calcium Channel Blockers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Block movement of calcium into cells, causing vasodilation</a:t>
            </a:r>
          </a:p>
          <a:p>
            <a:pPr lvl="1"/>
            <a:r>
              <a:rPr lang="en-US" altLang="en-US">
                <a:solidFill>
                  <a:schemeClr val="bg1"/>
                </a:solidFill>
              </a:rPr>
              <a:t>Side effects</a:t>
            </a:r>
          </a:p>
          <a:p>
            <a:pPr lvl="2"/>
            <a:r>
              <a:rPr lang="en-US" altLang="en-US">
                <a:solidFill>
                  <a:schemeClr val="bg1"/>
                </a:solidFill>
              </a:rPr>
              <a:t>Brdaycardia, heart block</a:t>
            </a:r>
          </a:p>
          <a:p>
            <a:pPr lvl="2"/>
            <a:endParaRPr lang="en-CA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>
            <a:extLst>
              <a:ext uri="{FF2B5EF4-FFF2-40B4-BE49-F238E27FC236}">
                <a16:creationId xmlns:a16="http://schemas.microsoft.com/office/drawing/2014/main" id="{AADA27B5-D57F-4328-8CD6-EBEA218A1B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Hypertension</a:t>
            </a:r>
            <a:br>
              <a:rPr lang="en-US" altLang="en-US" sz="4000" b="1">
                <a:solidFill>
                  <a:srgbClr val="FFFF66"/>
                </a:solidFill>
              </a:rPr>
            </a:br>
            <a:r>
              <a:rPr lang="en-US" altLang="en-US" sz="4000" b="1">
                <a:solidFill>
                  <a:srgbClr val="CCECFF"/>
                </a:solidFill>
              </a:rPr>
              <a:t>Collaborative Care</a:t>
            </a:r>
          </a:p>
        </p:txBody>
      </p:sp>
      <p:sp>
        <p:nvSpPr>
          <p:cNvPr id="132099" name="Rectangle 3">
            <a:extLst>
              <a:ext uri="{FF2B5EF4-FFF2-40B4-BE49-F238E27FC236}">
                <a16:creationId xmlns:a16="http://schemas.microsoft.com/office/drawing/2014/main" id="{C1225AF0-4430-49CB-ACE7-F7D3693DFE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057400"/>
            <a:ext cx="77724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buFontTx/>
              <a:buNone/>
            </a:pPr>
            <a:r>
              <a:rPr lang="en-US" altLang="en-US" b="1">
                <a:solidFill>
                  <a:schemeClr val="hlink"/>
                </a:solidFill>
                <a:cs typeface="Times New Roman" panose="02020603050405020304" pitchFamily="18" charset="0"/>
              </a:rPr>
              <a:t>• </a:t>
            </a:r>
            <a:r>
              <a:rPr lang="en-US" altLang="en-US" sz="2800" b="1">
                <a:solidFill>
                  <a:schemeClr val="hlink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b="1">
                <a:solidFill>
                  <a:schemeClr val="hlink"/>
                </a:solidFill>
                <a:cs typeface="Times New Roman" panose="02020603050405020304" pitchFamily="18" charset="0"/>
              </a:rPr>
              <a:t>Drug Therapy and Patient Teaching</a:t>
            </a:r>
          </a:p>
          <a:p>
            <a:pPr>
              <a:buFontTx/>
              <a:buNone/>
            </a:pPr>
            <a:r>
              <a:rPr lang="en-US" altLang="en-US" sz="2800" b="1">
                <a:solidFill>
                  <a:srgbClr val="FFFF99"/>
                </a:solidFill>
                <a:cs typeface="Times New Roman" panose="02020603050405020304" pitchFamily="18" charset="0"/>
              </a:rPr>
              <a:t>	</a:t>
            </a:r>
            <a:r>
              <a:rPr lang="en-US" altLang="en-US" sz="2800" b="1">
                <a:solidFill>
                  <a:schemeClr val="bg1"/>
                </a:solidFill>
                <a:cs typeface="Times New Roman" panose="02020603050405020304" pitchFamily="18" charset="0"/>
              </a:rPr>
              <a:t>-</a:t>
            </a:r>
            <a:r>
              <a:rPr lang="en-US" altLang="en-US" sz="2800" b="1">
                <a:solidFill>
                  <a:srgbClr val="FFFF99"/>
                </a:solidFill>
                <a:cs typeface="Times New Roman" panose="02020603050405020304" pitchFamily="18" charset="0"/>
              </a:rPr>
              <a:t>  </a:t>
            </a:r>
            <a:r>
              <a:rPr lang="en-US" altLang="en-US" sz="2800" b="1">
                <a:solidFill>
                  <a:schemeClr val="bg1"/>
                </a:solidFill>
                <a:cs typeface="Times New Roman" panose="02020603050405020304" pitchFamily="18" charset="0"/>
              </a:rPr>
              <a:t>Identify, report, and minimize side effects</a:t>
            </a:r>
          </a:p>
          <a:p>
            <a:pPr>
              <a:buFontTx/>
              <a:buNone/>
            </a:pPr>
            <a:r>
              <a:rPr lang="en-US" altLang="en-US" sz="2800" b="1">
                <a:solidFill>
                  <a:schemeClr val="bg1"/>
                </a:solidFill>
                <a:cs typeface="Times New Roman" panose="02020603050405020304" pitchFamily="18" charset="0"/>
              </a:rPr>
              <a:t>		•  Orthostatic hypotension</a:t>
            </a:r>
          </a:p>
          <a:p>
            <a:pPr>
              <a:buFontTx/>
              <a:buNone/>
            </a:pPr>
            <a:r>
              <a:rPr lang="en-US" altLang="en-US" sz="2800" b="1">
                <a:solidFill>
                  <a:schemeClr val="bg1"/>
                </a:solidFill>
                <a:cs typeface="Times New Roman" panose="02020603050405020304" pitchFamily="18" charset="0"/>
              </a:rPr>
              <a:t>		•  Sexual dysfunction</a:t>
            </a:r>
          </a:p>
          <a:p>
            <a:pPr>
              <a:buFontTx/>
              <a:buNone/>
            </a:pPr>
            <a:r>
              <a:rPr lang="en-US" altLang="en-US" sz="2800" b="1">
                <a:solidFill>
                  <a:schemeClr val="bg1"/>
                </a:solidFill>
                <a:cs typeface="Times New Roman" panose="02020603050405020304" pitchFamily="18" charset="0"/>
              </a:rPr>
              <a:t>		•  Dry mouth</a:t>
            </a:r>
          </a:p>
          <a:p>
            <a:pPr>
              <a:buFontTx/>
              <a:buNone/>
            </a:pPr>
            <a:r>
              <a:rPr lang="en-US" altLang="en-US" sz="2800" b="1">
                <a:solidFill>
                  <a:schemeClr val="bg1"/>
                </a:solidFill>
                <a:cs typeface="Times New Roman" panose="02020603050405020304" pitchFamily="18" charset="0"/>
              </a:rPr>
              <a:t>		•  Frequent urination</a:t>
            </a:r>
            <a:endParaRPr lang="en-US" altLang="en-US" sz="2800" b="1">
              <a:solidFill>
                <a:srgbClr val="FFFFCC"/>
              </a:solidFill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en-US" sz="2800" b="1">
                <a:solidFill>
                  <a:srgbClr val="FFFF99"/>
                </a:solidFill>
                <a:cs typeface="Times New Roman" panose="02020603050405020304" pitchFamily="18" charset="0"/>
              </a:rPr>
              <a:t>	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D578A33A-277D-4CB5-A22E-088FC30DCC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sz="4000" b="1">
                <a:solidFill>
                  <a:srgbClr val="FFFF66"/>
                </a:solidFill>
              </a:rPr>
              <a:t>Primary Hypertension</a:t>
            </a:r>
            <a:br>
              <a:rPr lang="en-US" altLang="en-US" sz="4000" b="1">
                <a:solidFill>
                  <a:srgbClr val="FFFF66"/>
                </a:solidFill>
              </a:rPr>
            </a:br>
            <a:r>
              <a:rPr lang="en-US" altLang="en-US" sz="3600" b="1">
                <a:solidFill>
                  <a:srgbClr val="CC99FF"/>
                </a:solidFill>
              </a:rPr>
              <a:t>Nursing Management </a:t>
            </a:r>
            <a:br>
              <a:rPr lang="en-US" altLang="en-US" sz="4000" b="1">
                <a:solidFill>
                  <a:schemeClr val="hlink"/>
                </a:solidFill>
                <a:cs typeface="Times New Roman" panose="02020603050405020304" pitchFamily="18" charset="0"/>
              </a:rPr>
            </a:br>
            <a:r>
              <a:rPr lang="en-US" altLang="en-US" sz="4000" b="1">
                <a:solidFill>
                  <a:schemeClr val="hlink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3600" b="1">
                <a:solidFill>
                  <a:schemeClr val="hlink"/>
                </a:solidFill>
                <a:cs typeface="Times New Roman" panose="02020603050405020304" pitchFamily="18" charset="0"/>
              </a:rPr>
              <a:t>Nursing Diagnoses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04CF9673-4484-48B7-B56E-5D00E18F46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133600"/>
            <a:ext cx="77724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sz="2800" b="1">
                <a:solidFill>
                  <a:schemeClr val="hlink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	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-</a:t>
            </a: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 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Ineffective health maintenance</a:t>
            </a:r>
          </a:p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-  Anxiety</a:t>
            </a:r>
          </a:p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-  Sexual dysfunction</a:t>
            </a:r>
          </a:p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-  Ineffective therapeutic regimen     	management r/t</a:t>
            </a:r>
          </a:p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		-  </a:t>
            </a: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</a:rPr>
              <a:t>lack of S/S of HTN, side effects of Rx, cost of Rx,  	       etc.</a:t>
            </a:r>
            <a:endParaRPr lang="en-US" altLang="en-US" sz="2400" b="1">
              <a:solidFill>
                <a:srgbClr val="FFFFCC"/>
              </a:solidFill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FontTx/>
              <a:buNone/>
              <a:tabLst>
                <a:tab pos="685800" algn="l"/>
              </a:tabLst>
            </a:pP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	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F6EA3A8D-5547-45B6-8EBC-4BB8ED384E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sz="4000" b="1">
                <a:solidFill>
                  <a:srgbClr val="FFFF66"/>
                </a:solidFill>
              </a:rPr>
              <a:t>Primary Hypertension</a:t>
            </a:r>
            <a:br>
              <a:rPr lang="en-US" altLang="en-US" sz="3600" b="1">
                <a:solidFill>
                  <a:srgbClr val="FFFF66"/>
                </a:solidFill>
              </a:rPr>
            </a:br>
            <a:r>
              <a:rPr lang="en-US" altLang="en-US" sz="3600" b="1">
                <a:solidFill>
                  <a:srgbClr val="CC99FF"/>
                </a:solidFill>
              </a:rPr>
              <a:t>Nursing Management</a:t>
            </a:r>
            <a:br>
              <a:rPr lang="en-US" altLang="en-US" sz="3600" b="1">
                <a:solidFill>
                  <a:srgbClr val="CC99FF"/>
                </a:solidFill>
              </a:rPr>
            </a:br>
            <a:r>
              <a:rPr lang="en-US" altLang="en-US" sz="3600" b="1">
                <a:solidFill>
                  <a:srgbClr val="CC99FF"/>
                </a:solidFill>
              </a:rPr>
              <a:t> </a:t>
            </a:r>
            <a:r>
              <a:rPr lang="en-US" altLang="en-US" sz="3600" b="1">
                <a:solidFill>
                  <a:schemeClr val="hlink"/>
                </a:solidFill>
                <a:cs typeface="Times New Roman" panose="02020603050405020304" pitchFamily="18" charset="0"/>
              </a:rPr>
              <a:t>Nursing Implementation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CFDE6A5A-DF36-4CD3-9616-DD16BE42F3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590800"/>
            <a:ext cx="85344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buFontTx/>
              <a:buNone/>
            </a:pP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	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Health Promotion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	•  Individual patient evaluation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	•  Screening programs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		•  Cardiovascular risk factor modification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A721A1DA-B357-46B0-9BB6-8FCE915EF9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Hypertensive Crisis</a:t>
            </a:r>
            <a:endParaRPr lang="en-US" altLang="en-US" b="1">
              <a:solidFill>
                <a:srgbClr val="FFCCFF"/>
              </a:solidFill>
            </a:endParaRPr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38BCD274-8BA2-4247-8E1C-95E5C50F95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4582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buFontTx/>
              <a:buNone/>
            </a:pP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• </a:t>
            </a:r>
            <a:r>
              <a:rPr lang="en-US" altLang="en-US" sz="2800" b="1">
                <a:solidFill>
                  <a:srgbClr val="FFFF99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Severe, abrupt elevation in BP</a:t>
            </a:r>
            <a:endParaRPr lang="en-US" altLang="en-US" b="1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• 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The rate of  in BP is more important than the absolute value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rgbClr val="FFFF99"/>
                </a:solidFill>
                <a:cs typeface="Times New Roman" panose="02020603050405020304" pitchFamily="18" charset="0"/>
              </a:rPr>
              <a:t>• 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</a:rPr>
              <a:t>Most common i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n patients with a history of HTN who have failed to comply with medications or who have been under-medicated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CF1D90ED-EF01-4D84-8028-91ED5BDB43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b="1">
                <a:solidFill>
                  <a:srgbClr val="FFFF66"/>
                </a:solidFill>
              </a:rPr>
              <a:t>Hypertensive Crisis</a:t>
            </a:r>
            <a:br>
              <a:rPr lang="en-US" altLang="en-US" sz="4000" b="1">
                <a:solidFill>
                  <a:srgbClr val="FFFF66"/>
                </a:solidFill>
              </a:rPr>
            </a:br>
            <a:r>
              <a:rPr lang="en-US" altLang="en-US" sz="4000" b="1">
                <a:solidFill>
                  <a:srgbClr val="FFFF66"/>
                </a:solidFill>
              </a:rPr>
              <a:t> </a:t>
            </a:r>
            <a:r>
              <a:rPr lang="en-US" altLang="en-US" sz="4000" b="1">
                <a:solidFill>
                  <a:schemeClr val="hlink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Clinical Manifestations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B160A861-0866-456B-846E-0F62C476C7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209800"/>
            <a:ext cx="8153400" cy="35052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buFontTx/>
              <a:buNone/>
            </a:pPr>
            <a:r>
              <a:rPr lang="en-US" altLang="en-US" b="1">
                <a:solidFill>
                  <a:srgbClr val="CCFFFF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	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-</a:t>
            </a:r>
            <a:r>
              <a:rPr lang="en-US" altLang="en-US" b="1">
                <a:solidFill>
                  <a:srgbClr val="CCFFFF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  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Hypertensive encephalopathy (</a:t>
            </a: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H/A, N &amp; V,     </a:t>
            </a:r>
          </a:p>
          <a:p>
            <a:pPr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        seizures, confusion, coma</a:t>
            </a: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)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	-  Renal insufficiency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	-  Heart failure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	-  Pulmonary edema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	</a:t>
            </a:r>
            <a:endParaRPr lang="en-US" altLang="en-US" b="1">
              <a:solidFill>
                <a:srgbClr val="CCFFFF"/>
              </a:solidFill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69D8039D-92BC-4125-908F-0C05F174D1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sz="4000" b="1">
                <a:solidFill>
                  <a:srgbClr val="FFFF66"/>
                </a:solidFill>
              </a:rPr>
              <a:t>Hypertensive Crisis</a:t>
            </a:r>
            <a:br>
              <a:rPr lang="en-US" altLang="en-US" sz="4000" b="1">
                <a:solidFill>
                  <a:srgbClr val="FFFF66"/>
                </a:solidFill>
              </a:rPr>
            </a:br>
            <a:r>
              <a:rPr lang="en-US" altLang="en-US" sz="3600" b="1">
                <a:solidFill>
                  <a:srgbClr val="CCFFFF"/>
                </a:solidFill>
              </a:rPr>
              <a:t>Nursing and Collaborative Management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E99BDFB5-51F2-46D8-B017-52873F49A1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209800"/>
            <a:ext cx="7086600" cy="41148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buFontTx/>
              <a:buNone/>
            </a:pPr>
            <a:r>
              <a:rPr lang="en-US" altLang="en-US" b="1">
                <a:solidFill>
                  <a:schemeClr val="hlink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b="1">
                <a:solidFill>
                  <a:schemeClr val="hlink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Hospitalization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	-  IV drug therapy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	-  Monitor cardiac and renal function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	-  Neurologic checks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	-  Determine cause</a:t>
            </a:r>
          </a:p>
          <a:p>
            <a:pPr>
              <a:buFontTx/>
              <a:buNone/>
            </a:pPr>
            <a:r>
              <a:rPr lang="en-US" altLang="en-US" b="1">
                <a:solidFill>
                  <a:schemeClr val="bg1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	-  Education to avoid future crises</a:t>
            </a:r>
          </a:p>
          <a:p>
            <a:pPr>
              <a:buFontTx/>
              <a:buNone/>
            </a:pPr>
            <a:endParaRPr lang="en-US" altLang="en-US" b="1">
              <a:solidFill>
                <a:srgbClr val="CCFFFF"/>
              </a:solidFill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>
            <a:extLst>
              <a:ext uri="{FF2B5EF4-FFF2-40B4-BE49-F238E27FC236}">
                <a16:creationId xmlns:a16="http://schemas.microsoft.com/office/drawing/2014/main" id="{2F70355C-97C7-41A0-9840-FBF4BE2098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en-US" sz="4000" b="1">
                <a:solidFill>
                  <a:srgbClr val="FFFF99"/>
                </a:solidFill>
              </a:rPr>
              <a:t>Supporting Materials</a:t>
            </a:r>
            <a:r>
              <a:rPr lang="en-US" altLang="en-US"/>
              <a:t>	</a:t>
            </a:r>
          </a:p>
        </p:txBody>
      </p:sp>
      <p:sp>
        <p:nvSpPr>
          <p:cNvPr id="100355" name="Text Box 3">
            <a:extLst>
              <a:ext uri="{FF2B5EF4-FFF2-40B4-BE49-F238E27FC236}">
                <a16:creationId xmlns:a16="http://schemas.microsoft.com/office/drawing/2014/main" id="{D0F53AC2-3789-49AE-A537-5AEE672822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3" y="1708150"/>
            <a:ext cx="6891337" cy="39671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286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6263" indent="-233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en-US" altLang="en-US" sz="3200" b="1">
                <a:solidFill>
                  <a:schemeClr val="bg1"/>
                </a:solidFill>
              </a:rPr>
              <a:t>Website www.nhlbi.nih.gov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en-US" altLang="en-US" sz="3200" b="1">
                <a:solidFill>
                  <a:schemeClr val="bg1"/>
                </a:solidFill>
              </a:rPr>
              <a:t>For patients and the general public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sz="2800" b="1">
                <a:solidFill>
                  <a:schemeClr val="bg1"/>
                </a:solidFill>
              </a:rPr>
              <a:t>Facts About the DASH Eating Plan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sz="2800" b="1">
                <a:solidFill>
                  <a:schemeClr val="bg1"/>
                </a:solidFill>
              </a:rPr>
              <a:t>Your Guide to Lowering Blood Pressure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3200" b="1">
                <a:solidFill>
                  <a:schemeClr val="bg1"/>
                </a:solidFill>
              </a:rPr>
              <a:t>For health professionals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sz="2800" b="1">
                <a:solidFill>
                  <a:schemeClr val="bg1"/>
                </a:solidFill>
              </a:rPr>
              <a:t>Reference Card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2620</TotalTime>
  <Words>913</Words>
  <Application>Microsoft Office PowerPoint</Application>
  <PresentationFormat>عرض على الشاشة (4:3)</PresentationFormat>
  <Paragraphs>254</Paragraphs>
  <Slides>39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39</vt:i4>
      </vt:variant>
    </vt:vector>
  </HeadingPairs>
  <TitlesOfParts>
    <vt:vector size="40" baseType="lpstr">
      <vt:lpstr>Default Design</vt:lpstr>
      <vt:lpstr>Hypertension</vt:lpstr>
      <vt:lpstr>Factors Influencing Blood Pressure</vt:lpstr>
      <vt:lpstr>Factors Influencing BP</vt:lpstr>
      <vt:lpstr>Hypertension Definition</vt:lpstr>
      <vt:lpstr>Blood Pressure Classification</vt:lpstr>
      <vt:lpstr>Hypertension</vt:lpstr>
      <vt:lpstr>Classification of Hypertension</vt:lpstr>
      <vt:lpstr>Classification of Hypertension</vt:lpstr>
      <vt:lpstr>Classification of Hypertension</vt:lpstr>
      <vt:lpstr>Risk Factors for Primary Hypertension</vt:lpstr>
      <vt:lpstr>Risk Factors for Primary Hypertension</vt:lpstr>
      <vt:lpstr>Hypertension Clinical Manifestations</vt:lpstr>
      <vt:lpstr>Hypertension: Complications</vt:lpstr>
      <vt:lpstr>Hypertension Complications</vt:lpstr>
      <vt:lpstr>Hypertension Complications</vt:lpstr>
      <vt:lpstr>Left Ventricular Hypertrophy</vt:lpstr>
      <vt:lpstr>Hypertension Complications</vt:lpstr>
      <vt:lpstr>Hypertension Diagnosis</vt:lpstr>
      <vt:lpstr>Hypertension Diagnosis</vt:lpstr>
      <vt:lpstr>Hypertension  BP Measurement</vt:lpstr>
      <vt:lpstr>Treatment Goals</vt:lpstr>
      <vt:lpstr>Benefits of Lowering BP</vt:lpstr>
      <vt:lpstr>Algorithm for Treatment of Hypertension</vt:lpstr>
      <vt:lpstr>Hypertension Collaborative Care</vt:lpstr>
      <vt:lpstr>Hypertension Collaborative Care</vt:lpstr>
      <vt:lpstr>Hypertension Collaborative Care</vt:lpstr>
      <vt:lpstr>Hypertension Collaborative Care</vt:lpstr>
      <vt:lpstr>Hypertension: Drug Therapy </vt:lpstr>
      <vt:lpstr>Hypertension: Drug Therapy</vt:lpstr>
      <vt:lpstr>Hypertension: Drug Therapy</vt:lpstr>
      <vt:lpstr>Hypertension: Drug Therapy</vt:lpstr>
      <vt:lpstr>Hypertension: Drug Therapy</vt:lpstr>
      <vt:lpstr>Hypertension Collaborative Care</vt:lpstr>
      <vt:lpstr>Primary Hypertension Nursing Management   Nursing Diagnoses</vt:lpstr>
      <vt:lpstr>Primary Hypertension Nursing Management  Nursing Implementation</vt:lpstr>
      <vt:lpstr>Hypertensive Crisis</vt:lpstr>
      <vt:lpstr>Hypertensive Crisis  Clinical Manifestations</vt:lpstr>
      <vt:lpstr>Hypertensive Crisis Nursing and Collaborative Management</vt:lpstr>
      <vt:lpstr>Supporting Materials </vt:lpstr>
    </vt:vector>
  </TitlesOfParts>
  <Company>Mike's stuff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Hypertension</dc:title>
  <dc:creator>Mike</dc:creator>
  <cp:lastModifiedBy>مستخدم غير معروف</cp:lastModifiedBy>
  <cp:revision>87</cp:revision>
  <dcterms:created xsi:type="dcterms:W3CDTF">2003-05-19T03:13:05Z</dcterms:created>
  <dcterms:modified xsi:type="dcterms:W3CDTF">2021-08-23T13:50:47Z</dcterms:modified>
</cp:coreProperties>
</file>