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302" r:id="rId4"/>
    <p:sldId id="262" r:id="rId5"/>
    <p:sldId id="305" r:id="rId6"/>
    <p:sldId id="306" r:id="rId7"/>
    <p:sldId id="271" r:id="rId8"/>
    <p:sldId id="273" r:id="rId9"/>
    <p:sldId id="27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8" r:id="rId18"/>
    <p:sldId id="289" r:id="rId19"/>
    <p:sldId id="292" r:id="rId20"/>
    <p:sldId id="293" r:id="rId21"/>
    <p:sldId id="296" r:id="rId22"/>
    <p:sldId id="297" r:id="rId23"/>
    <p:sldId id="299" r:id="rId24"/>
    <p:sldId id="300" r:id="rId25"/>
    <p:sldId id="301" r:id="rId26"/>
  </p:sldIdLst>
  <p:sldSz cx="12192000" cy="6858000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02" autoAdjust="0"/>
  </p:normalViewPr>
  <p:slideViewPr>
    <p:cSldViewPr>
      <p:cViewPr varScale="1">
        <p:scale>
          <a:sx n="62" d="100"/>
          <a:sy n="62" d="100"/>
        </p:scale>
        <p:origin x="1020" y="66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58919AE-B3AA-448D-B523-AE207B01F78C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518160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7EDA14B-FC48-4B43-8356-9BE17789D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7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70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  <a:defRPr/>
            </a:pPr>
            <a:r>
              <a:rPr kumimoji="0" lang="en-US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52780" marR="0" lvl="1" indent="-27559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  <a:defRPr/>
            </a:pP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Long-term exposure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 dose of promotional</a:t>
            </a:r>
            <a:r>
              <a:rPr kumimoji="0" lang="en-US" sz="21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agents.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52780" marR="0" lvl="1" indent="-27559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Alter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immune</a:t>
            </a:r>
            <a:r>
              <a:rPr kumimoji="0" lang="en-US" sz="21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52780" marR="0" lvl="1" indent="-275590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Free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radicals tend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accumulate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cells over</a:t>
            </a:r>
            <a:r>
              <a:rPr kumimoji="0" lang="en-US" sz="21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</a:p>
          <a:p>
            <a:pPr marL="652780" marR="0" lvl="1" indent="-27559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  <a:defRPr/>
            </a:pP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Hormonal</a:t>
            </a:r>
            <a:r>
              <a:rPr kumimoji="0" lang="en-US" sz="21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1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changes: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27100" marR="0" lvl="2" indent="-183515" algn="l" defTabSz="914400" rtl="0" eaLnBrk="1" fontAlgn="auto" latinLnBrk="0" hangingPunct="1">
              <a:lnSpc>
                <a:spcPct val="100000"/>
              </a:lnSpc>
              <a:spcBef>
                <a:spcPts val="445"/>
              </a:spcBef>
              <a:spcAft>
                <a:spcPts val="0"/>
              </a:spcAft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 risk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breast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uterine cancers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post</a:t>
            </a:r>
            <a:r>
              <a:rPr kumimoji="0" lang="en-US" sz="18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menopause.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27100" marR="5080" lvl="2" indent="-182880" algn="l" defTabSz="914400" rtl="0" eaLnBrk="1" fontAlgn="auto" latinLnBrk="0" hangingPunct="1">
              <a:lnSpc>
                <a:spcPct val="100000"/>
              </a:lnSpc>
              <a:spcBef>
                <a:spcPts val="434"/>
              </a:spcBef>
              <a:spcAft>
                <a:spcPts val="0"/>
              </a:spcAft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  <a:defRPr/>
            </a:pP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 risk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prostate cancer in older men due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breakdown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testosterone into carcinogenic</a:t>
            </a:r>
            <a:r>
              <a:rPr kumimoji="0" lang="en-US" sz="18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forms.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752E"/>
              </a:buClr>
              <a:buSzTx/>
              <a:buFont typeface="Wingdings"/>
              <a:buChar char="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870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1770"/>
              </a:spcBef>
              <a:spcAft>
                <a:spcPts val="0"/>
              </a:spcAft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Stress:</a:t>
            </a: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DA14B-FC48-4B43-8356-9BE17789D3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64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EDA14B-FC48-4B43-8356-9BE17789D3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56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65F6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65F6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65F6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685015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117044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34748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70713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7"/>
                </a:lnTo>
              </a:path>
            </a:pathLst>
          </a:custGeom>
          <a:ln w="11583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9" name="bk object 19"/>
          <p:cNvSpPr/>
          <p:nvPr/>
        </p:nvSpPr>
        <p:spPr>
          <a:xfrm>
            <a:off x="11785600" y="0"/>
            <a:ext cx="4064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6858000"/>
                </a:moveTo>
                <a:lnTo>
                  <a:pt x="304800" y="685800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118872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bk object 21"/>
          <p:cNvSpPr/>
          <p:nvPr/>
        </p:nvSpPr>
        <p:spPr>
          <a:xfrm>
            <a:off x="10875263" y="5715000"/>
            <a:ext cx="73152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39216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65F6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7" y="1625853"/>
            <a:ext cx="985350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>
            <a:extLst>
              <a:ext uri="{FF2B5EF4-FFF2-40B4-BE49-F238E27FC236}">
                <a16:creationId xmlns:a16="http://schemas.microsoft.com/office/drawing/2014/main" id="{B9C0697E-1753-7127-8E5B-CB627DD0A710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76200"/>
            <a:ext cx="12192000" cy="70866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 #2</a:t>
            </a:r>
          </a:p>
          <a:p>
            <a:pPr rtl="0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First semester </a:t>
            </a:r>
          </a:p>
          <a:p>
            <a:pPr rtl="0">
              <a:defRPr/>
            </a:pPr>
            <a:endParaRPr lang="en-US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5800" b="1" dirty="0">
              <a:solidFill>
                <a:prstClr val="black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ill Sans MT"/>
              <a:cs typeface="Arial" pitchFamily="34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3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en-US" sz="3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Al-</a:t>
            </a:r>
            <a:r>
              <a:rPr lang="en-US" sz="35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Mustaqbal</a:t>
            </a:r>
            <a:r>
              <a:rPr lang="en-US" sz="3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University College</a:t>
            </a:r>
            <a:br>
              <a:rPr lang="en-US" sz="3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Nursing Department</a:t>
            </a:r>
          </a:p>
          <a:p>
            <a:pPr rtl="0">
              <a:defRPr/>
            </a:pP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nd </a:t>
            </a: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Class</a:t>
            </a:r>
          </a:p>
          <a:p>
            <a:pPr rtl="0">
              <a:defRPr/>
            </a:pP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Adult Nursing </a:t>
            </a:r>
          </a:p>
          <a:p>
            <a:pPr rtl="0">
              <a:defRPr/>
            </a:pPr>
            <a:endParaRPr lang="en-US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9" name="object 22">
            <a:extLst>
              <a:ext uri="{FF2B5EF4-FFF2-40B4-BE49-F238E27FC236}">
                <a16:creationId xmlns:a16="http://schemas.microsoft.com/office/drawing/2014/main" id="{2AF8275F-86BB-2424-92AD-6251E4010A70}"/>
              </a:ext>
            </a:extLst>
          </p:cNvPr>
          <p:cNvSpPr txBox="1">
            <a:spLocks/>
          </p:cNvSpPr>
          <p:nvPr/>
        </p:nvSpPr>
        <p:spPr>
          <a:xfrm>
            <a:off x="3230999" y="1332940"/>
            <a:ext cx="6419193" cy="1067472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>
            <a:lvl1pPr>
              <a:defRPr sz="2400" b="0" i="0">
                <a:solidFill>
                  <a:srgbClr val="565F6C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 algn="ctr" rtl="0">
              <a:lnSpc>
                <a:spcPct val="116700"/>
              </a:lnSpc>
              <a:spcBef>
                <a:spcPts val="245"/>
              </a:spcBef>
            </a:pPr>
            <a:r>
              <a:rPr lang="en-US" sz="3200" b="1" kern="0" spc="-5" dirty="0"/>
              <a:t>N</a:t>
            </a:r>
            <a:r>
              <a:rPr lang="en-US" sz="2800" b="1" kern="0" spc="-5" dirty="0"/>
              <a:t>URSING CARE </a:t>
            </a:r>
            <a:r>
              <a:rPr lang="en-US" sz="2800" b="1" kern="0" dirty="0"/>
              <a:t>OF </a:t>
            </a:r>
            <a:r>
              <a:rPr lang="en-US" sz="2800" b="1" kern="0" spc="-5" dirty="0"/>
              <a:t>PATIENT  </a:t>
            </a:r>
            <a:r>
              <a:rPr lang="en-US" sz="2800" b="1" kern="0" dirty="0"/>
              <a:t>WITH  </a:t>
            </a:r>
            <a:r>
              <a:rPr lang="en-US" sz="2800" b="1" kern="0" spc="-10" dirty="0"/>
              <a:t>CANCER</a:t>
            </a:r>
            <a:endParaRPr lang="en-US" sz="3200" kern="0" dirty="0"/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8A5C47B7-1ED2-2F5E-DB24-1F878913014C}"/>
              </a:ext>
            </a:extLst>
          </p:cNvPr>
          <p:cNvSpPr txBox="1"/>
          <p:nvPr/>
        </p:nvSpPr>
        <p:spPr>
          <a:xfrm>
            <a:off x="2133600" y="2615957"/>
            <a:ext cx="8352928" cy="1626086"/>
          </a:xfrm>
          <a:prstGeom prst="rect">
            <a:avLst/>
          </a:prstGeom>
          <a:noFill/>
          <a:ln/>
          <a:effectLst>
            <a:softEdge rad="635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rIns="0" bIns="0">
            <a:spAutoFit/>
          </a:bodyPr>
          <a:lstStyle/>
          <a:p>
            <a:pPr marL="107314" algn="ctr">
              <a:spcBef>
                <a:spcPts val="360"/>
              </a:spcBef>
              <a:defRPr/>
            </a:pPr>
            <a:r>
              <a:rPr sz="3200" b="1" dirty="0">
                <a:solidFill>
                  <a:srgbClr val="0F243E"/>
                </a:solidFill>
                <a:latin typeface="Arial"/>
                <a:cs typeface="Arial"/>
              </a:rPr>
              <a:t>:</a:t>
            </a:r>
            <a:r>
              <a:rPr sz="2800" b="1" dirty="0" smtClean="0">
                <a:solidFill>
                  <a:srgbClr val="0F243E"/>
                </a:solidFill>
                <a:latin typeface="Arial"/>
                <a:cs typeface="Arial"/>
              </a:rPr>
              <a:t>by</a:t>
            </a:r>
            <a:endParaRPr lang="en-US" sz="2800" b="1" dirty="0" smtClean="0">
              <a:solidFill>
                <a:srgbClr val="0F243E"/>
              </a:solidFill>
              <a:latin typeface="Arial"/>
              <a:cs typeface="Arial"/>
            </a:endParaRPr>
          </a:p>
          <a:p>
            <a:pPr marL="107314" algn="ctr">
              <a:spcBef>
                <a:spcPts val="360"/>
              </a:spcBef>
              <a:defRPr/>
            </a:pPr>
            <a:r>
              <a:rPr lang="en-US" sz="2800" b="1" dirty="0" smtClean="0">
                <a:solidFill>
                  <a:srgbClr val="0F243E"/>
                </a:solidFill>
                <a:latin typeface="Arial"/>
                <a:cs typeface="Arial"/>
              </a:rPr>
              <a:t>professor</a:t>
            </a:r>
          </a:p>
          <a:p>
            <a:pPr marL="107314" algn="ctr">
              <a:spcBef>
                <a:spcPts val="360"/>
              </a:spcBef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Dr.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Fakhria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Jaber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Muhaibes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sz="3600" b="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593" y="198863"/>
            <a:ext cx="11344794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ANCER</a:t>
            </a:r>
            <a:r>
              <a:rPr sz="32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9593" y="906024"/>
            <a:ext cx="11125199" cy="1027204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527685" indent="-515620" algn="l" rtl="0">
              <a:spcBef>
                <a:spcPts val="790"/>
              </a:spcBef>
              <a:buClr>
                <a:srgbClr val="FD8537"/>
              </a:buClr>
              <a:buSzPct val="68750"/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Naming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</a:t>
            </a:r>
            <a:r>
              <a:rPr sz="28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5080" lvl="1" indent="-274320" algn="l" rtl="0">
              <a:spcBef>
                <a:spcPts val="52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Incorporates the Latin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identifying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tissue from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tumor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arises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903" y="4868903"/>
            <a:ext cx="11344794" cy="1790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 algn="l" rtl="0">
              <a:spcBef>
                <a:spcPts val="100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Hematopoietic malignancies are usually named by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type of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immature blood cell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predominates.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marR="944244" lvl="1" indent="-182880" algn="l" rtl="0">
              <a:spcBef>
                <a:spcPts val="44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340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Myelocytic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leukemia: immature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of the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granuloyte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 predominate.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49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6385" algn="l"/>
                <a:tab pos="287020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 incorporate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discoverer.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Hodgken’s</a:t>
            </a:r>
            <a:r>
              <a:rPr sz="28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r>
              <a:rPr lang="en-US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472305"/>
              </p:ext>
            </p:extLst>
          </p:nvPr>
        </p:nvGraphicFramePr>
        <p:xfrm>
          <a:off x="351903" y="2209800"/>
          <a:ext cx="11344794" cy="2589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6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3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06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  <a:r>
                        <a:rPr sz="22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origin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2C1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2C1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2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32C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5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Epithelial</a:t>
                      </a:r>
                      <a:r>
                        <a:rPr sz="22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Carcinoma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Adenocarcinoma: a glandular malignancy</a:t>
                      </a:r>
                      <a:r>
                        <a:rPr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arising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epithelial</a:t>
                      </a:r>
                      <a:r>
                        <a:rPr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2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Supportive</a:t>
                      </a:r>
                      <a:r>
                        <a:rPr sz="22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Sarcoma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Fibrosarcoma: a cancer of fibrous connective</a:t>
                      </a:r>
                      <a:r>
                        <a:rPr sz="22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Germ</a:t>
                      </a:r>
                      <a:r>
                        <a:rPr sz="22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2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Seminoma</a:t>
                      </a: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4C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79104"/>
            <a:ext cx="11353800" cy="82208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4000" b="1" spc="-5" dirty="0"/>
              <a:t>C</a:t>
            </a:r>
            <a:r>
              <a:rPr sz="3600" b="1" spc="-5" dirty="0"/>
              <a:t>ANCER</a:t>
            </a:r>
            <a:r>
              <a:rPr sz="3600" b="1" spc="125" dirty="0"/>
              <a:t> </a:t>
            </a:r>
            <a:r>
              <a:rPr sz="3600" b="1" spc="-15" dirty="0"/>
              <a:t>IDENTIFICATION</a:t>
            </a:r>
            <a:endParaRPr sz="40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219200"/>
            <a:ext cx="11353800" cy="4170052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834" algn="l" rtl="0">
              <a:lnSpc>
                <a:spcPct val="150000"/>
              </a:lnSpc>
              <a:spcBef>
                <a:spcPts val="680"/>
              </a:spcBef>
              <a:buClr>
                <a:srgbClr val="FD8537"/>
              </a:buClr>
              <a:buSzPct val="68750"/>
              <a:buAutoNum type="arabicPeriod" startAt="2"/>
              <a:tabLst>
                <a:tab pos="469900" algn="l"/>
                <a:tab pos="470534" algn="l"/>
              </a:tabLst>
            </a:pPr>
            <a:r>
              <a:rPr sz="3200" spc="-5" dirty="0">
                <a:latin typeface="Arial"/>
                <a:cs typeface="Arial"/>
              </a:rPr>
              <a:t>Grading: describing tumor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aggressiveness</a:t>
            </a:r>
            <a:endParaRPr sz="3200" dirty="0">
              <a:latin typeface="Arial"/>
              <a:cs typeface="Arial"/>
            </a:endParaRPr>
          </a:p>
          <a:p>
            <a:pPr marL="652780" marR="581660" lvl="1" indent="-274955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Arial"/>
                <a:cs typeface="Arial"/>
              </a:rPr>
              <a:t>Evaluates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amount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5" dirty="0">
                <a:latin typeface="Arial"/>
                <a:cs typeface="Arial"/>
              </a:rPr>
              <a:t>differentiation </a:t>
            </a:r>
            <a:r>
              <a:rPr sz="2800" dirty="0">
                <a:latin typeface="Arial"/>
                <a:cs typeface="Arial"/>
              </a:rPr>
              <a:t>of the cell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and  estimates </a:t>
            </a:r>
            <a:r>
              <a:rPr sz="2800" dirty="0">
                <a:latin typeface="Arial"/>
                <a:cs typeface="Arial"/>
              </a:rPr>
              <a:t>the rate of </a:t>
            </a:r>
            <a:r>
              <a:rPr sz="2800" spc="-5" dirty="0">
                <a:latin typeface="Arial"/>
                <a:cs typeface="Arial"/>
              </a:rPr>
              <a:t>growth based on </a:t>
            </a:r>
            <a:r>
              <a:rPr sz="2800" dirty="0">
                <a:latin typeface="Arial"/>
                <a:cs typeface="Arial"/>
              </a:rPr>
              <a:t>mitotic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rate</a:t>
            </a:r>
            <a:endParaRPr sz="2800" dirty="0">
              <a:latin typeface="Arial"/>
              <a:cs typeface="Arial"/>
            </a:endParaRPr>
          </a:p>
          <a:p>
            <a:pPr marL="652780" lvl="1" indent="-27559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Arial"/>
                <a:cs typeface="Arial"/>
              </a:rPr>
              <a:t>The most </a:t>
            </a:r>
            <a:r>
              <a:rPr sz="2800" spc="-5" dirty="0">
                <a:latin typeface="Arial"/>
                <a:cs typeface="Arial"/>
              </a:rPr>
              <a:t>differentiated is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least malignant </a:t>
            </a:r>
            <a:r>
              <a:rPr lang="en-US" sz="2800" spc="-5" dirty="0">
                <a:latin typeface="Arial"/>
                <a:cs typeface="Arial"/>
              </a:rPr>
              <a:t>(</a:t>
            </a:r>
            <a:r>
              <a:rPr sz="2800" spc="-5" dirty="0">
                <a:latin typeface="Arial"/>
                <a:cs typeface="Arial"/>
              </a:rPr>
              <a:t>grade</a:t>
            </a:r>
            <a:r>
              <a:rPr lang="en-US" sz="2800" spc="-5" dirty="0">
                <a:latin typeface="Arial"/>
                <a:cs typeface="Arial"/>
              </a:rPr>
              <a:t> 1)</a:t>
            </a:r>
            <a:endParaRPr sz="2800" dirty="0">
              <a:latin typeface="Arial"/>
              <a:cs typeface="Arial"/>
            </a:endParaRPr>
          </a:p>
          <a:p>
            <a:pPr marL="652780" lvl="1" indent="-27559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least differentiated is </a:t>
            </a:r>
            <a:r>
              <a:rPr sz="2800" dirty="0">
                <a:latin typeface="Arial"/>
                <a:cs typeface="Arial"/>
              </a:rPr>
              <a:t>the most </a:t>
            </a:r>
            <a:r>
              <a:rPr sz="2800" spc="-5" dirty="0">
                <a:latin typeface="Arial"/>
                <a:cs typeface="Arial"/>
              </a:rPr>
              <a:t>aggressively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malignant</a:t>
            </a:r>
            <a:endParaRPr sz="2800" dirty="0">
              <a:latin typeface="Arial"/>
              <a:cs typeface="Arial"/>
            </a:endParaRPr>
          </a:p>
          <a:p>
            <a:pPr marL="652780" algn="l" rtl="0">
              <a:lnSpc>
                <a:spcPct val="150000"/>
              </a:lnSpc>
            </a:pPr>
            <a:r>
              <a:rPr lang="en-US" sz="2800" spc="-5" dirty="0">
                <a:latin typeface="Arial"/>
                <a:cs typeface="Arial"/>
              </a:rPr>
              <a:t>(</a:t>
            </a:r>
            <a:r>
              <a:rPr sz="2800" spc="-5" dirty="0">
                <a:latin typeface="Arial"/>
                <a:cs typeface="Arial"/>
              </a:rPr>
              <a:t>grade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4</a:t>
            </a:r>
            <a:r>
              <a:rPr lang="en-US" sz="2800" dirty="0"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322557"/>
            <a:ext cx="11144250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</a:t>
            </a:r>
            <a:r>
              <a:rPr sz="36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066800"/>
            <a:ext cx="11144250" cy="5120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79120" indent="-457834" algn="l" rtl="0">
              <a:lnSpc>
                <a:spcPct val="150000"/>
              </a:lnSpc>
              <a:spcBef>
                <a:spcPts val="100"/>
              </a:spcBef>
              <a:buClr>
                <a:srgbClr val="FD8537"/>
              </a:buClr>
              <a:buSzPct val="68750"/>
              <a:buAutoNum type="arabicPeriod" startAt="3"/>
              <a:tabLst>
                <a:tab pos="469900" algn="l"/>
                <a:tab pos="470534" algn="l"/>
              </a:tabLst>
            </a:pPr>
            <a:r>
              <a:rPr sz="3200" spc="-5" dirty="0">
                <a:latin typeface="Arial"/>
                <a:cs typeface="Arial"/>
              </a:rPr>
              <a:t>Staging: spread within or beyond </a:t>
            </a:r>
            <a:r>
              <a:rPr sz="3200" dirty="0">
                <a:latin typeface="Arial"/>
                <a:cs typeface="Arial"/>
              </a:rPr>
              <a:t>the </a:t>
            </a:r>
            <a:r>
              <a:rPr sz="3200" spc="-5" dirty="0">
                <a:latin typeface="Arial"/>
                <a:cs typeface="Arial"/>
              </a:rPr>
              <a:t>tissue </a:t>
            </a:r>
            <a:r>
              <a:rPr sz="3200" dirty="0">
                <a:latin typeface="Arial"/>
                <a:cs typeface="Arial"/>
              </a:rPr>
              <a:t>of </a:t>
            </a:r>
            <a:r>
              <a:rPr sz="3200" spc="-5" dirty="0">
                <a:latin typeface="Arial"/>
                <a:cs typeface="Arial"/>
              </a:rPr>
              <a:t>origin</a:t>
            </a:r>
            <a:endParaRPr sz="3200" dirty="0">
              <a:latin typeface="Arial"/>
              <a:cs typeface="Arial"/>
            </a:endParaRPr>
          </a:p>
          <a:p>
            <a:pPr marL="652780" marR="5080" lvl="1" indent="-274955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used </a:t>
            </a:r>
            <a:r>
              <a:rPr sz="2800" dirty="0">
                <a:latin typeface="Arial"/>
                <a:cs typeface="Arial"/>
              </a:rPr>
              <a:t>to classify </a:t>
            </a:r>
            <a:r>
              <a:rPr sz="2800" spc="-5" dirty="0">
                <a:latin typeface="Arial"/>
                <a:cs typeface="Arial"/>
              </a:rPr>
              <a:t>solid </a:t>
            </a:r>
            <a:r>
              <a:rPr sz="2800" dirty="0">
                <a:latin typeface="Arial"/>
                <a:cs typeface="Arial"/>
              </a:rPr>
              <a:t>tumors </a:t>
            </a:r>
            <a:r>
              <a:rPr sz="2800" spc="-5" dirty="0">
                <a:latin typeface="Arial"/>
                <a:cs typeface="Arial"/>
              </a:rPr>
              <a:t>and refers </a:t>
            </a:r>
            <a:r>
              <a:rPr sz="2800" dirty="0">
                <a:latin typeface="Arial"/>
                <a:cs typeface="Arial"/>
              </a:rPr>
              <a:t>to the </a:t>
            </a:r>
            <a:r>
              <a:rPr sz="2800" b="1" spc="-5" dirty="0">
                <a:latin typeface="Arial"/>
                <a:cs typeface="Arial"/>
              </a:rPr>
              <a:t>relative </a:t>
            </a:r>
            <a:r>
              <a:rPr sz="2800" b="1" dirty="0">
                <a:latin typeface="Arial"/>
                <a:cs typeface="Arial"/>
              </a:rPr>
              <a:t>size of tumor </a:t>
            </a:r>
            <a:r>
              <a:rPr sz="2800" spc="-5" dirty="0">
                <a:latin typeface="Arial"/>
                <a:cs typeface="Arial"/>
              </a:rPr>
              <a:t>and </a:t>
            </a:r>
            <a:r>
              <a:rPr sz="2800" b="1" spc="-5" dirty="0">
                <a:latin typeface="Arial"/>
                <a:cs typeface="Arial"/>
              </a:rPr>
              <a:t>extent </a:t>
            </a:r>
            <a:r>
              <a:rPr sz="2800" b="1" dirty="0">
                <a:latin typeface="Arial"/>
                <a:cs typeface="Arial"/>
              </a:rPr>
              <a:t>of the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disease.</a:t>
            </a:r>
            <a:endParaRPr sz="2800" b="1" dirty="0">
              <a:latin typeface="Arial"/>
              <a:cs typeface="Arial"/>
            </a:endParaRPr>
          </a:p>
          <a:p>
            <a:pPr marL="652780" lvl="1" indent="-27559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Arial"/>
                <a:cs typeface="Arial"/>
              </a:rPr>
              <a:t>TNM staging </a:t>
            </a:r>
            <a:r>
              <a:rPr sz="2800" spc="-5" dirty="0">
                <a:latin typeface="Arial"/>
                <a:cs typeface="Arial"/>
              </a:rPr>
              <a:t>classification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system</a:t>
            </a:r>
          </a:p>
          <a:p>
            <a:pPr marL="927100" lvl="2" indent="-183515" algn="l" rtl="0">
              <a:lnSpc>
                <a:spcPct val="150000"/>
              </a:lnSpc>
              <a:spcBef>
                <a:spcPts val="445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</a:pPr>
            <a:r>
              <a:rPr sz="2400" dirty="0">
                <a:latin typeface="Arial"/>
                <a:cs typeface="Arial"/>
              </a:rPr>
              <a:t>T </a:t>
            </a:r>
            <a:r>
              <a:rPr sz="2400" spc="-5" dirty="0">
                <a:latin typeface="Arial"/>
                <a:cs typeface="Arial"/>
              </a:rPr>
              <a:t>(tumor): relative tumor size, depth of invasion,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surface</a:t>
            </a:r>
            <a:endParaRPr sz="2400" dirty="0">
              <a:latin typeface="Arial"/>
              <a:cs typeface="Arial"/>
            </a:endParaRPr>
          </a:p>
          <a:p>
            <a:pPr marL="927100" algn="l" rtl="0">
              <a:lnSpc>
                <a:spcPct val="150000"/>
              </a:lnSpc>
            </a:pPr>
            <a:r>
              <a:rPr sz="2400" spc="-5" dirty="0">
                <a:latin typeface="Arial"/>
                <a:cs typeface="Arial"/>
              </a:rPr>
              <a:t>spread</a:t>
            </a:r>
            <a:endParaRPr sz="2400" dirty="0">
              <a:latin typeface="Arial"/>
              <a:cs typeface="Arial"/>
            </a:endParaRPr>
          </a:p>
          <a:p>
            <a:pPr marL="927100" lvl="2" indent="-183515" algn="l" rtl="0">
              <a:lnSpc>
                <a:spcPct val="150000"/>
              </a:lnSpc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</a:pPr>
            <a:r>
              <a:rPr sz="2400" spc="-5" dirty="0">
                <a:latin typeface="Arial"/>
                <a:cs typeface="Arial"/>
              </a:rPr>
              <a:t>N (nodes): presence and </a:t>
            </a:r>
            <a:r>
              <a:rPr sz="2400" spc="-10" dirty="0">
                <a:latin typeface="Arial"/>
                <a:cs typeface="Arial"/>
              </a:rPr>
              <a:t>extent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10" dirty="0">
                <a:latin typeface="Arial"/>
                <a:cs typeface="Arial"/>
              </a:rPr>
              <a:t>lymph </a:t>
            </a:r>
            <a:r>
              <a:rPr sz="2400" spc="-5" dirty="0">
                <a:latin typeface="Arial"/>
                <a:cs typeface="Arial"/>
              </a:rPr>
              <a:t>node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involvement</a:t>
            </a:r>
            <a:endParaRPr sz="2400" dirty="0">
              <a:latin typeface="Arial"/>
              <a:cs typeface="Arial"/>
            </a:endParaRPr>
          </a:p>
          <a:p>
            <a:pPr marL="927100" lvl="2" indent="-183515" algn="l" rtl="0">
              <a:lnSpc>
                <a:spcPct val="150000"/>
              </a:lnSpc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</a:pPr>
            <a:r>
              <a:rPr sz="2400" dirty="0">
                <a:latin typeface="Arial"/>
                <a:cs typeface="Arial"/>
              </a:rPr>
              <a:t>M </a:t>
            </a:r>
            <a:r>
              <a:rPr sz="2400" spc="-5" dirty="0">
                <a:latin typeface="Arial"/>
                <a:cs typeface="Arial"/>
              </a:rPr>
              <a:t>(metastasis): presence or absence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distant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metastasis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724" y="373631"/>
            <a:ext cx="11887200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8724" y="1143000"/>
            <a:ext cx="12039600" cy="484235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834" algn="l" rtl="0">
              <a:spcBef>
                <a:spcPts val="680"/>
              </a:spcBef>
              <a:buClr>
                <a:srgbClr val="FD8537"/>
              </a:buClr>
              <a:buSzPct val="68750"/>
              <a:buAutoNum type="arabicPeriod"/>
              <a:tabLst>
                <a:tab pos="469900" algn="l"/>
                <a:tab pos="470534" algn="l"/>
              </a:tabLst>
            </a:pPr>
            <a:r>
              <a:rPr sz="3200" spc="-5" dirty="0">
                <a:latin typeface="Arial"/>
                <a:cs typeface="Arial"/>
              </a:rPr>
              <a:t>Diagnostic</a:t>
            </a:r>
            <a:r>
              <a:rPr sz="3200" spc="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tests:</a:t>
            </a:r>
          </a:p>
          <a:p>
            <a:pPr marL="652780" marR="5080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30" dirty="0">
                <a:latin typeface="Arial"/>
                <a:cs typeface="Arial"/>
              </a:rPr>
              <a:t>X-ray, </a:t>
            </a:r>
            <a:r>
              <a:rPr sz="2800" spc="-80" dirty="0">
                <a:latin typeface="Arial"/>
                <a:cs typeface="Arial"/>
              </a:rPr>
              <a:t>CT, </a:t>
            </a:r>
            <a:r>
              <a:rPr sz="2800" spc="-15" dirty="0">
                <a:latin typeface="Arial"/>
                <a:cs typeface="Arial"/>
              </a:rPr>
              <a:t>ultrasonography, </a:t>
            </a:r>
            <a:r>
              <a:rPr sz="2800" spc="-5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MRI to </a:t>
            </a:r>
            <a:r>
              <a:rPr sz="2800" spc="-5" dirty="0">
                <a:latin typeface="Arial"/>
                <a:cs typeface="Arial"/>
              </a:rPr>
              <a:t>locate abnormal  </a:t>
            </a:r>
            <a:r>
              <a:rPr sz="2800" dirty="0">
                <a:latin typeface="Arial"/>
                <a:cs typeface="Arial"/>
              </a:rPr>
              <a:t>tissues </a:t>
            </a:r>
            <a:r>
              <a:rPr sz="2800" spc="-5" dirty="0">
                <a:latin typeface="Arial"/>
                <a:cs typeface="Arial"/>
              </a:rPr>
              <a:t>or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tumor.</a:t>
            </a:r>
            <a:endParaRPr sz="2800" dirty="0">
              <a:latin typeface="Arial"/>
              <a:cs typeface="Arial"/>
            </a:endParaRPr>
          </a:p>
          <a:p>
            <a:pPr marL="652780" marR="132715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Arial"/>
                <a:cs typeface="Arial"/>
              </a:rPr>
              <a:t>Microscopic histologic and cytologic examination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-5" dirty="0">
                <a:latin typeface="Arial"/>
                <a:cs typeface="Arial"/>
              </a:rPr>
              <a:t>know </a:t>
            </a:r>
            <a:r>
              <a:rPr sz="2800" dirty="0">
                <a:latin typeface="Arial"/>
                <a:cs typeface="Arial"/>
              </a:rPr>
              <a:t>the type of </a:t>
            </a:r>
            <a:r>
              <a:rPr sz="2800" spc="-5" dirty="0">
                <a:latin typeface="Arial"/>
                <a:cs typeface="Arial"/>
              </a:rPr>
              <a:t>cell and </a:t>
            </a:r>
            <a:r>
              <a:rPr sz="2800" dirty="0">
                <a:latin typeface="Arial"/>
                <a:cs typeface="Arial"/>
              </a:rPr>
              <a:t>its </a:t>
            </a:r>
            <a:r>
              <a:rPr sz="2800" spc="-5" dirty="0">
                <a:latin typeface="Arial"/>
                <a:cs typeface="Arial"/>
              </a:rPr>
              <a:t>structural differences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from the </a:t>
            </a:r>
            <a:r>
              <a:rPr sz="2800" spc="-5" dirty="0">
                <a:latin typeface="Arial"/>
                <a:cs typeface="Arial"/>
              </a:rPr>
              <a:t>parent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tissue.</a:t>
            </a:r>
          </a:p>
          <a:p>
            <a:pPr marL="652780" marR="198120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20" dirty="0">
                <a:latin typeface="Arial"/>
                <a:cs typeface="Arial"/>
              </a:rPr>
              <a:t>Lymph </a:t>
            </a:r>
            <a:r>
              <a:rPr sz="2800" spc="-5" dirty="0">
                <a:latin typeface="Arial"/>
                <a:cs typeface="Arial"/>
              </a:rPr>
              <a:t>nodes biopsy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-5" dirty="0">
                <a:latin typeface="Arial"/>
                <a:cs typeface="Arial"/>
              </a:rPr>
              <a:t>determine whether metastasis</a:t>
            </a:r>
            <a:r>
              <a:rPr lang="en-US" sz="2800" spc="-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has begun.</a:t>
            </a:r>
            <a:endParaRPr sz="2800" dirty="0">
              <a:latin typeface="Arial"/>
              <a:cs typeface="Arial"/>
            </a:endParaRPr>
          </a:p>
          <a:p>
            <a:pPr marL="652780" marR="659765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Arial"/>
                <a:cs typeface="Arial"/>
              </a:rPr>
              <a:t>Blood </a:t>
            </a:r>
            <a:r>
              <a:rPr sz="2800" dirty="0">
                <a:latin typeface="Arial"/>
                <a:cs typeface="Arial"/>
              </a:rPr>
              <a:t>tests to </a:t>
            </a:r>
            <a:r>
              <a:rPr sz="2800" spc="-5" dirty="0">
                <a:latin typeface="Arial"/>
                <a:cs typeface="Arial"/>
              </a:rPr>
              <a:t>check </a:t>
            </a:r>
            <a:r>
              <a:rPr sz="2800" dirty="0">
                <a:latin typeface="Arial"/>
                <a:cs typeface="Arial"/>
              </a:rPr>
              <a:t>the tumor markers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(Antigens,  hormones, proteins, or enzymes</a:t>
            </a:r>
            <a:r>
              <a:rPr lang="en-US" sz="2800" spc="-5" dirty="0"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 marL="652780" lvl="1" indent="-275590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Arial"/>
                <a:cs typeface="Arial"/>
              </a:rPr>
              <a:t>Nuclear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imaging</a:t>
            </a:r>
            <a:endParaRPr sz="2800" dirty="0">
              <a:latin typeface="Arial"/>
              <a:cs typeface="Arial"/>
            </a:endParaRPr>
          </a:p>
          <a:p>
            <a:pPr marL="652780" lvl="1" indent="-275590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Arial"/>
                <a:cs typeface="Arial"/>
              </a:rPr>
              <a:t>Direct visualization </a:t>
            </a:r>
            <a:r>
              <a:rPr sz="2800" dirty="0">
                <a:latin typeface="Arial"/>
                <a:cs typeface="Arial"/>
              </a:rPr>
              <a:t>(i.e. </a:t>
            </a:r>
            <a:r>
              <a:rPr sz="2800" spc="-20" dirty="0">
                <a:latin typeface="Arial"/>
                <a:cs typeface="Arial"/>
              </a:rPr>
              <a:t>endoscopy,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cystoscopy</a:t>
            </a:r>
            <a:r>
              <a:rPr lang="en-US" sz="2800" spc="-5" dirty="0"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228600"/>
            <a:ext cx="11696700" cy="82554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6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3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3600" b="1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TME</a:t>
            </a:r>
            <a:r>
              <a:rPr sz="3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219200"/>
            <a:ext cx="11696700" cy="5067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lnSpc>
                <a:spcPct val="15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treatment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aimed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cure, control,  or palliation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3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symptoms.</a:t>
            </a:r>
          </a:p>
          <a:p>
            <a:pPr marL="287020" indent="-274320" algn="l" rtl="0">
              <a:lnSpc>
                <a:spcPct val="15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35660" lvl="1" indent="-45847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AutoNum type="arabicPeriod"/>
              <a:tabLst>
                <a:tab pos="835660" algn="l"/>
                <a:tab pos="836294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35660" lvl="1" indent="-45847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AutoNum type="arabicPeriod"/>
              <a:tabLst>
                <a:tab pos="835660" algn="l"/>
                <a:tab pos="836294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35660" lvl="1" indent="-45847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AutoNum type="arabicPeriod"/>
              <a:tabLst>
                <a:tab pos="835660" algn="l"/>
                <a:tab pos="836294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35660" lvl="1" indent="-458470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AutoNum type="arabicPeriod"/>
              <a:tabLst>
                <a:tab pos="835660" algn="l"/>
                <a:tab pos="836294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marrow and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transplants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3646" y="406957"/>
            <a:ext cx="11301153" cy="741165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2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REATMENT</a:t>
            </a: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3600" b="1" spc="-55" dirty="0"/>
              <a:t> </a:t>
            </a:r>
            <a:r>
              <a:rPr sz="3200" b="1" spc="-10" dirty="0"/>
              <a:t>SURGERY</a:t>
            </a:r>
            <a:endParaRPr sz="36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433647" y="1219200"/>
            <a:ext cx="11453553" cy="4037003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834" algn="l" rtl="0">
              <a:spcBef>
                <a:spcPts val="680"/>
              </a:spcBef>
              <a:buClr>
                <a:srgbClr val="FD8537"/>
              </a:buClr>
              <a:buSzPct val="68750"/>
              <a:buAutoNum type="arabicPeriod"/>
              <a:tabLst>
                <a:tab pos="469900" algn="l"/>
                <a:tab pos="470534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Prophylactic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806450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organs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likely</a:t>
            </a:r>
            <a:r>
              <a:rPr sz="2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5080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Mastectomy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done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woman with a strong  history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breast 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cancer,</a:t>
            </a:r>
            <a:r>
              <a:rPr lang="en-US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abnormal findings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8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mammography.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lnSpc>
                <a:spcPct val="100000"/>
              </a:lnSpc>
              <a:buClr>
                <a:srgbClr val="FD8537"/>
              </a:buClr>
              <a:buFont typeface="Wingdings 2"/>
              <a:buChar char=""/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834" algn="l" rtl="0">
              <a:spcBef>
                <a:spcPts val="5"/>
              </a:spcBef>
              <a:buClr>
                <a:srgbClr val="FD8537"/>
              </a:buClr>
              <a:buSzPct val="68750"/>
              <a:buAutoNum type="arabicPeriod"/>
              <a:tabLst>
                <a:tab pos="469900" algn="l"/>
                <a:tab pos="470534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r>
              <a:rPr sz="3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lvl="1" indent="-275590" algn="l" rtl="0">
              <a:spcBef>
                <a:spcPts val="500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and staging</a:t>
            </a:r>
            <a:r>
              <a:rPr sz="2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97790" lvl="1" indent="-274955" algn="l" rtl="0">
              <a:spcBef>
                <a:spcPts val="509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Biopsy, 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endoscopy, laparoscopy,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open surgical  exploration.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04800"/>
            <a:ext cx="11582399" cy="628377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sz="40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REATMENT</a:t>
            </a:r>
            <a:r>
              <a:rPr sz="40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4000" b="1" spc="-55" dirty="0"/>
              <a:t> </a:t>
            </a:r>
            <a:r>
              <a:rPr sz="3600" b="1" spc="-10" dirty="0"/>
              <a:t>SURGERY</a:t>
            </a:r>
            <a:endParaRPr sz="40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228600" y="1227115"/>
            <a:ext cx="11810999" cy="440377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469900" indent="-457834" algn="l" rtl="0">
              <a:spcBef>
                <a:spcPts val="680"/>
              </a:spcBef>
              <a:buClr>
                <a:srgbClr val="FD8537"/>
              </a:buClr>
              <a:buSzPct val="68750"/>
              <a:buAutoNum type="arabicPeriod" startAt="3"/>
              <a:tabLst>
                <a:tab pos="469900" algn="l"/>
                <a:tab pos="470534" algn="l"/>
              </a:tabLst>
            </a:pP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sz="3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833755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involved  surrounding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lymph nodes as much as  possible and</a:t>
            </a:r>
            <a:r>
              <a:rPr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feasible.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lnSpc>
                <a:spcPct val="100000"/>
              </a:lnSpc>
              <a:buClr>
                <a:srgbClr val="FD8537"/>
              </a:buClr>
              <a:buFont typeface="Wingdings 2"/>
              <a:buChar char=""/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834" algn="l" rtl="0">
              <a:buClr>
                <a:srgbClr val="FD8537"/>
              </a:buClr>
              <a:buSzPct val="68750"/>
              <a:buAutoNum type="arabicPeriod" startAt="3"/>
              <a:tabLst>
                <a:tab pos="469900" algn="l"/>
                <a:tab pos="470534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Palliative</a:t>
            </a:r>
            <a:r>
              <a:rPr sz="3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445134" lvl="1" indent="-274955" algn="l" rtl="0">
              <a:spcBef>
                <a:spcPts val="509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  <a:tab pos="214947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sz="2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a nonresectable location or deeply  invasive with</a:t>
            </a:r>
            <a:r>
              <a:rPr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metastasis.</a:t>
            </a:r>
          </a:p>
          <a:p>
            <a:pPr marL="652780" marR="5080" lvl="1" indent="-274955" algn="l" rtl="0">
              <a:spcBef>
                <a:spcPts val="500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involved organs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as long as  possible,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relieve pain and provide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comfort, or to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bypass an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obstruction.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199" y="306325"/>
            <a:ext cx="11353799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2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REATMENT</a:t>
            </a: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524000"/>
            <a:ext cx="11201399" cy="39113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Chemotherapy: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cytotoxic medications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cure some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cancers,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tumor size, or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or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suspected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metastasis.</a:t>
            </a: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by:</a:t>
            </a:r>
          </a:p>
          <a:p>
            <a:pPr marL="652780" lvl="1" indent="-275590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Disrupting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various phases</a:t>
            </a:r>
            <a:r>
              <a:rPr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algn="l" rtl="0"/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interrupting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metabolism and</a:t>
            </a:r>
            <a:r>
              <a:rPr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replication.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785495" lvl="1" indent="-274955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Interfering with the ability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malignant cell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synthesize vital enzymes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chemicals.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90604" y="2636325"/>
            <a:ext cx="1905651" cy="1686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847" y="381000"/>
            <a:ext cx="11277600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2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REATMENT</a:t>
            </a:r>
            <a:r>
              <a:rPr sz="3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702" y="1371600"/>
            <a:ext cx="11301154" cy="45589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87020" indent="-274320" algn="l" rtl="0">
              <a:lnSpc>
                <a:spcPct val="150000"/>
              </a:lnSpc>
              <a:spcBef>
                <a:spcPts val="6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cell-kill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hypothesis: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313055" lvl="1" indent="-274955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kills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fixed percentage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cells</a:t>
            </a:r>
            <a:r>
              <a:rPr sz="32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 leaves some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behind.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marR="5080" lvl="1" indent="-274955" algn="l" rtl="0">
              <a:lnSpc>
                <a:spcPct val="150000"/>
              </a:lnSpc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will receive several doses till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 small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enough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body’s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 can finish the</a:t>
            </a:r>
            <a:r>
              <a:rPr sz="3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job.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78901"/>
            <a:ext cx="11582400" cy="663002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2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TREATMENT- </a:t>
            </a:r>
            <a:r>
              <a:rPr sz="32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sz="3200" b="1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347749" y="1224810"/>
            <a:ext cx="11683539" cy="3690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Delivering ionized radiations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and x-rays in  one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two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ways:</a:t>
            </a:r>
          </a:p>
          <a:p>
            <a:pPr marL="652780" lvl="1" indent="-275590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3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Teletherapy: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sz="3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780" lvl="1" indent="-275590" algn="l" rtl="0">
              <a:spcBef>
                <a:spcPts val="50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652780" algn="l"/>
                <a:tab pos="653415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Brachytherapy: internal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7100" lvl="2" indent="-183515" algn="l" rtl="0">
              <a:spcBef>
                <a:spcPts val="445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Placing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radioactive material directly into or adjunct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3200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7100" algn="l" rtl="0"/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1235" marR="2150110" lvl="2" indent="-2470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927735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dose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 and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tissues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17955" y="5029200"/>
            <a:ext cx="2801111" cy="160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9793" y="281247"/>
            <a:ext cx="11315007" cy="997709"/>
          </a:xfrm>
          <a:prstGeom prst="rect">
            <a:avLst/>
          </a:prstGeom>
          <a:ln w="28575"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sz="3200" b="1" dirty="0">
                <a:cs typeface="+mj-cs"/>
              </a:rPr>
              <a:t>DEFINITION</a:t>
            </a:r>
            <a:r>
              <a:rPr lang="ar-IQ" sz="3200" b="1" dirty="0">
                <a:cs typeface="+mj-cs"/>
              </a:rPr>
              <a:t/>
            </a:r>
            <a:br>
              <a:rPr lang="ar-IQ" sz="3200" b="1" dirty="0">
                <a:cs typeface="+mj-cs"/>
              </a:rPr>
            </a:br>
            <a:endParaRPr sz="3200" b="1" dirty="0"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793" y="1441808"/>
            <a:ext cx="11315007" cy="5442516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 process that begins when an abnormal cell is 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transformed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the genetic mutation of cellular DNA (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ormal cells mutate into abnormal cells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roup of complex diseases; affect different organs and systems.</a:t>
            </a: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abnormal cells have invasive characteristics and infiltrate other tissues. This phenomenon is 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metastasis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endParaRPr lang="en-US" sz="32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10000"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ancer cells are described as 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malignant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These cells  demonstrate uncontrolled growth that does not follow physiologic demand.</a:t>
            </a:r>
          </a:p>
          <a:p>
            <a:pPr marL="286385" marR="5080" indent="-274320" algn="l" rtl="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81000"/>
            <a:ext cx="11506200" cy="663002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2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TREATMENT- </a:t>
            </a:r>
            <a:r>
              <a:rPr sz="32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</a:t>
            </a:r>
            <a:r>
              <a:rPr sz="3200" b="1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1371600"/>
            <a:ext cx="11353800" cy="29559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18415" indent="-274320" algn="l" rtl="0">
              <a:lnSpc>
                <a:spcPct val="15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 kills cells by causing lethal injury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DNA,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especially cells in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</a:t>
            </a:r>
            <a:r>
              <a:rPr sz="32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6385" marR="5080" indent="-274320" algn="l" rtl="0">
              <a:lnSpc>
                <a:spcPct val="15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 therapy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  maximum tumor control with a minimum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damage 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tissue.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599" y="247856"/>
            <a:ext cx="11353800" cy="89062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 rtl="0">
              <a:spcBef>
                <a:spcPts val="225"/>
              </a:spcBef>
            </a:pPr>
            <a:r>
              <a:rPr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TREATMENT-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sz="28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MARROW AND PERIPHERAL 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STEM </a:t>
            </a:r>
            <a:r>
              <a:rPr sz="28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sz="2800" b="1" spc="3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TRANSPLANTATIONS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599" y="1526187"/>
            <a:ext cx="1120139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BMT </a:t>
            </a:r>
            <a:r>
              <a:rPr sz="2400" spc="-10" dirty="0">
                <a:latin typeface="Arial"/>
                <a:cs typeface="Arial"/>
              </a:rPr>
              <a:t>is </a:t>
            </a:r>
            <a:r>
              <a:rPr sz="2400" spc="-5" dirty="0">
                <a:latin typeface="Arial"/>
                <a:cs typeface="Arial"/>
              </a:rPr>
              <a:t>an accepted </a:t>
            </a:r>
            <a:r>
              <a:rPr sz="2400" dirty="0">
                <a:latin typeface="Arial"/>
                <a:cs typeface="Arial"/>
              </a:rPr>
              <a:t>treatment </a:t>
            </a:r>
            <a:r>
              <a:rPr sz="2400" spc="-5" dirty="0">
                <a:latin typeface="Arial"/>
                <a:cs typeface="Arial"/>
              </a:rPr>
              <a:t>to stimulate a  nonfunctioning marrow or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replace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marrow.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599" y="2699432"/>
            <a:ext cx="11201399" cy="37714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2816" y="208158"/>
            <a:ext cx="11353800" cy="89062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 rtl="0">
              <a:spcBef>
                <a:spcPts val="225"/>
              </a:spcBef>
            </a:pPr>
            <a:r>
              <a:rPr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TREATMENT-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</a:t>
            </a:r>
            <a:r>
              <a:rPr sz="28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MARROW AND PERIPHERAL 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STEM </a:t>
            </a:r>
            <a:r>
              <a:rPr sz="28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sz="2800" b="1" spc="3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TRANSPLANTATIONS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816" y="1447800"/>
            <a:ext cx="11353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PBSCT is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process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removing circulation </a:t>
            </a:r>
            <a:r>
              <a:rPr sz="2400" dirty="0">
                <a:latin typeface="Arial"/>
                <a:cs typeface="Arial"/>
              </a:rPr>
              <a:t>stem </a:t>
            </a:r>
            <a:r>
              <a:rPr sz="2400" spc="-5" dirty="0">
                <a:latin typeface="Arial"/>
                <a:cs typeface="Arial"/>
              </a:rPr>
              <a:t>cells  </a:t>
            </a:r>
            <a:r>
              <a:rPr sz="2400" dirty="0">
                <a:latin typeface="Arial"/>
                <a:cs typeface="Arial"/>
              </a:rPr>
              <a:t>from the </a:t>
            </a:r>
            <a:r>
              <a:rPr sz="2400" spc="-5" dirty="0">
                <a:latin typeface="Arial"/>
                <a:cs typeface="Arial"/>
              </a:rPr>
              <a:t>peripheral blood through apheresis and  returning these cells </a:t>
            </a:r>
            <a:r>
              <a:rPr sz="2400" dirty="0">
                <a:latin typeface="Arial"/>
                <a:cs typeface="Arial"/>
              </a:rPr>
              <a:t>to the </a:t>
            </a:r>
            <a:r>
              <a:rPr sz="2400" spc="-5" dirty="0">
                <a:latin typeface="Arial"/>
                <a:cs typeface="Arial"/>
              </a:rPr>
              <a:t>patient </a:t>
            </a:r>
            <a:r>
              <a:rPr sz="2400" dirty="0">
                <a:latin typeface="Arial"/>
                <a:cs typeface="Arial"/>
              </a:rPr>
              <a:t>after </a:t>
            </a:r>
            <a:r>
              <a:rPr sz="2400" spc="-5" dirty="0">
                <a:latin typeface="Arial"/>
                <a:cs typeface="Arial"/>
              </a:rPr>
              <a:t>dose-intensive  </a:t>
            </a:r>
            <a:r>
              <a:rPr sz="2400" spc="-15" dirty="0">
                <a:latin typeface="Arial"/>
                <a:cs typeface="Arial"/>
              </a:rPr>
              <a:t>chemotherapy.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2816" y="2925947"/>
            <a:ext cx="11353800" cy="3462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0972800" cy="58169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r>
              <a:rPr sz="28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1331951"/>
            <a:ext cx="10972800" cy="4512133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algn="l" rtl="0">
              <a:spcBef>
                <a:spcPts val="605"/>
              </a:spcBef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diagnosis and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955" algn="l" rtl="0">
              <a:spcBef>
                <a:spcPts val="509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4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 assess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client’s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of</a:t>
            </a:r>
            <a:r>
              <a:rPr sz="24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a therapeutic</a:t>
            </a:r>
            <a:r>
              <a:rPr sz="2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sz="24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feelings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spcBef>
                <a:spcPts val="35"/>
              </a:spcBef>
              <a:buClr>
                <a:srgbClr val="DF752E"/>
              </a:buClr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955" algn="l" rtl="0"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Disturbed body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45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supportive</a:t>
            </a:r>
            <a:r>
              <a:rPr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minimizing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changes, such as</a:t>
            </a:r>
            <a:r>
              <a:rPr sz="2400" spc="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algn="l" rtl="0"/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radiation</a:t>
            </a:r>
            <a:r>
              <a:rPr sz="24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wearing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colorful head</a:t>
            </a:r>
            <a:r>
              <a:rPr sz="24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914400"/>
            <a:ext cx="11125200" cy="5659883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87020" indent="-274955" algn="l" rtl="0">
              <a:spcBef>
                <a:spcPts val="61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Anticipatory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grieving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4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therapeutic communication</a:t>
            </a:r>
            <a:r>
              <a:rPr sz="24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about</a:t>
            </a:r>
            <a:r>
              <a:rPr sz="24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illness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spcBef>
                <a:spcPts val="40"/>
              </a:spcBef>
              <a:buClr>
                <a:srgbClr val="DF752E"/>
              </a:buClr>
              <a:buFont typeface="Wingdings"/>
              <a:buChar char="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955" algn="l" rtl="0"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</a:p>
          <a:p>
            <a:pPr marL="561340" lvl="1" indent="-183515" algn="l" rtl="0">
              <a:spcBef>
                <a:spcPts val="445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vital signs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WBCs</a:t>
            </a:r>
          </a:p>
          <a:p>
            <a:pPr marL="561340" lvl="1" indent="-1835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skin and mucus membrane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sz="2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injuries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high protein</a:t>
            </a:r>
            <a:r>
              <a:rPr sz="24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lnSpc>
                <a:spcPct val="100000"/>
              </a:lnSpc>
              <a:buClr>
                <a:srgbClr val="DF752E"/>
              </a:buClr>
              <a:buFont typeface="Wingdings"/>
              <a:buChar char="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spcBef>
                <a:spcPts val="45"/>
              </a:spcBef>
              <a:buClr>
                <a:srgbClr val="DF752E"/>
              </a:buClr>
              <a:buFont typeface="Wingdings"/>
              <a:buChar char="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955" algn="l" rtl="0"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Imbalanced nutrition: less than body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45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current eating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pattern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good</a:t>
            </a:r>
            <a:r>
              <a:rPr sz="24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F727C1BA-C28A-8294-E6E9-9A41EF5C3C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5691" y="271441"/>
            <a:ext cx="10972800" cy="58169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r>
              <a:rPr sz="28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1199223"/>
            <a:ext cx="10972800" cy="4459554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87020" indent="-274955" algn="l" rtl="0">
              <a:spcBef>
                <a:spcPts val="61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Impaired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</a:t>
            </a:r>
            <a:r>
              <a:rPr sz="32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integrity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96215" algn="l" rtl="0">
              <a:spcBef>
                <a:spcPts val="44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 assess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tissue</a:t>
            </a:r>
            <a:r>
              <a:rPr sz="28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impairment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1150" algn="l" rtl="0">
              <a:spcBef>
                <a:spcPts val="5"/>
              </a:spcBef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present. Identify possible sources such as</a:t>
            </a:r>
            <a:r>
              <a:rPr sz="28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chemotherapy.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signs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8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marR="182245" lvl="1" indent="-182880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dry mouth and lubricate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moisturizing 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>
              <a:spcBef>
                <a:spcPts val="35"/>
              </a:spcBef>
              <a:buClr>
                <a:srgbClr val="DF752E"/>
              </a:buClr>
              <a:buFont typeface="Wingdings"/>
              <a:buChar char=""/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955" algn="l" rtl="0">
              <a:spcBef>
                <a:spcPts val="5"/>
              </a:spcBef>
              <a:buClr>
                <a:srgbClr val="FD8537"/>
              </a:buClr>
              <a:buSzPct val="78571"/>
              <a:buFont typeface="Wingdings 2"/>
              <a:buChar char=""/>
              <a:tabLst>
                <a:tab pos="287020" algn="l"/>
                <a:tab pos="287655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40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relaxation</a:t>
            </a:r>
            <a:r>
              <a:rPr sz="28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1340" lvl="1" indent="-183515" algn="l" rtl="0">
              <a:spcBef>
                <a:spcPts val="434"/>
              </a:spcBef>
              <a:buClr>
                <a:srgbClr val="DF752E"/>
              </a:buClr>
              <a:buSzPct val="58333"/>
              <a:buFont typeface="Wingdings"/>
              <a:buChar char=""/>
              <a:tabLst>
                <a:tab pos="561975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Administer medications as</a:t>
            </a:r>
            <a:r>
              <a:rPr sz="2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prescribed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0BB7E859-DE9E-4292-90C5-3139ECC6B6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125200" cy="58169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r>
              <a:rPr sz="28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subTitle" idx="4"/>
          </p:nvPr>
        </p:nvSpPr>
        <p:spPr>
          <a:xfrm>
            <a:off x="381000" y="1705451"/>
            <a:ext cx="10896600" cy="3447098"/>
          </a:xfrm>
          <a:ln>
            <a:noFill/>
          </a:ln>
        </p:spPr>
        <p:txBody>
          <a:bodyPr/>
          <a:lstStyle/>
          <a:p>
            <a:pPr marL="514350" indent="-514350" algn="l" rtl="0">
              <a:buAutoNum type="arabicPeriod"/>
            </a:pPr>
            <a:r>
              <a:rPr lang="en-US" sz="3200" dirty="0"/>
              <a:t>Cancer accounts for about 25% of death on yearly basis.</a:t>
            </a:r>
          </a:p>
          <a:p>
            <a:pPr algn="l" rtl="0"/>
            <a:endParaRPr lang="en-US" sz="3200" dirty="0"/>
          </a:p>
          <a:p>
            <a:pPr algn="l" rtl="0"/>
            <a:r>
              <a:rPr lang="en-US" sz="3200" dirty="0"/>
              <a:t>2. Males: 3 most common types of cancer are prostate, lung and bronchial, colorectal.</a:t>
            </a:r>
          </a:p>
          <a:p>
            <a:pPr algn="l" rtl="0"/>
            <a:endParaRPr lang="en-US" sz="3200" dirty="0"/>
          </a:p>
          <a:p>
            <a:pPr algn="l" rtl="0"/>
            <a:r>
              <a:rPr lang="en-US" sz="3200" dirty="0"/>
              <a:t>3. Females: 3 most common types of cancer are breast, lung and bronchial, and colorectal.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 rot="10800000" flipV="1">
            <a:off x="381000" y="372129"/>
            <a:ext cx="10896600" cy="1107996"/>
          </a:xfrm>
          <a:ln>
            <a:solidFill>
              <a:schemeClr val="accent6"/>
            </a:solidFill>
          </a:ln>
        </p:spPr>
        <p:txBody>
          <a:bodyPr/>
          <a:lstStyle/>
          <a:p>
            <a:pPr algn="ctr" rtl="0"/>
            <a:r>
              <a:rPr lang="en-US" sz="3600" b="1" dirty="0"/>
              <a:t>Incidence and Prevalence</a:t>
            </a:r>
            <a:br>
              <a:rPr lang="en-US" sz="3600" b="1" dirty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50427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11125200" cy="663002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sz="3200" b="1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219200"/>
            <a:ext cx="11125200" cy="4891083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 algn="l" rtl="0">
              <a:spcBef>
                <a:spcPts val="68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lang="en-US" sz="2800" spc="-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endParaRPr lang="en-US" sz="28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177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lang="en-US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</a:p>
          <a:p>
            <a:pPr marL="287020" indent="-274320" algn="l" rtl="0">
              <a:spcBef>
                <a:spcPts val="177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Heredity</a:t>
            </a:r>
          </a:p>
          <a:p>
            <a:pPr marL="287020" indent="-274320" algn="l" rtl="0"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Gender (Females with breast</a:t>
            </a:r>
            <a:r>
              <a:rPr sz="28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</a:t>
            </a:r>
            <a:r>
              <a:rPr lang="en-US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Poverty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(Stress,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diet, not doing screening</a:t>
            </a:r>
            <a:r>
              <a:rPr sz="2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 (Some preserved food considered</a:t>
            </a:r>
            <a:r>
              <a:rPr sz="28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genotoxic</a:t>
            </a:r>
            <a:r>
              <a:rPr lang="en-US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(healthcare providers exposure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8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020" indent="-274320" algn="l" rtl="0"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Tobacco,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alcohol, recreational drug</a:t>
            </a:r>
            <a:r>
              <a:rPr sz="28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04803"/>
            <a:ext cx="11705704" cy="1107996"/>
          </a:xfrm>
          <a:ln>
            <a:solidFill>
              <a:schemeClr val="accent6"/>
            </a:solidFill>
          </a:ln>
        </p:spPr>
        <p:txBody>
          <a:bodyPr/>
          <a:lstStyle/>
          <a:p>
            <a:pPr lvl="0" algn="ctr" rtl="0"/>
            <a:r>
              <a:rPr lang="en-US" sz="3600" dirty="0">
                <a:solidFill>
                  <a:srgbClr val="000000"/>
                </a:solidFill>
                <a:cs typeface="+mn-cs"/>
              </a:rPr>
              <a:t>	</a:t>
            </a:r>
            <a:r>
              <a:rPr lang="en-US" sz="3600" b="1" dirty="0">
                <a:solidFill>
                  <a:srgbClr val="000000"/>
                </a:solidFill>
                <a:cs typeface="+mn-cs"/>
              </a:rPr>
              <a:t>Pathophysiology of the Malignant Process</a:t>
            </a:r>
            <a:br>
              <a:rPr lang="en-US" sz="3600" b="1" dirty="0">
                <a:solidFill>
                  <a:srgbClr val="000000"/>
                </a:solidFill>
                <a:cs typeface="+mn-cs"/>
              </a:rPr>
            </a:br>
            <a:endParaRPr lang="en-US" sz="36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694" y="1412799"/>
            <a:ext cx="11705705" cy="5140398"/>
          </a:xfrm>
        </p:spPr>
        <p:txBody>
          <a:bodyPr/>
          <a:lstStyle/>
          <a:p>
            <a:pPr marL="457200" indent="-4572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Cell Growth includes two events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Replication of cellular DNA 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Mitosis (cell division)</a:t>
            </a:r>
          </a:p>
          <a:p>
            <a:pPr marL="457200" indent="-4572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Phases of Cell Cycle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G1: Gap 1 Phase; cell enlarges, synthesizes proteins to prepare for DNA replication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Synthesis (S) Phase: DNA replicates and chromosomes duplicate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G2: Gap 2 Phase: cell prepares for mitosis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Mitosis M Phase: mitosis occurs with 2 copies of cell (daughter cells).</a:t>
            </a:r>
          </a:p>
        </p:txBody>
      </p:sp>
    </p:spTree>
    <p:extLst>
      <p:ext uri="{BB962C8B-B14F-4D97-AF65-F5344CB8AC3E}">
        <p14:creationId xmlns:p14="http://schemas.microsoft.com/office/powerpoint/2010/main" val="183696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180780"/>
            <a:ext cx="10972800" cy="923330"/>
          </a:xfrm>
          <a:ln>
            <a:solidFill>
              <a:schemeClr val="accent6"/>
            </a:solidFill>
          </a:ln>
        </p:spPr>
        <p:txBody>
          <a:bodyPr/>
          <a:lstStyle/>
          <a:p>
            <a:pPr algn="ctr"/>
            <a:r>
              <a:rPr lang="en-US" sz="3600" dirty="0">
                <a:solidFill>
                  <a:srgbClr val="000000"/>
                </a:solidFill>
              </a:rPr>
              <a:t>	</a:t>
            </a:r>
            <a:r>
              <a:rPr lang="en-US" sz="3600" b="1" dirty="0">
                <a:solidFill>
                  <a:srgbClr val="000000"/>
                </a:solidFill>
              </a:rPr>
              <a:t>Pathophysiology of the Malignant Process</a:t>
            </a:r>
            <a:br>
              <a:rPr lang="en-US" sz="3600" b="1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15388" y="1143000"/>
            <a:ext cx="10990811" cy="5286832"/>
          </a:xfrm>
        </p:spPr>
        <p:txBody>
          <a:bodyPr/>
          <a:lstStyle/>
          <a:p>
            <a:pPr marL="342900" indent="-3429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Cell cycle is under control of cyclins which control process by working with enzymes; some cyclins “brake” (stop) the cellular division.</a:t>
            </a:r>
          </a:p>
          <a:p>
            <a:pPr marL="342900" indent="-3429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Forms the basis of how some chemotherapeutic agents work against cancers.</a:t>
            </a:r>
          </a:p>
          <a:p>
            <a:pPr marL="342900" indent="-3429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Differentiation: normal process occurring over many cell cycles for special tasks.</a:t>
            </a:r>
          </a:p>
          <a:p>
            <a:pPr marL="342900" indent="-3429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srgbClr val="000000"/>
                </a:solidFill>
              </a:rPr>
              <a:t>Some unproductive differentiations occur (seen on biopsy reports).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dirty="0">
                <a:solidFill>
                  <a:srgbClr val="000000"/>
                </a:solidFill>
              </a:rPr>
              <a:t>1. Hyperplasia: increase in number or density of normal cells. </a:t>
            </a:r>
          </a:p>
          <a:p>
            <a:pPr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defRPr/>
            </a:pPr>
            <a:r>
              <a:rPr lang="en-US" dirty="0">
                <a:solidFill>
                  <a:srgbClr val="000000"/>
                </a:solidFill>
              </a:rPr>
              <a:t>2. Metaplasia: change of cell type.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8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1066800"/>
            <a:ext cx="11277600" cy="29559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lnSpc>
                <a:spcPct val="150000"/>
              </a:lnSpc>
              <a:spcBef>
                <a:spcPts val="23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neoplasm is a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tissue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grows  independently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surrounding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has  no physiological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6385" marR="81280" indent="-274320" algn="l" rtl="0">
              <a:lnSpc>
                <a:spcPct val="15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classified as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benign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malignant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and on  their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sz="3200" u="heavy" spc="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E523B4D-9B74-C669-DE32-5C44CFC6C3D7}"/>
              </a:ext>
            </a:extLst>
          </p:cNvPr>
          <p:cNvSpPr txBox="1"/>
          <p:nvPr/>
        </p:nvSpPr>
        <p:spPr>
          <a:xfrm>
            <a:off x="381000" y="316469"/>
            <a:ext cx="11277600" cy="64633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sz="3600" b="1" spc="-5" dirty="0">
                <a:solidFill>
                  <a:srgbClr val="565F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NEOPLASM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11048998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UMOR </a:t>
            </a:r>
            <a:r>
              <a:rPr sz="32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INVASION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3200" b="1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295401"/>
            <a:ext cx="11048999" cy="52450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86995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Invasion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 cells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invade  adjunct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tissues</a:t>
            </a:r>
          </a:p>
          <a:p>
            <a:pPr marL="469900" marR="5080" indent="-457834" algn="l" rtl="0">
              <a:spcBef>
                <a:spcPts val="600"/>
              </a:spcBef>
              <a:buClr>
                <a:srgbClr val="FD8537"/>
              </a:buClr>
              <a:buSzPct val="68750"/>
              <a:buAutoNum type="arabicPeriod"/>
              <a:tabLst>
                <a:tab pos="469900" algn="l"/>
                <a:tab pos="470534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tumor can cause atrophy  and necrosis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adjunct</a:t>
            </a:r>
            <a:r>
              <a:rPr sz="3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tissues.</a:t>
            </a:r>
          </a:p>
          <a:p>
            <a:pPr marL="469900" indent="-457834" algn="l" rtl="0">
              <a:spcBef>
                <a:spcPts val="600"/>
              </a:spcBef>
              <a:buClr>
                <a:srgbClr val="FD8537"/>
              </a:buClr>
              <a:buSzPct val="68750"/>
              <a:buAutoNum type="arabicPeriod"/>
              <a:tabLst>
                <a:tab pos="469900" algn="l"/>
                <a:tab pos="470534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 cells release enzymes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lyse</a:t>
            </a:r>
            <a:r>
              <a:rPr sz="32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algn="l" rtl="0">
              <a:spcBef>
                <a:spcPts val="5"/>
              </a:spcBef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membranes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tissues.</a:t>
            </a:r>
          </a:p>
          <a:p>
            <a:pPr marL="469900" marR="294640" indent="-457834" algn="l" rtl="0">
              <a:spcBef>
                <a:spcPts val="600"/>
              </a:spcBef>
              <a:buClr>
                <a:srgbClr val="FD8537"/>
              </a:buClr>
              <a:buSzPct val="68750"/>
              <a:buAutoNum type="arabicPeriod" startAt="3"/>
              <a:tabLst>
                <a:tab pos="469900" algn="l"/>
                <a:tab pos="470534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Cancer cells are easily separate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neoplasm  and moves into surrounding</a:t>
            </a:r>
            <a:r>
              <a:rPr sz="3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tissues.</a:t>
            </a:r>
          </a:p>
          <a:p>
            <a:pPr marL="469900" indent="-457834" algn="l" rtl="0">
              <a:spcBef>
                <a:spcPts val="600"/>
              </a:spcBef>
              <a:buClr>
                <a:srgbClr val="FD8537"/>
              </a:buClr>
              <a:buSzPct val="68750"/>
              <a:buAutoNum type="arabicPeriod" startAt="3"/>
              <a:tabLst>
                <a:tab pos="469900" algn="l"/>
                <a:tab pos="470534" algn="l"/>
              </a:tabLst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Motile cells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attracted by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signals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algn="l" rtl="0"/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by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normal</a:t>
            </a:r>
            <a:r>
              <a:rPr sz="32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" y="1615300"/>
            <a:ext cx="723900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 algn="l" rtl="0"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travelling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malignant cells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tumor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invade other  tissues and organs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 and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secondary</a:t>
            </a:r>
            <a:r>
              <a:rPr sz="3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tumor.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96200" y="1641624"/>
            <a:ext cx="3240024" cy="4123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l" rtl="0"/>
            <a:endParaRPr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6F34272-31A2-89D9-9B68-85A47EBBFC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11048998" cy="744243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 rtl="0">
              <a:lnSpc>
                <a:spcPct val="150000"/>
              </a:lnSpc>
              <a:spcBef>
                <a:spcPts val="100"/>
              </a:spcBef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UMOR </a:t>
            </a:r>
            <a:r>
              <a:rPr sz="32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INVASION </a:t>
            </a:r>
            <a:r>
              <a:rPr sz="32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3200" b="1" spc="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METASTASIS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1410</Words>
  <Application>Microsoft Office PowerPoint</Application>
  <PresentationFormat>Widescreen</PresentationFormat>
  <Paragraphs>204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Gill Sans MT</vt:lpstr>
      <vt:lpstr>Times New Roman</vt:lpstr>
      <vt:lpstr>Wingdings</vt:lpstr>
      <vt:lpstr>Wingdings 2</vt:lpstr>
      <vt:lpstr>Office Theme</vt:lpstr>
      <vt:lpstr>PowerPoint Presentation</vt:lpstr>
      <vt:lpstr>DEFINITION </vt:lpstr>
      <vt:lpstr>Incidence and Prevalence </vt:lpstr>
      <vt:lpstr>RISK FACTORS</vt:lpstr>
      <vt:lpstr> Pathophysiology of the Malignant Process </vt:lpstr>
      <vt:lpstr> Pathophysiology of the Malignant Process </vt:lpstr>
      <vt:lpstr>PowerPoint Presentation</vt:lpstr>
      <vt:lpstr>TUMOR INVASION AND METASTASIS</vt:lpstr>
      <vt:lpstr>TUMOR INVASION AND METASTASIS</vt:lpstr>
      <vt:lpstr>CANCER IDENTIFICATION</vt:lpstr>
      <vt:lpstr>CANCER IDENTIFICATION</vt:lpstr>
      <vt:lpstr>CANCER IDENTIFICATION</vt:lpstr>
      <vt:lpstr>DIAGNOSIS</vt:lpstr>
      <vt:lpstr>TREATMENT</vt:lpstr>
      <vt:lpstr>TREATMENT- SURGERY</vt:lpstr>
      <vt:lpstr>TREATMENT- SURGERY</vt:lpstr>
      <vt:lpstr>TREATMENT- CHEMOTHERAPY</vt:lpstr>
      <vt:lpstr>TREATMENT- CHEMOTHERAPY</vt:lpstr>
      <vt:lpstr>TREATMENT- RADIATION THERAPY</vt:lpstr>
      <vt:lpstr>TREATMENT- RADIATION THERAPY</vt:lpstr>
      <vt:lpstr>TREATMENT- BONE MARROW AND PERIPHERAL  BLOOD STEM CELL TRANSPLANTATIONS</vt:lpstr>
      <vt:lpstr>TREATMENT- BONE MARROW AND PERIPHERAL  BLOOD STEM CELL TRANSPLANTATIONS</vt:lpstr>
      <vt:lpstr>NURSING CARE</vt:lpstr>
      <vt:lpstr>NURSING CARE</vt:lpstr>
      <vt:lpstr>NURSING 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CARE OF CLIENT WITH  CANCER</dc:title>
  <dc:creator>HP</dc:creator>
  <cp:lastModifiedBy>f</cp:lastModifiedBy>
  <cp:revision>56</cp:revision>
  <dcterms:created xsi:type="dcterms:W3CDTF">2019-10-31T18:48:23Z</dcterms:created>
  <dcterms:modified xsi:type="dcterms:W3CDTF">2022-10-16T16:49:44Z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2019-10-31T00:00:00Z</vt:filetime>
  </property>
</Properties>
</file>