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936" r:id="rId1"/>
    <p:sldMasterId id="2147483953" r:id="rId2"/>
    <p:sldMasterId id="2147483970" r:id="rId3"/>
  </p:sldMasterIdLst>
  <p:sldIdLst>
    <p:sldId id="256" r:id="rId4"/>
    <p:sldId id="281" r:id="rId5"/>
    <p:sldId id="282" r:id="rId6"/>
    <p:sldId id="290" r:id="rId7"/>
    <p:sldId id="285" r:id="rId8"/>
    <p:sldId id="287" r:id="rId9"/>
    <p:sldId id="288" r:id="rId10"/>
    <p:sldId id="289" r:id="rId11"/>
    <p:sldId id="296" r:id="rId12"/>
    <p:sldId id="297" r:id="rId13"/>
    <p:sldId id="280" r:id="rId14"/>
    <p:sldId id="260" r:id="rId15"/>
    <p:sldId id="261" r:id="rId16"/>
    <p:sldId id="262" r:id="rId17"/>
    <p:sldId id="264" r:id="rId18"/>
    <p:sldId id="291" r:id="rId19"/>
    <p:sldId id="265" r:id="rId20"/>
    <p:sldId id="298" r:id="rId21"/>
    <p:sldId id="300" r:id="rId22"/>
    <p:sldId id="299" r:id="rId23"/>
    <p:sldId id="301" r:id="rId24"/>
  </p:sldIdLst>
  <p:sldSz cx="9144000" cy="6858000" type="screen4x3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7139" autoAdjust="0"/>
    <p:restoredTop sz="94660"/>
  </p:normalViewPr>
  <p:slideViewPr>
    <p:cSldViewPr>
      <p:cViewPr>
        <p:scale>
          <a:sx n="72" d="100"/>
          <a:sy n="72" d="100"/>
        </p:scale>
        <p:origin x="-1350" y="-1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4CBBD-6BBB-4037-ACFA-4D1881F6DC32}" type="datetimeFigureOut">
              <a:rPr lang="ar-IQ" smtClean="0"/>
              <a:pPr/>
              <a:t>16/06/1444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CD39990F-F155-429B-8481-98F24A6A68A4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804881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4CBBD-6BBB-4037-ACFA-4D1881F6DC32}" type="datetimeFigureOut">
              <a:rPr lang="ar-IQ" smtClean="0"/>
              <a:pPr/>
              <a:t>16/06/1444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CD39990F-F155-429B-8481-98F24A6A68A4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938868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4CBBD-6BBB-4037-ACFA-4D1881F6DC32}" type="datetimeFigureOut">
              <a:rPr lang="ar-IQ" smtClean="0"/>
              <a:pPr/>
              <a:t>16/06/1444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CD39990F-F155-429B-8481-98F24A6A68A4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952722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4CBBD-6BBB-4037-ACFA-4D1881F6DC32}" type="datetimeFigureOut">
              <a:rPr lang="ar-IQ" smtClean="0"/>
              <a:pPr/>
              <a:t>16/06/1444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D39990F-F155-429B-8481-98F24A6A68A4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7722299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4CBBD-6BBB-4037-ACFA-4D1881F6DC32}" type="datetimeFigureOut">
              <a:rPr lang="ar-IQ" smtClean="0"/>
              <a:pPr/>
              <a:t>16/06/1444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D39990F-F155-429B-8481-98F24A6A68A4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499461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4CBBD-6BBB-4037-ACFA-4D1881F6DC32}" type="datetimeFigureOut">
              <a:rPr lang="ar-IQ" smtClean="0"/>
              <a:pPr/>
              <a:t>16/06/1444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D39990F-F155-429B-8481-98F24A6A68A4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6900059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4CBBD-6BBB-4037-ACFA-4D1881F6DC32}" type="datetimeFigureOut">
              <a:rPr lang="ar-IQ" smtClean="0"/>
              <a:pPr/>
              <a:t>16/06/1444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9990F-F155-429B-8481-98F24A6A68A4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7105350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4CBBD-6BBB-4037-ACFA-4D1881F6DC32}" type="datetimeFigureOut">
              <a:rPr lang="ar-IQ" smtClean="0"/>
              <a:pPr/>
              <a:t>16/06/1444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9990F-F155-429B-8481-98F24A6A68A4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6167159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43D25-9111-4928-81A3-F41E9BC97BD0}" type="datetimeFigureOut">
              <a:rPr lang="ar-IQ" smtClean="0"/>
              <a:pPr/>
              <a:t>16/06/1444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C7C34AC6-A550-45FE-90C6-6A4D9760CAF8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7596509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43D25-9111-4928-81A3-F41E9BC97BD0}" type="datetimeFigureOut">
              <a:rPr lang="ar-IQ" smtClean="0">
                <a:solidFill>
                  <a:srgbClr val="B13F9A"/>
                </a:solidFill>
              </a:rPr>
              <a:pPr/>
              <a:t>16/06/1444</a:t>
            </a:fld>
            <a:endParaRPr lang="ar-IQ">
              <a:solidFill>
                <a:srgbClr val="B13F9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srgbClr val="B13F9A"/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34AC6-A550-45FE-90C6-6A4D9760CAF8}" type="slidenum">
              <a:rPr lang="ar-IQ" smtClean="0">
                <a:solidFill>
                  <a:srgbClr val="B13F9A"/>
                </a:solidFill>
              </a:rPr>
              <a:pPr/>
              <a:t>‹#›</a:t>
            </a:fld>
            <a:endParaRPr lang="ar-IQ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89143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43D25-9111-4928-81A3-F41E9BC97BD0}" type="datetimeFigureOut">
              <a:rPr lang="ar-IQ" smtClean="0">
                <a:solidFill>
                  <a:srgbClr val="B13F9A"/>
                </a:solidFill>
              </a:rPr>
              <a:pPr/>
              <a:t>16/06/1444</a:t>
            </a:fld>
            <a:endParaRPr lang="ar-IQ">
              <a:solidFill>
                <a:srgbClr val="B13F9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srgbClr val="B13F9A"/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C7C34AC6-A550-45FE-90C6-6A4D9760CAF8}" type="slidenum">
              <a:rPr lang="ar-IQ" smtClean="0">
                <a:solidFill>
                  <a:srgbClr val="B13F9A"/>
                </a:solidFill>
              </a:rPr>
              <a:pPr/>
              <a:t>‹#›</a:t>
            </a:fld>
            <a:endParaRPr lang="ar-IQ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5139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4CBBD-6BBB-4037-ACFA-4D1881F6DC32}" type="datetimeFigureOut">
              <a:rPr lang="ar-IQ" smtClean="0"/>
              <a:pPr/>
              <a:t>16/06/1444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9990F-F155-429B-8481-98F24A6A68A4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6472348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43D25-9111-4928-81A3-F41E9BC97BD0}" type="datetimeFigureOut">
              <a:rPr lang="ar-IQ" smtClean="0">
                <a:solidFill>
                  <a:srgbClr val="B13F9A"/>
                </a:solidFill>
              </a:rPr>
              <a:pPr/>
              <a:t>16/06/1444</a:t>
            </a:fld>
            <a:endParaRPr lang="ar-IQ">
              <a:solidFill>
                <a:srgbClr val="B13F9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srgbClr val="B13F9A"/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C7C34AC6-A550-45FE-90C6-6A4D9760CAF8}" type="slidenum">
              <a:rPr lang="ar-IQ" smtClean="0">
                <a:solidFill>
                  <a:srgbClr val="B13F9A"/>
                </a:solidFill>
              </a:rPr>
              <a:pPr/>
              <a:t>‹#›</a:t>
            </a:fld>
            <a:endParaRPr lang="ar-IQ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21743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43D25-9111-4928-81A3-F41E9BC97BD0}" type="datetimeFigureOut">
              <a:rPr lang="ar-IQ" smtClean="0">
                <a:solidFill>
                  <a:srgbClr val="B13F9A"/>
                </a:solidFill>
              </a:rPr>
              <a:pPr/>
              <a:t>16/06/1444</a:t>
            </a:fld>
            <a:endParaRPr lang="ar-IQ">
              <a:solidFill>
                <a:srgbClr val="B13F9A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srgbClr val="B13F9A"/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C7C34AC6-A550-45FE-90C6-6A4D9760CAF8}" type="slidenum">
              <a:rPr lang="ar-IQ" smtClean="0">
                <a:solidFill>
                  <a:srgbClr val="B13F9A"/>
                </a:solidFill>
              </a:rPr>
              <a:pPr/>
              <a:t>‹#›</a:t>
            </a:fld>
            <a:endParaRPr lang="ar-IQ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07880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43D25-9111-4928-81A3-F41E9BC97BD0}" type="datetimeFigureOut">
              <a:rPr lang="ar-IQ" smtClean="0">
                <a:solidFill>
                  <a:srgbClr val="B13F9A"/>
                </a:solidFill>
              </a:rPr>
              <a:pPr/>
              <a:t>16/06/1444</a:t>
            </a:fld>
            <a:endParaRPr lang="ar-IQ">
              <a:solidFill>
                <a:srgbClr val="B13F9A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srgbClr val="B13F9A"/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34AC6-A550-45FE-90C6-6A4D9760CAF8}" type="slidenum">
              <a:rPr lang="ar-IQ" smtClean="0">
                <a:solidFill>
                  <a:srgbClr val="B13F9A"/>
                </a:solidFill>
              </a:rPr>
              <a:pPr/>
              <a:t>‹#›</a:t>
            </a:fld>
            <a:endParaRPr lang="ar-IQ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780887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43D25-9111-4928-81A3-F41E9BC97BD0}" type="datetimeFigureOut">
              <a:rPr lang="ar-IQ" smtClean="0">
                <a:solidFill>
                  <a:srgbClr val="B13F9A"/>
                </a:solidFill>
              </a:rPr>
              <a:pPr/>
              <a:t>16/06/1444</a:t>
            </a:fld>
            <a:endParaRPr lang="ar-IQ">
              <a:solidFill>
                <a:srgbClr val="B13F9A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srgbClr val="B13F9A"/>
              </a:solidFill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34AC6-A550-45FE-90C6-6A4D9760CAF8}" type="slidenum">
              <a:rPr lang="ar-IQ" smtClean="0">
                <a:solidFill>
                  <a:srgbClr val="B13F9A"/>
                </a:solidFill>
              </a:rPr>
              <a:pPr/>
              <a:t>‹#›</a:t>
            </a:fld>
            <a:endParaRPr lang="ar-IQ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713854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43D25-9111-4928-81A3-F41E9BC97BD0}" type="datetimeFigureOut">
              <a:rPr lang="ar-IQ" smtClean="0">
                <a:solidFill>
                  <a:srgbClr val="B13F9A"/>
                </a:solidFill>
              </a:rPr>
              <a:pPr/>
              <a:t>16/06/1444</a:t>
            </a:fld>
            <a:endParaRPr lang="ar-IQ">
              <a:solidFill>
                <a:srgbClr val="B13F9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srgbClr val="B13F9A"/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34AC6-A550-45FE-90C6-6A4D9760CAF8}" type="slidenum">
              <a:rPr lang="ar-IQ" smtClean="0">
                <a:solidFill>
                  <a:srgbClr val="B13F9A"/>
                </a:solidFill>
              </a:rPr>
              <a:pPr/>
              <a:t>‹#›</a:t>
            </a:fld>
            <a:endParaRPr lang="ar-IQ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90746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43D25-9111-4928-81A3-F41E9BC97BD0}" type="datetimeFigureOut">
              <a:rPr lang="ar-IQ" smtClean="0">
                <a:solidFill>
                  <a:srgbClr val="F4E7ED"/>
                </a:solidFill>
              </a:rPr>
              <a:pPr/>
              <a:t>16/06/1444</a:t>
            </a:fld>
            <a:endParaRPr lang="ar-IQ">
              <a:solidFill>
                <a:srgbClr val="F4E7ED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srgbClr val="F4E7ED"/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7C34AC6-A550-45FE-90C6-6A4D9760CAF8}" type="slidenum">
              <a:rPr lang="ar-IQ" smtClean="0">
                <a:solidFill>
                  <a:srgbClr val="F4E7ED"/>
                </a:solidFill>
              </a:rPr>
              <a:pPr/>
              <a:t>‹#›</a:t>
            </a:fld>
            <a:endParaRPr lang="ar-IQ">
              <a:solidFill>
                <a:srgbClr val="F4E7E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069570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43D25-9111-4928-81A3-F41E9BC97BD0}" type="datetimeFigureOut">
              <a:rPr lang="ar-IQ" smtClean="0">
                <a:solidFill>
                  <a:srgbClr val="B13F9A"/>
                </a:solidFill>
              </a:rPr>
              <a:pPr/>
              <a:t>16/06/1444</a:t>
            </a:fld>
            <a:endParaRPr lang="ar-IQ">
              <a:solidFill>
                <a:srgbClr val="B13F9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srgbClr val="B13F9A"/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C7C34AC6-A550-45FE-90C6-6A4D9760CAF8}" type="slidenum">
              <a:rPr lang="ar-IQ" smtClean="0">
                <a:solidFill>
                  <a:srgbClr val="B13F9A"/>
                </a:solidFill>
              </a:rPr>
              <a:pPr/>
              <a:t>‹#›</a:t>
            </a:fld>
            <a:endParaRPr lang="ar-IQ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717772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43D25-9111-4928-81A3-F41E9BC97BD0}" type="datetimeFigureOut">
              <a:rPr lang="ar-IQ" smtClean="0">
                <a:solidFill>
                  <a:srgbClr val="B13F9A"/>
                </a:solidFill>
              </a:rPr>
              <a:pPr/>
              <a:t>16/06/1444</a:t>
            </a:fld>
            <a:endParaRPr lang="ar-IQ">
              <a:solidFill>
                <a:srgbClr val="B13F9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srgbClr val="B13F9A"/>
              </a:solidFill>
            </a:endParaRPr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C7C34AC6-A550-45FE-90C6-6A4D9760CAF8}" type="slidenum">
              <a:rPr lang="ar-IQ" smtClean="0">
                <a:solidFill>
                  <a:srgbClr val="B13F9A"/>
                </a:solidFill>
              </a:rPr>
              <a:pPr/>
              <a:t>‹#›</a:t>
            </a:fld>
            <a:endParaRPr lang="ar-IQ">
              <a:solidFill>
                <a:srgbClr val="B13F9A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7497655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43D25-9111-4928-81A3-F41E9BC97BD0}" type="datetimeFigureOut">
              <a:rPr lang="ar-IQ" smtClean="0">
                <a:solidFill>
                  <a:srgbClr val="B13F9A"/>
                </a:solidFill>
              </a:rPr>
              <a:pPr/>
              <a:t>16/06/1444</a:t>
            </a:fld>
            <a:endParaRPr lang="ar-IQ">
              <a:solidFill>
                <a:srgbClr val="B13F9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srgbClr val="B13F9A"/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7C34AC6-A550-45FE-90C6-6A4D9760CAF8}" type="slidenum">
              <a:rPr lang="ar-IQ" smtClean="0">
                <a:solidFill>
                  <a:srgbClr val="B13F9A"/>
                </a:solidFill>
              </a:rPr>
              <a:pPr/>
              <a:t>‹#›</a:t>
            </a:fld>
            <a:endParaRPr lang="ar-IQ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648489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43D25-9111-4928-81A3-F41E9BC97BD0}" type="datetimeFigureOut">
              <a:rPr lang="ar-IQ" smtClean="0">
                <a:solidFill>
                  <a:srgbClr val="B13F9A"/>
                </a:solidFill>
              </a:rPr>
              <a:pPr/>
              <a:t>16/06/1444</a:t>
            </a:fld>
            <a:endParaRPr lang="ar-IQ">
              <a:solidFill>
                <a:srgbClr val="B13F9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srgbClr val="B13F9A"/>
              </a:solidFill>
            </a:endParaRPr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7C34AC6-A550-45FE-90C6-6A4D9760CAF8}" type="slidenum">
              <a:rPr lang="ar-IQ" smtClean="0">
                <a:solidFill>
                  <a:srgbClr val="B13F9A"/>
                </a:solidFill>
              </a:rPr>
              <a:pPr/>
              <a:t>‹#›</a:t>
            </a:fld>
            <a:endParaRPr lang="ar-IQ">
              <a:solidFill>
                <a:srgbClr val="B13F9A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97820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4CBBD-6BBB-4037-ACFA-4D1881F6DC32}" type="datetimeFigureOut">
              <a:rPr lang="ar-IQ" smtClean="0"/>
              <a:pPr/>
              <a:t>16/06/1444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CD39990F-F155-429B-8481-98F24A6A68A4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75405858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43D25-9111-4928-81A3-F41E9BC97BD0}" type="datetimeFigureOut">
              <a:rPr lang="ar-IQ" smtClean="0">
                <a:solidFill>
                  <a:srgbClr val="B13F9A"/>
                </a:solidFill>
              </a:rPr>
              <a:pPr/>
              <a:t>16/06/1444</a:t>
            </a:fld>
            <a:endParaRPr lang="ar-IQ">
              <a:solidFill>
                <a:srgbClr val="B13F9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srgbClr val="B13F9A"/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7C34AC6-A550-45FE-90C6-6A4D9760CAF8}" type="slidenum">
              <a:rPr lang="ar-IQ" smtClean="0">
                <a:solidFill>
                  <a:srgbClr val="B13F9A"/>
                </a:solidFill>
              </a:rPr>
              <a:pPr/>
              <a:t>‹#›</a:t>
            </a:fld>
            <a:endParaRPr lang="ar-IQ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957570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43D25-9111-4928-81A3-F41E9BC97BD0}" type="datetimeFigureOut">
              <a:rPr lang="ar-IQ" smtClean="0">
                <a:solidFill>
                  <a:srgbClr val="B13F9A"/>
                </a:solidFill>
              </a:rPr>
              <a:pPr/>
              <a:t>16/06/1444</a:t>
            </a:fld>
            <a:endParaRPr lang="ar-IQ">
              <a:solidFill>
                <a:srgbClr val="B13F9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srgbClr val="B13F9A"/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34AC6-A550-45FE-90C6-6A4D9760CAF8}" type="slidenum">
              <a:rPr lang="ar-IQ" smtClean="0">
                <a:solidFill>
                  <a:srgbClr val="B13F9A"/>
                </a:solidFill>
              </a:rPr>
              <a:pPr/>
              <a:t>‹#›</a:t>
            </a:fld>
            <a:endParaRPr lang="ar-IQ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204003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43D25-9111-4928-81A3-F41E9BC97BD0}" type="datetimeFigureOut">
              <a:rPr lang="ar-IQ" smtClean="0">
                <a:solidFill>
                  <a:srgbClr val="B13F9A"/>
                </a:solidFill>
              </a:rPr>
              <a:pPr/>
              <a:t>16/06/1444</a:t>
            </a:fld>
            <a:endParaRPr lang="ar-IQ">
              <a:solidFill>
                <a:srgbClr val="B13F9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srgbClr val="B13F9A"/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34AC6-A550-45FE-90C6-6A4D9760CAF8}" type="slidenum">
              <a:rPr lang="ar-IQ" smtClean="0">
                <a:solidFill>
                  <a:srgbClr val="B13F9A"/>
                </a:solidFill>
              </a:rPr>
              <a:pPr/>
              <a:t>‹#›</a:t>
            </a:fld>
            <a:endParaRPr lang="ar-IQ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255030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43D25-9111-4928-81A3-F41E9BC97BD0}" type="datetimeFigureOut">
              <a:rPr lang="ar-IQ" smtClean="0"/>
              <a:pPr/>
              <a:t>16/06/1444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C7C34AC6-A550-45FE-90C6-6A4D9760CAF8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0731652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43D25-9111-4928-81A3-F41E9BC97BD0}" type="datetimeFigureOut">
              <a:rPr lang="ar-IQ" smtClean="0">
                <a:solidFill>
                  <a:srgbClr val="B13F9A"/>
                </a:solidFill>
              </a:rPr>
              <a:pPr/>
              <a:t>16/06/1444</a:t>
            </a:fld>
            <a:endParaRPr lang="ar-IQ">
              <a:solidFill>
                <a:srgbClr val="B13F9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srgbClr val="B13F9A"/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34AC6-A550-45FE-90C6-6A4D9760CAF8}" type="slidenum">
              <a:rPr lang="ar-IQ" smtClean="0">
                <a:solidFill>
                  <a:srgbClr val="B13F9A"/>
                </a:solidFill>
              </a:rPr>
              <a:pPr/>
              <a:t>‹#›</a:t>
            </a:fld>
            <a:endParaRPr lang="ar-IQ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256373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43D25-9111-4928-81A3-F41E9BC97BD0}" type="datetimeFigureOut">
              <a:rPr lang="ar-IQ" smtClean="0">
                <a:solidFill>
                  <a:srgbClr val="B13F9A"/>
                </a:solidFill>
              </a:rPr>
              <a:pPr/>
              <a:t>16/06/1444</a:t>
            </a:fld>
            <a:endParaRPr lang="ar-IQ">
              <a:solidFill>
                <a:srgbClr val="B13F9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srgbClr val="B13F9A"/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C7C34AC6-A550-45FE-90C6-6A4D9760CAF8}" type="slidenum">
              <a:rPr lang="ar-IQ" smtClean="0">
                <a:solidFill>
                  <a:srgbClr val="B13F9A"/>
                </a:solidFill>
              </a:rPr>
              <a:pPr/>
              <a:t>‹#›</a:t>
            </a:fld>
            <a:endParaRPr lang="ar-IQ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824998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43D25-9111-4928-81A3-F41E9BC97BD0}" type="datetimeFigureOut">
              <a:rPr lang="ar-IQ" smtClean="0">
                <a:solidFill>
                  <a:srgbClr val="B13F9A"/>
                </a:solidFill>
              </a:rPr>
              <a:pPr/>
              <a:t>16/06/1444</a:t>
            </a:fld>
            <a:endParaRPr lang="ar-IQ">
              <a:solidFill>
                <a:srgbClr val="B13F9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srgbClr val="B13F9A"/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C7C34AC6-A550-45FE-90C6-6A4D9760CAF8}" type="slidenum">
              <a:rPr lang="ar-IQ" smtClean="0">
                <a:solidFill>
                  <a:srgbClr val="B13F9A"/>
                </a:solidFill>
              </a:rPr>
              <a:pPr/>
              <a:t>‹#›</a:t>
            </a:fld>
            <a:endParaRPr lang="ar-IQ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568423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43D25-9111-4928-81A3-F41E9BC97BD0}" type="datetimeFigureOut">
              <a:rPr lang="ar-IQ" smtClean="0">
                <a:solidFill>
                  <a:srgbClr val="B13F9A"/>
                </a:solidFill>
              </a:rPr>
              <a:pPr/>
              <a:t>16/06/1444</a:t>
            </a:fld>
            <a:endParaRPr lang="ar-IQ">
              <a:solidFill>
                <a:srgbClr val="B13F9A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srgbClr val="B13F9A"/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C7C34AC6-A550-45FE-90C6-6A4D9760CAF8}" type="slidenum">
              <a:rPr lang="ar-IQ" smtClean="0">
                <a:solidFill>
                  <a:srgbClr val="B13F9A"/>
                </a:solidFill>
              </a:rPr>
              <a:pPr/>
              <a:t>‹#›</a:t>
            </a:fld>
            <a:endParaRPr lang="ar-IQ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156259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43D25-9111-4928-81A3-F41E9BC97BD0}" type="datetimeFigureOut">
              <a:rPr lang="ar-IQ" smtClean="0">
                <a:solidFill>
                  <a:srgbClr val="B13F9A"/>
                </a:solidFill>
              </a:rPr>
              <a:pPr/>
              <a:t>16/06/1444</a:t>
            </a:fld>
            <a:endParaRPr lang="ar-IQ">
              <a:solidFill>
                <a:srgbClr val="B13F9A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srgbClr val="B13F9A"/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34AC6-A550-45FE-90C6-6A4D9760CAF8}" type="slidenum">
              <a:rPr lang="ar-IQ" smtClean="0">
                <a:solidFill>
                  <a:srgbClr val="B13F9A"/>
                </a:solidFill>
              </a:rPr>
              <a:pPr/>
              <a:t>‹#›</a:t>
            </a:fld>
            <a:endParaRPr lang="ar-IQ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17509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43D25-9111-4928-81A3-F41E9BC97BD0}" type="datetimeFigureOut">
              <a:rPr lang="ar-IQ" smtClean="0">
                <a:solidFill>
                  <a:srgbClr val="B13F9A"/>
                </a:solidFill>
              </a:rPr>
              <a:pPr/>
              <a:t>16/06/1444</a:t>
            </a:fld>
            <a:endParaRPr lang="ar-IQ">
              <a:solidFill>
                <a:srgbClr val="B13F9A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srgbClr val="B13F9A"/>
              </a:solidFill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34AC6-A550-45FE-90C6-6A4D9760CAF8}" type="slidenum">
              <a:rPr lang="ar-IQ" smtClean="0">
                <a:solidFill>
                  <a:srgbClr val="B13F9A"/>
                </a:solidFill>
              </a:rPr>
              <a:pPr/>
              <a:t>‹#›</a:t>
            </a:fld>
            <a:endParaRPr lang="ar-IQ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08112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4CBBD-6BBB-4037-ACFA-4D1881F6DC32}" type="datetimeFigureOut">
              <a:rPr lang="ar-IQ" smtClean="0"/>
              <a:pPr/>
              <a:t>16/06/1444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CD39990F-F155-429B-8481-98F24A6A68A4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46369350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43D25-9111-4928-81A3-F41E9BC97BD0}" type="datetimeFigureOut">
              <a:rPr lang="ar-IQ" smtClean="0">
                <a:solidFill>
                  <a:srgbClr val="B13F9A"/>
                </a:solidFill>
              </a:rPr>
              <a:pPr/>
              <a:t>16/06/1444</a:t>
            </a:fld>
            <a:endParaRPr lang="ar-IQ">
              <a:solidFill>
                <a:srgbClr val="B13F9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srgbClr val="B13F9A"/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34AC6-A550-45FE-90C6-6A4D9760CAF8}" type="slidenum">
              <a:rPr lang="ar-IQ" smtClean="0">
                <a:solidFill>
                  <a:srgbClr val="B13F9A"/>
                </a:solidFill>
              </a:rPr>
              <a:pPr/>
              <a:t>‹#›</a:t>
            </a:fld>
            <a:endParaRPr lang="ar-IQ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858469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43D25-9111-4928-81A3-F41E9BC97BD0}" type="datetimeFigureOut">
              <a:rPr lang="ar-IQ" smtClean="0">
                <a:solidFill>
                  <a:srgbClr val="F4E7ED"/>
                </a:solidFill>
              </a:rPr>
              <a:pPr/>
              <a:t>16/06/1444</a:t>
            </a:fld>
            <a:endParaRPr lang="ar-IQ">
              <a:solidFill>
                <a:srgbClr val="F4E7ED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srgbClr val="F4E7ED"/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7C34AC6-A550-45FE-90C6-6A4D9760CAF8}" type="slidenum">
              <a:rPr lang="ar-IQ" smtClean="0">
                <a:solidFill>
                  <a:srgbClr val="F4E7ED"/>
                </a:solidFill>
              </a:rPr>
              <a:pPr/>
              <a:t>‹#›</a:t>
            </a:fld>
            <a:endParaRPr lang="ar-IQ">
              <a:solidFill>
                <a:srgbClr val="F4E7E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334065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43D25-9111-4928-81A3-F41E9BC97BD0}" type="datetimeFigureOut">
              <a:rPr lang="ar-IQ" smtClean="0">
                <a:solidFill>
                  <a:srgbClr val="B13F9A"/>
                </a:solidFill>
              </a:rPr>
              <a:pPr/>
              <a:t>16/06/1444</a:t>
            </a:fld>
            <a:endParaRPr lang="ar-IQ">
              <a:solidFill>
                <a:srgbClr val="B13F9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srgbClr val="B13F9A"/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C7C34AC6-A550-45FE-90C6-6A4D9760CAF8}" type="slidenum">
              <a:rPr lang="ar-IQ" smtClean="0">
                <a:solidFill>
                  <a:srgbClr val="B13F9A"/>
                </a:solidFill>
              </a:rPr>
              <a:pPr/>
              <a:t>‹#›</a:t>
            </a:fld>
            <a:endParaRPr lang="ar-IQ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28704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43D25-9111-4928-81A3-F41E9BC97BD0}" type="datetimeFigureOut">
              <a:rPr lang="ar-IQ" smtClean="0">
                <a:solidFill>
                  <a:srgbClr val="B13F9A"/>
                </a:solidFill>
              </a:rPr>
              <a:pPr/>
              <a:t>16/06/1444</a:t>
            </a:fld>
            <a:endParaRPr lang="ar-IQ">
              <a:solidFill>
                <a:srgbClr val="B13F9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srgbClr val="B13F9A"/>
              </a:solidFill>
            </a:endParaRPr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C7C34AC6-A550-45FE-90C6-6A4D9760CAF8}" type="slidenum">
              <a:rPr lang="ar-IQ" smtClean="0">
                <a:solidFill>
                  <a:srgbClr val="B13F9A"/>
                </a:solidFill>
              </a:rPr>
              <a:pPr/>
              <a:t>‹#›</a:t>
            </a:fld>
            <a:endParaRPr lang="ar-IQ">
              <a:solidFill>
                <a:srgbClr val="B13F9A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6003254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43D25-9111-4928-81A3-F41E9BC97BD0}" type="datetimeFigureOut">
              <a:rPr lang="ar-IQ" smtClean="0">
                <a:solidFill>
                  <a:srgbClr val="B13F9A"/>
                </a:solidFill>
              </a:rPr>
              <a:pPr/>
              <a:t>16/06/1444</a:t>
            </a:fld>
            <a:endParaRPr lang="ar-IQ">
              <a:solidFill>
                <a:srgbClr val="B13F9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srgbClr val="B13F9A"/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7C34AC6-A550-45FE-90C6-6A4D9760CAF8}" type="slidenum">
              <a:rPr lang="ar-IQ" smtClean="0">
                <a:solidFill>
                  <a:srgbClr val="B13F9A"/>
                </a:solidFill>
              </a:rPr>
              <a:pPr/>
              <a:t>‹#›</a:t>
            </a:fld>
            <a:endParaRPr lang="ar-IQ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804728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43D25-9111-4928-81A3-F41E9BC97BD0}" type="datetimeFigureOut">
              <a:rPr lang="ar-IQ" smtClean="0">
                <a:solidFill>
                  <a:srgbClr val="B13F9A"/>
                </a:solidFill>
              </a:rPr>
              <a:pPr/>
              <a:t>16/06/1444</a:t>
            </a:fld>
            <a:endParaRPr lang="ar-IQ">
              <a:solidFill>
                <a:srgbClr val="B13F9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srgbClr val="B13F9A"/>
              </a:solidFill>
            </a:endParaRPr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7C34AC6-A550-45FE-90C6-6A4D9760CAF8}" type="slidenum">
              <a:rPr lang="ar-IQ" smtClean="0">
                <a:solidFill>
                  <a:srgbClr val="B13F9A"/>
                </a:solidFill>
              </a:rPr>
              <a:pPr/>
              <a:t>‹#›</a:t>
            </a:fld>
            <a:endParaRPr lang="ar-IQ">
              <a:solidFill>
                <a:srgbClr val="B13F9A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0744737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43D25-9111-4928-81A3-F41E9BC97BD0}" type="datetimeFigureOut">
              <a:rPr lang="ar-IQ" smtClean="0">
                <a:solidFill>
                  <a:srgbClr val="B13F9A"/>
                </a:solidFill>
              </a:rPr>
              <a:pPr/>
              <a:t>16/06/1444</a:t>
            </a:fld>
            <a:endParaRPr lang="ar-IQ">
              <a:solidFill>
                <a:srgbClr val="B13F9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srgbClr val="B13F9A"/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7C34AC6-A550-45FE-90C6-6A4D9760CAF8}" type="slidenum">
              <a:rPr lang="ar-IQ" smtClean="0">
                <a:solidFill>
                  <a:srgbClr val="B13F9A"/>
                </a:solidFill>
              </a:rPr>
              <a:pPr/>
              <a:t>‹#›</a:t>
            </a:fld>
            <a:endParaRPr lang="ar-IQ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44440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43D25-9111-4928-81A3-F41E9BC97BD0}" type="datetimeFigureOut">
              <a:rPr lang="ar-IQ" smtClean="0">
                <a:solidFill>
                  <a:srgbClr val="B13F9A"/>
                </a:solidFill>
              </a:rPr>
              <a:pPr/>
              <a:t>16/06/1444</a:t>
            </a:fld>
            <a:endParaRPr lang="ar-IQ">
              <a:solidFill>
                <a:srgbClr val="B13F9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srgbClr val="B13F9A"/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34AC6-A550-45FE-90C6-6A4D9760CAF8}" type="slidenum">
              <a:rPr lang="ar-IQ" smtClean="0">
                <a:solidFill>
                  <a:srgbClr val="B13F9A"/>
                </a:solidFill>
              </a:rPr>
              <a:pPr/>
              <a:t>‹#›</a:t>
            </a:fld>
            <a:endParaRPr lang="ar-IQ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5797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43D25-9111-4928-81A3-F41E9BC97BD0}" type="datetimeFigureOut">
              <a:rPr lang="ar-IQ" smtClean="0">
                <a:solidFill>
                  <a:srgbClr val="B13F9A"/>
                </a:solidFill>
              </a:rPr>
              <a:pPr/>
              <a:t>16/06/1444</a:t>
            </a:fld>
            <a:endParaRPr lang="ar-IQ">
              <a:solidFill>
                <a:srgbClr val="B13F9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srgbClr val="B13F9A"/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34AC6-A550-45FE-90C6-6A4D9760CAF8}" type="slidenum">
              <a:rPr lang="ar-IQ" smtClean="0">
                <a:solidFill>
                  <a:srgbClr val="B13F9A"/>
                </a:solidFill>
              </a:rPr>
              <a:pPr/>
              <a:t>‹#›</a:t>
            </a:fld>
            <a:endParaRPr lang="ar-IQ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1941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4CBBD-6BBB-4037-ACFA-4D1881F6DC32}" type="datetimeFigureOut">
              <a:rPr lang="ar-IQ" smtClean="0"/>
              <a:pPr/>
              <a:t>16/06/1444</a:t>
            </a:fld>
            <a:endParaRPr lang="ar-IQ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CD39990F-F155-429B-8481-98F24A6A68A4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440207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4CBBD-6BBB-4037-ACFA-4D1881F6DC32}" type="datetimeFigureOut">
              <a:rPr lang="ar-IQ" smtClean="0"/>
              <a:pPr/>
              <a:t>16/06/1444</a:t>
            </a:fld>
            <a:endParaRPr lang="ar-IQ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9990F-F155-429B-8481-98F24A6A68A4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440710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4CBBD-6BBB-4037-ACFA-4D1881F6DC32}" type="datetimeFigureOut">
              <a:rPr lang="ar-IQ" smtClean="0"/>
              <a:pPr/>
              <a:t>16/06/1444</a:t>
            </a:fld>
            <a:endParaRPr lang="ar-IQ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9990F-F155-429B-8481-98F24A6A68A4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971394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4CBBD-6BBB-4037-ACFA-4D1881F6DC32}" type="datetimeFigureOut">
              <a:rPr lang="ar-IQ" smtClean="0"/>
              <a:pPr/>
              <a:t>16/06/1444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9990F-F155-429B-8481-98F24A6A68A4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625177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4CBBD-6BBB-4037-ACFA-4D1881F6DC32}" type="datetimeFigureOut">
              <a:rPr lang="ar-IQ" smtClean="0"/>
              <a:pPr/>
              <a:t>16/06/1444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D39990F-F155-429B-8481-98F24A6A68A4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9311867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34.xml"/><Relationship Id="rId16" Type="http://schemas.openxmlformats.org/officeDocument/2006/relationships/slideLayout" Target="../slideLayouts/slideLayout48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B4CBBD-6BBB-4037-ACFA-4D1881F6DC32}" type="datetimeFigureOut">
              <a:rPr lang="ar-IQ" smtClean="0"/>
              <a:pPr/>
              <a:t>16/06/1444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D39990F-F155-429B-8481-98F24A6A68A4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767092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  <p:sldLayoutId id="2147483948" r:id="rId12"/>
    <p:sldLayoutId id="2147483949" r:id="rId13"/>
    <p:sldLayoutId id="2147483950" r:id="rId14"/>
    <p:sldLayoutId id="2147483951" r:id="rId15"/>
    <p:sldLayoutId id="2147483952" r:id="rId16"/>
  </p:sldLayoutIdLst>
  <p:txStyles>
    <p:titleStyle>
      <a:lvl1pPr algn="l" defTabSz="457200" rtl="1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3429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843D25-9111-4928-81A3-F41E9BC97BD0}" type="datetimeFigureOut">
              <a:rPr lang="ar-IQ" smtClean="0">
                <a:solidFill>
                  <a:srgbClr val="B13F9A"/>
                </a:solidFill>
              </a:rPr>
              <a:pPr/>
              <a:t>16/06/1444</a:t>
            </a:fld>
            <a:endParaRPr lang="ar-IQ">
              <a:solidFill>
                <a:srgbClr val="B13F9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IQ">
              <a:solidFill>
                <a:srgbClr val="B13F9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7C34AC6-A550-45FE-90C6-6A4D9760CAF8}" type="slidenum">
              <a:rPr lang="ar-IQ" smtClean="0">
                <a:solidFill>
                  <a:srgbClr val="B13F9A"/>
                </a:solidFill>
              </a:rPr>
              <a:pPr/>
              <a:t>‹#›</a:t>
            </a:fld>
            <a:endParaRPr lang="ar-IQ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976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4" r:id="rId1"/>
    <p:sldLayoutId id="2147483955" r:id="rId2"/>
    <p:sldLayoutId id="2147483956" r:id="rId3"/>
    <p:sldLayoutId id="2147483957" r:id="rId4"/>
    <p:sldLayoutId id="2147483958" r:id="rId5"/>
    <p:sldLayoutId id="2147483959" r:id="rId6"/>
    <p:sldLayoutId id="2147483960" r:id="rId7"/>
    <p:sldLayoutId id="2147483961" r:id="rId8"/>
    <p:sldLayoutId id="2147483962" r:id="rId9"/>
    <p:sldLayoutId id="2147483963" r:id="rId10"/>
    <p:sldLayoutId id="2147483964" r:id="rId11"/>
    <p:sldLayoutId id="2147483965" r:id="rId12"/>
    <p:sldLayoutId id="2147483966" r:id="rId13"/>
    <p:sldLayoutId id="2147483967" r:id="rId14"/>
    <p:sldLayoutId id="2147483968" r:id="rId15"/>
    <p:sldLayoutId id="2147483969" r:id="rId16"/>
  </p:sldLayoutIdLst>
  <p:txStyles>
    <p:titleStyle>
      <a:lvl1pPr algn="l" defTabSz="457200" rtl="1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3429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843D25-9111-4928-81A3-F41E9BC97BD0}" type="datetimeFigureOut">
              <a:rPr lang="ar-IQ" smtClean="0">
                <a:solidFill>
                  <a:srgbClr val="B13F9A"/>
                </a:solidFill>
              </a:rPr>
              <a:pPr/>
              <a:t>16/06/1444</a:t>
            </a:fld>
            <a:endParaRPr lang="ar-IQ">
              <a:solidFill>
                <a:srgbClr val="B13F9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IQ">
              <a:solidFill>
                <a:srgbClr val="B13F9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7C34AC6-A550-45FE-90C6-6A4D9760CAF8}" type="slidenum">
              <a:rPr lang="ar-IQ" smtClean="0">
                <a:solidFill>
                  <a:srgbClr val="B13F9A"/>
                </a:solidFill>
              </a:rPr>
              <a:pPr/>
              <a:t>‹#›</a:t>
            </a:fld>
            <a:endParaRPr lang="ar-IQ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4268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1" r:id="rId1"/>
    <p:sldLayoutId id="2147483972" r:id="rId2"/>
    <p:sldLayoutId id="2147483973" r:id="rId3"/>
    <p:sldLayoutId id="2147483974" r:id="rId4"/>
    <p:sldLayoutId id="2147483975" r:id="rId5"/>
    <p:sldLayoutId id="2147483976" r:id="rId6"/>
    <p:sldLayoutId id="2147483977" r:id="rId7"/>
    <p:sldLayoutId id="2147483978" r:id="rId8"/>
    <p:sldLayoutId id="2147483979" r:id="rId9"/>
    <p:sldLayoutId id="2147483980" r:id="rId10"/>
    <p:sldLayoutId id="2147483981" r:id="rId11"/>
    <p:sldLayoutId id="2147483982" r:id="rId12"/>
    <p:sldLayoutId id="2147483983" r:id="rId13"/>
    <p:sldLayoutId id="2147483984" r:id="rId14"/>
    <p:sldLayoutId id="2147483985" r:id="rId15"/>
    <p:sldLayoutId id="2147483986" r:id="rId16"/>
  </p:sldLayoutIdLst>
  <p:txStyles>
    <p:titleStyle>
      <a:lvl1pPr algn="l" defTabSz="457200" rtl="1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3429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764705"/>
            <a:ext cx="8458200" cy="1296143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Physical Examination</a:t>
            </a:r>
            <a:br>
              <a:rPr lang="en-US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of Head 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Face &amp;Ear </a:t>
            </a:r>
            <a:endParaRPr lang="ar-IQ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31380"/>
            <a:ext cx="6400800" cy="2207419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Alaa Hamza Hermis</a:t>
            </a:r>
            <a:endParaRPr lang="en-US" sz="3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Lecture -3- </a:t>
            </a:r>
            <a:endParaRPr lang="en-US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25" y="2492896"/>
            <a:ext cx="3713163" cy="1366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043609" y="2348880"/>
            <a:ext cx="7490792" cy="1872208"/>
          </a:xfrm>
        </p:spPr>
        <p:txBody>
          <a:bodyPr>
            <a:normAutofit/>
          </a:bodyPr>
          <a:lstStyle/>
          <a:p>
            <a:r>
              <a:rPr lang="en-US" sz="7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Ear Examination </a:t>
            </a:r>
            <a:endParaRPr lang="en-US" sz="7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03903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8229600" cy="936104"/>
          </a:xfrm>
        </p:spPr>
        <p:txBody>
          <a:bodyPr>
            <a:noAutofit/>
          </a:bodyPr>
          <a:lstStyle/>
          <a:p>
            <a:pPr marL="365760" lvl="0" indent="-256032" rtl="0">
              <a:lnSpc>
                <a:spcPct val="150000"/>
              </a:lnSpc>
              <a:spcBef>
                <a:spcPts val="300"/>
              </a:spcBef>
            </a:pPr>
            <a:r>
              <a:rPr lang="en-US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Equipment</a:t>
            </a:r>
            <a:endParaRPr lang="ar-IQ" sz="4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2816"/>
            <a:ext cx="4038600" cy="5002571"/>
          </a:xfrm>
        </p:spPr>
        <p:txBody>
          <a:bodyPr>
            <a:normAutofit lnSpcReduction="10000"/>
          </a:bodyPr>
          <a:lstStyle/>
          <a:p>
            <a:pPr lvl="0" algn="l" rtl="0">
              <a:lnSpc>
                <a:spcPct val="150000"/>
              </a:lnSpc>
              <a:buClr>
                <a:srgbClr val="A04DA3"/>
              </a:buClr>
              <a:buFont typeface="Wingdings" pitchFamily="2" charset="2"/>
              <a:buChar char="ü"/>
            </a:pP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Tongue blade</a:t>
            </a:r>
          </a:p>
          <a:p>
            <a:pPr lvl="0" algn="l" rtl="0">
              <a:lnSpc>
                <a:spcPct val="150000"/>
              </a:lnSpc>
              <a:buClr>
                <a:srgbClr val="A04DA3"/>
              </a:buClr>
              <a:buFont typeface="Wingdings" pitchFamily="2" charset="2"/>
              <a:buChar char="ü"/>
            </a:pP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Watch</a:t>
            </a:r>
          </a:p>
          <a:p>
            <a:pPr lvl="0" algn="l" rtl="0">
              <a:lnSpc>
                <a:spcPct val="150000"/>
              </a:lnSpc>
              <a:buClr>
                <a:srgbClr val="A04DA3"/>
              </a:buClr>
              <a:buFont typeface="Wingdings" pitchFamily="2" charset="2"/>
              <a:buChar char="ü"/>
            </a:pP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Gauze square</a:t>
            </a:r>
          </a:p>
          <a:p>
            <a:pPr lvl="0" algn="l" rtl="0">
              <a:lnSpc>
                <a:spcPct val="150000"/>
              </a:lnSpc>
              <a:buClr>
                <a:srgbClr val="A04DA3"/>
              </a:buClr>
              <a:buFont typeface="Wingdings" pitchFamily="2" charset="2"/>
              <a:buChar char="ü"/>
            </a:pP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Clean 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gloves</a:t>
            </a:r>
            <a:endParaRPr lang="en-US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l" rtl="0">
              <a:lnSpc>
                <a:spcPct val="150000"/>
              </a:lnSpc>
              <a:buClr>
                <a:srgbClr val="A04DA3"/>
              </a:buClr>
              <a:buFont typeface="Wingdings" pitchFamily="2" charset="2"/>
              <a:buChar char="ü"/>
            </a:pP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Cotton-tipped applicator</a:t>
            </a:r>
            <a:endParaRPr lang="ar-IQ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</a:pPr>
            <a:endParaRPr lang="ar-IQ" b="1" dirty="0">
              <a:solidFill>
                <a:schemeClr val="tx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11960" y="1772816"/>
            <a:ext cx="4752528" cy="5002571"/>
          </a:xfrm>
        </p:spPr>
        <p:txBody>
          <a:bodyPr>
            <a:normAutofit lnSpcReduction="10000"/>
          </a:bodyPr>
          <a:lstStyle/>
          <a:p>
            <a:pPr lvl="0" algn="l" rtl="0">
              <a:lnSpc>
                <a:spcPct val="150000"/>
              </a:lnSpc>
              <a:buClr>
                <a:srgbClr val="A04DA3"/>
              </a:buClr>
              <a:buFont typeface="Wingdings" pitchFamily="2" charset="2"/>
              <a:buChar char="ü"/>
            </a:pP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Otoscope 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with earpieces of different</a:t>
            </a:r>
          </a:p>
          <a:p>
            <a:pPr marL="109728" lvl="0" indent="0" algn="l" rtl="0">
              <a:lnSpc>
                <a:spcPct val="150000"/>
              </a:lnSpc>
              <a:buClr>
                <a:srgbClr val="A04DA3"/>
              </a:buClr>
              <a:buNone/>
            </a:pP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sizes and pneumatic attachment</a:t>
            </a:r>
          </a:p>
          <a:p>
            <a:pPr lvl="0" algn="l" rtl="0">
              <a:lnSpc>
                <a:spcPct val="150000"/>
              </a:lnSpc>
              <a:buClr>
                <a:srgbClr val="A04DA3"/>
              </a:buClr>
              <a:buFont typeface="Wingdings" pitchFamily="2" charset="2"/>
              <a:buChar char="ü"/>
            </a:pP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Nasal speculum</a:t>
            </a:r>
          </a:p>
          <a:p>
            <a:pPr lvl="0" algn="l" rtl="0">
              <a:lnSpc>
                <a:spcPct val="150000"/>
              </a:lnSpc>
              <a:buClr>
                <a:srgbClr val="A04DA3"/>
              </a:buClr>
              <a:buFont typeface="Wingdings" pitchFamily="2" charset="2"/>
              <a:buChar char="ü"/>
            </a:pP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Penlight</a:t>
            </a:r>
          </a:p>
          <a:p>
            <a:pPr lvl="0" algn="l" rtl="0">
              <a:lnSpc>
                <a:spcPct val="150000"/>
              </a:lnSpc>
              <a:buClr>
                <a:srgbClr val="A04DA3"/>
              </a:buClr>
              <a:buFont typeface="Wingdings" pitchFamily="2" charset="2"/>
              <a:buChar char="ü"/>
            </a:pP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Tuning fork  (512)Hz</a:t>
            </a:r>
          </a:p>
          <a:p>
            <a:pPr algn="l" rtl="0">
              <a:lnSpc>
                <a:spcPct val="150000"/>
              </a:lnSpc>
            </a:pPr>
            <a:endParaRPr lang="ar-IQ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02625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860180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l" rtl="0"/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Sings &amp; Symptoms: </a:t>
            </a:r>
          </a:p>
          <a:p>
            <a:pPr algn="l" rtl="0"/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History of hearing problem </a:t>
            </a:r>
          </a:p>
          <a:p>
            <a:pPr algn="l" rtl="0"/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Family history</a:t>
            </a:r>
          </a:p>
          <a:p>
            <a:pPr algn="l" rtl="0"/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Medication history </a:t>
            </a:r>
          </a:p>
          <a:p>
            <a:pPr algn="l" rtl="0"/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Ringing in ears  hearing difficulty ,onset ,factors contributing to it, and how it interferes with living  activities of daily , corrective hearing device</a:t>
            </a:r>
          </a:p>
          <a:p>
            <a:pPr algn="l" rtl="0"/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Pain ,discharge , and lesion </a:t>
            </a:r>
            <a:endParaRPr lang="ar-IQ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6632"/>
            <a:ext cx="8229600" cy="6457904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l" rtl="0">
              <a:buNone/>
            </a:pP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AURICLES</a:t>
            </a:r>
          </a:p>
          <a:p>
            <a:pPr algn="l" rtl="0">
              <a:buNone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Inspect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the auricle for 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colors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symmetry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size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position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'To inspect position . Note the level at which the superior aspect of the auricle  attach to the head in relation to the eye</a:t>
            </a:r>
          </a:p>
          <a:p>
            <a:pPr algn="l" rtl="0">
              <a:buNone/>
            </a:pP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Normal :</a:t>
            </a:r>
          </a:p>
          <a:p>
            <a:pPr algn="l" rtl="0"/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Color same as facial skin</a:t>
            </a:r>
          </a:p>
          <a:p>
            <a:pPr algn="l" rtl="0"/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Symmetrical</a:t>
            </a:r>
          </a:p>
          <a:p>
            <a:pPr algn="l" rtl="0"/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Auricle aligned with outer canthus of eye, about 1 0" from vertical.</a:t>
            </a:r>
          </a:p>
          <a:p>
            <a:pPr algn="l" rtl="0"/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Abnormal:  </a:t>
            </a:r>
            <a:endParaRPr lang="ar-IQ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 rtl="0"/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Bluish color of earlobes(cyanosis) , 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pallor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 cold weather) 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excessive redness 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(inflammation  or fever)</a:t>
            </a:r>
          </a:p>
          <a:p>
            <a:pPr algn="l" rtl="0"/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Asymmetry</a:t>
            </a:r>
          </a:p>
          <a:p>
            <a:pPr algn="l" rtl="0"/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Low-set( associate with congenital  abnormality as Downs syndrome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332656"/>
            <a:ext cx="8784976" cy="6241880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l">
              <a:buNone/>
            </a:pPr>
            <a:r>
              <a:rPr lang="pt-BR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Palpate</a:t>
            </a:r>
            <a:r>
              <a:rPr lang="pt-BR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the </a:t>
            </a:r>
            <a:r>
              <a:rPr lang="pt-BR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auricles</a:t>
            </a:r>
            <a:r>
              <a:rPr lang="pt-BR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for </a:t>
            </a:r>
            <a:r>
              <a:rPr lang="pt-BR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texture' elasticity</a:t>
            </a:r>
            <a:r>
              <a:rPr lang="pt-BR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l">
              <a:buNone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pt-BR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tenderness</a:t>
            </a:r>
            <a:r>
              <a:rPr lang="pt-BR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'</a:t>
            </a:r>
          </a:p>
          <a:p>
            <a:pPr algn="l">
              <a:buNone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- Gent pull he auricles up-down and back war '</a:t>
            </a:r>
          </a:p>
          <a:p>
            <a:pPr algn="l">
              <a:buNone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- Fold the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Pinna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forward (it should recoil).</a:t>
            </a:r>
          </a:p>
          <a:p>
            <a:pPr algn="l">
              <a:buNone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- apply pressure on the mastoid</a:t>
            </a:r>
          </a:p>
          <a:p>
            <a:pPr algn="l">
              <a:buNone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l">
              <a:buNone/>
            </a:pP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Normal</a:t>
            </a:r>
          </a:p>
          <a:p>
            <a:pPr algn="l">
              <a:buNone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Mobile, firm , and not tender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pinna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recoils after it is folded</a:t>
            </a:r>
          </a:p>
          <a:p>
            <a:pPr algn="l">
              <a:buNone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l">
              <a:buNone/>
            </a:pP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Abnormal</a:t>
            </a:r>
          </a:p>
          <a:p>
            <a:pPr algn="l">
              <a:buNone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Lesions , scaly skin ,tenderness (infection of external ear)</a:t>
            </a:r>
            <a:endParaRPr lang="ar-IQ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260648"/>
            <a:ext cx="8712968" cy="6313888"/>
          </a:xfrm>
          <a:solidFill>
            <a:schemeClr val="bg2">
              <a:lumMod val="90000"/>
            </a:schemeClr>
          </a:solidFill>
        </p:spPr>
        <p:txBody>
          <a:bodyPr>
            <a:normAutofit/>
          </a:bodyPr>
          <a:lstStyle/>
          <a:p>
            <a:pPr algn="l">
              <a:buNone/>
            </a:pP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External Ear Canal :</a:t>
            </a:r>
          </a:p>
          <a:p>
            <a:pPr algn="l">
              <a:buNone/>
            </a:pPr>
            <a:r>
              <a:rPr lang="pt-B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Using </a:t>
            </a:r>
            <a:r>
              <a:rPr lang="pt-BR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otoscop  </a:t>
            </a:r>
            <a:r>
              <a:rPr lang="pt-B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inspect the external ear canal for cerumen, skin lesion ,pus or blood</a:t>
            </a:r>
            <a:endParaRPr lang="ar-SA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None/>
            </a:pPr>
            <a:endParaRPr lang="ar-SA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None/>
            </a:pP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Normal: 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pink in color , dry , hairy , dry yellow or brow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cerumen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, free of discharge blood and lesion</a:t>
            </a:r>
          </a:p>
          <a:p>
            <a:pPr algn="l">
              <a:buNone/>
            </a:pP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l">
              <a:buNone/>
            </a:pP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Abnormal: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l">
              <a:buNone/>
            </a:pP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Redness  , discharge excessive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cerumen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or lesion</a:t>
            </a:r>
          </a:p>
          <a:p>
            <a:pPr algn="l">
              <a:buNone/>
            </a:pP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l">
              <a:buNone/>
            </a:pP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Inspect tympanic membrane 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pt-BR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None/>
            </a:pP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Color: 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gray , shinny ,semitransparent</a:t>
            </a:r>
          </a:p>
          <a:p>
            <a:pPr algn="l">
              <a:buNone/>
            </a:pP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Abnormal: </a:t>
            </a:r>
          </a:p>
          <a:p>
            <a:pPr algn="l">
              <a:buNone/>
            </a:pP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Pink or red ,blue bleeding , yellow infection with dull surface</a:t>
            </a:r>
            <a:endParaRPr lang="ar-IQ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87" y="3705736"/>
            <a:ext cx="3197225" cy="3152264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624110"/>
            <a:ext cx="5040560" cy="6045250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87" y="692696"/>
            <a:ext cx="3363417" cy="2880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22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860180"/>
          </a:xfrm>
        </p:spPr>
        <p:txBody>
          <a:bodyPr>
            <a:normAutofit/>
          </a:bodyPr>
          <a:lstStyle/>
          <a:p>
            <a:pPr algn="l" rtl="0">
              <a:buNone/>
            </a:pPr>
            <a:r>
              <a:rPr lang="en-US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Hearing acuity :</a:t>
            </a:r>
          </a:p>
          <a:p>
            <a:pPr algn="l" rtl="0">
              <a:buNone/>
            </a:pP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1- Assess client responses to normal voice 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audible </a:t>
            </a:r>
          </a:p>
          <a:p>
            <a:pPr algn="l" rtl="0">
              <a:buNone/>
            </a:pP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Abnormal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request for repeat , lean, cups ear</a:t>
            </a:r>
          </a:p>
          <a:p>
            <a:pPr algn="l" rtl="0">
              <a:buNone/>
            </a:pP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2-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Watch tick test 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able to hear ticking in both ear</a:t>
            </a:r>
          </a:p>
          <a:p>
            <a:pPr algn="l" rtl="0">
              <a:buNone/>
            </a:pP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Abnormal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unable to hear </a:t>
            </a:r>
          </a:p>
          <a:p>
            <a:pPr algn="l" rtl="0">
              <a:buNone/>
            </a:pP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3- Tuning fork test :</a:t>
            </a:r>
          </a:p>
          <a:p>
            <a:pPr algn="l" rtl="0">
              <a:buNone/>
            </a:pP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Weber’s test </a:t>
            </a:r>
          </a:p>
          <a:p>
            <a:pPr algn="l" rtl="0">
              <a:buNone/>
            </a:pP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Rinne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test</a:t>
            </a:r>
          </a:p>
          <a:p>
            <a:pPr algn="l" rtl="0">
              <a:buNone/>
            </a:pP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Romberg test </a:t>
            </a:r>
          </a:p>
          <a:p>
            <a:pPr algn="l" rtl="0">
              <a:buNone/>
            </a:pPr>
            <a:endParaRPr lang="en-US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547665" y="116632"/>
            <a:ext cx="6986736" cy="1080120"/>
          </a:xfrm>
        </p:spPr>
        <p:txBody>
          <a:bodyPr>
            <a:normAutofit/>
          </a:bodyPr>
          <a:lstStyle/>
          <a:p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Weber Test </a:t>
            </a:r>
            <a:endParaRPr lang="en-US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23528" y="1196752"/>
            <a:ext cx="8210873" cy="4786478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Purpose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; To Assess Bone Conduction</a:t>
            </a:r>
          </a:p>
          <a:p>
            <a:pPr marL="0" indent="0" algn="l">
              <a:buNone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Forehead </a:t>
            </a:r>
          </a:p>
          <a:p>
            <a:pPr marL="0" indent="0" algn="l">
              <a:buNone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Top the center of the head</a:t>
            </a:r>
          </a:p>
          <a:p>
            <a:pPr marL="0" indent="0" algn="l">
              <a:buNone/>
            </a:pP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Normal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; Centralization of Sound</a:t>
            </a:r>
          </a:p>
          <a:p>
            <a:pPr marL="0" indent="0" algn="l">
              <a:buNone/>
            </a:pP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Weber Test  -</a:t>
            </a:r>
            <a:r>
              <a:rPr lang="en-US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Ve</a:t>
            </a:r>
            <a:endParaRPr lang="en-US" sz="3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Abnormal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; Lateralization of Sound </a:t>
            </a:r>
          </a:p>
          <a:p>
            <a:pPr marL="0" indent="0" algn="l">
              <a:buNone/>
            </a:pP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Weber Test  +</a:t>
            </a:r>
            <a:r>
              <a:rPr lang="en-US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Ve</a:t>
            </a:r>
            <a:endParaRPr lang="en-US" sz="3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l">
              <a:buNone/>
            </a:pP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554140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987824" y="260648"/>
            <a:ext cx="6174566" cy="1008112"/>
          </a:xfrm>
        </p:spPr>
        <p:txBody>
          <a:bodyPr>
            <a:normAutofit/>
          </a:bodyPr>
          <a:lstStyle/>
          <a:p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Weber Test</a:t>
            </a:r>
            <a:endParaRPr lang="en-US" sz="4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3" y="1340768"/>
            <a:ext cx="4176463" cy="5393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1340768"/>
            <a:ext cx="4320479" cy="5393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24104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6632"/>
            <a:ext cx="7686700" cy="6055885"/>
          </a:xfrm>
        </p:spPr>
        <p:txBody>
          <a:bodyPr>
            <a:normAutofit/>
          </a:bodyPr>
          <a:lstStyle/>
          <a:p>
            <a:pPr algn="l">
              <a:lnSpc>
                <a:spcPct val="150000"/>
              </a:lnSpc>
              <a:buNone/>
            </a:pP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Objectives:</a:t>
            </a:r>
          </a:p>
          <a:p>
            <a:pPr algn="l">
              <a:lnSpc>
                <a:spcPct val="150000"/>
              </a:lnSpc>
              <a:buNone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At the end of this lab the student will be able to:</a:t>
            </a:r>
          </a:p>
          <a:p>
            <a:pPr algn="l">
              <a:lnSpc>
                <a:spcPct val="150000"/>
              </a:lnSpc>
              <a:buNone/>
            </a:pP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 . 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Demonstrate the ability to safely and accurately complete a comprehensive examination of 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Head, ear ,face 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>
              <a:lnSpc>
                <a:spcPct val="150000"/>
              </a:lnSpc>
              <a:buNone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Demonstrate the ability to accurately &amp; comprehensively document assessment data in organized  and legible manner.</a:t>
            </a:r>
          </a:p>
          <a:p>
            <a:pPr algn="l">
              <a:lnSpc>
                <a:spcPct val="150000"/>
              </a:lnSpc>
              <a:buNone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Evaluate assessment data to determine problems and identify client's concerns</a:t>
            </a:r>
            <a:r>
              <a:rPr lang="en-US" sz="2400" dirty="0" smtClean="0">
                <a:solidFill>
                  <a:schemeClr val="tx1"/>
                </a:solidFill>
              </a:rPr>
              <a:t>.</a:t>
            </a:r>
            <a:endParaRPr lang="ar-IQ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23418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619673" y="260648"/>
            <a:ext cx="6914728" cy="1152128"/>
          </a:xfrm>
        </p:spPr>
        <p:txBody>
          <a:bodyPr>
            <a:normAutofit/>
          </a:bodyPr>
          <a:lstStyle/>
          <a:p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Rinne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Test </a:t>
            </a:r>
            <a:endParaRPr lang="en-US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51520" y="1268760"/>
            <a:ext cx="8784976" cy="5040560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Purpose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To Compare Between Air </a:t>
            </a:r>
          </a:p>
          <a:p>
            <a:pPr marL="0" indent="0" algn="l">
              <a:buNone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Conduction  And Bone Conduction (Time)</a:t>
            </a:r>
          </a:p>
          <a:p>
            <a:pPr marL="0" indent="0" algn="l">
              <a:buNone/>
            </a:pP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Normal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:Air Conduction </a:t>
            </a:r>
            <a:r>
              <a:rPr lang="en-US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&gt;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Bone Conduction</a:t>
            </a:r>
          </a:p>
          <a:p>
            <a:pPr marL="0" indent="0" algn="l">
              <a:buNone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algn="l">
              <a:buNone/>
            </a:pP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Abnormal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: Bone Conduction </a:t>
            </a:r>
            <a:r>
              <a:rPr lang="en-US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&lt;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Air Conduction </a:t>
            </a:r>
          </a:p>
          <a:p>
            <a:pPr marL="0" indent="0" algn="l">
              <a:buNone/>
            </a:pP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08959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059832" y="116632"/>
            <a:ext cx="5474568" cy="864096"/>
          </a:xfrm>
        </p:spPr>
        <p:txBody>
          <a:bodyPr>
            <a:normAutofit/>
          </a:bodyPr>
          <a:lstStyle/>
          <a:p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Rinne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Test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836712"/>
            <a:ext cx="7200800" cy="590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0480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818010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Preparation                                </a:t>
            </a:r>
            <a:endParaRPr lang="ar-IQ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7704" y="1071546"/>
            <a:ext cx="6591985" cy="4930494"/>
          </a:xfrm>
        </p:spPr>
        <p:txBody>
          <a:bodyPr>
            <a:normAutofit/>
          </a:bodyPr>
          <a:lstStyle/>
          <a:p>
            <a:pPr algn="l" rtl="0"/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Nurse</a:t>
            </a:r>
          </a:p>
          <a:p>
            <a:pPr algn="l" rtl="0"/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Environment</a:t>
            </a:r>
          </a:p>
          <a:p>
            <a:pPr algn="l" rtl="0"/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Client </a:t>
            </a:r>
          </a:p>
          <a:p>
            <a:pPr algn="l" rtl="0"/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Equipment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endParaRPr lang="ar-IQ" sz="3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76309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385896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pPr algn="l" rtl="0">
              <a:lnSpc>
                <a:spcPct val="150000"/>
              </a:lnSpc>
              <a:buNone/>
            </a:pPr>
            <a:endParaRPr lang="en-US" sz="2000" dirty="0" smtClean="0">
              <a:solidFill>
                <a:schemeClr val="tx1"/>
              </a:solidFill>
            </a:endParaRPr>
          </a:p>
          <a:p>
            <a:pPr algn="l" rtl="0">
              <a:lnSpc>
                <a:spcPct val="150000"/>
              </a:lnSpc>
              <a:buNone/>
            </a:pPr>
            <a:r>
              <a:rPr lang="ar-IQ" sz="2000" b="1" dirty="0" smtClean="0">
                <a:solidFill>
                  <a:schemeClr val="tx1"/>
                </a:solidFill>
              </a:rPr>
              <a:t> (</a:t>
            </a:r>
            <a:r>
              <a:rPr lang="en-US" sz="22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General Approach to assess (Ears</a:t>
            </a:r>
            <a:r>
              <a:rPr lang="en-US" sz="2200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FACE )</a:t>
            </a:r>
          </a:p>
          <a:p>
            <a:pPr algn="l" rtl="0">
              <a:lnSpc>
                <a:spcPct val="150000"/>
              </a:lnSpc>
              <a:buNone/>
            </a:pP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Greet the patient and explain the assessment techniques  that using.</a:t>
            </a:r>
          </a:p>
          <a:p>
            <a:pPr algn="l" rtl="0">
              <a:lnSpc>
                <a:spcPct val="150000"/>
              </a:lnSpc>
              <a:buNone/>
            </a:pP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Use a quiet room that will be free from interruptions.</a:t>
            </a:r>
          </a:p>
          <a:p>
            <a:pPr algn="l" rtl="0">
              <a:lnSpc>
                <a:spcPct val="150000"/>
              </a:lnSpc>
              <a:buNone/>
            </a:pP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Ensured  that the light in the room provides sufficient brightness adequate observation of the patient.</a:t>
            </a:r>
          </a:p>
          <a:p>
            <a:pPr algn="l" rtl="0">
              <a:lnSpc>
                <a:spcPct val="150000"/>
              </a:lnSpc>
              <a:buNone/>
            </a:pP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Place the patient in an upright sitting position  or for patients  who cannot tolerated he sitting position  assess head so that   it can be rotated from side to  side     </a:t>
            </a:r>
          </a:p>
          <a:p>
            <a:pPr algn="l" rtl="0">
              <a:lnSpc>
                <a:spcPct val="150000"/>
              </a:lnSpc>
              <a:buNone/>
            </a:pP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 Visualize the underlying structures during the assessment allow adequate description of findings.</a:t>
            </a:r>
          </a:p>
          <a:p>
            <a:pPr algn="l" rtl="0">
              <a:lnSpc>
                <a:spcPct val="150000"/>
              </a:lnSpc>
              <a:buNone/>
            </a:pP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6. Always compare right and left ears, as well as right and left  nose, sinuses, mouth, and throat 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ect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..</a:t>
            </a:r>
            <a:endParaRPr lang="ar-IQ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25393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648072"/>
          </a:xfrm>
        </p:spPr>
        <p:txBody>
          <a:bodyPr>
            <a:noAutofit/>
          </a:bodyPr>
          <a:lstStyle/>
          <a:p>
            <a:pPr algn="l"/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              Head Assessment  </a:t>
            </a:r>
            <a:endParaRPr lang="ar-IQ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76064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Inspection</a:t>
            </a:r>
            <a:r>
              <a:rPr lang="en-US" sz="4000" b="1" dirty="0" smtClean="0">
                <a:solidFill>
                  <a:schemeClr val="tx1"/>
                </a:solidFill>
              </a:rPr>
              <a:t>:</a:t>
            </a:r>
          </a:p>
          <a:p>
            <a:pPr algn="l">
              <a:buNone/>
            </a:pP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Symmetry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: symmetrical </a:t>
            </a:r>
          </a:p>
          <a:p>
            <a:pPr algn="l">
              <a:buNone/>
            </a:pP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Shape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:  Normocephalic  </a:t>
            </a:r>
          </a:p>
          <a:p>
            <a:pPr algn="l">
              <a:buNone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Abnormal : </a:t>
            </a:r>
          </a:p>
          <a:p>
            <a:pPr algn="l">
              <a:buNone/>
            </a:pP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Hydrocephalic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 enlargement of the head without  change facial </a:t>
            </a:r>
            <a:endParaRPr lang="ar-IQ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None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structure .</a:t>
            </a:r>
          </a:p>
          <a:p>
            <a:pPr algn="l">
              <a:buNone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Acromegaly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enlargement of skull and  facial  bones cause by excessive secretion of  growth 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hormone.</a:t>
            </a:r>
          </a:p>
          <a:p>
            <a:pPr marL="0" lvl="0" indent="0" algn="l" rtl="0">
              <a:buClr>
                <a:srgbClr val="A53010"/>
              </a:buClr>
              <a:buNone/>
            </a:pPr>
            <a:endParaRPr lang="en-US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l" rtl="0">
              <a:buClr>
                <a:srgbClr val="A53010"/>
              </a:buClr>
              <a:buNone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Scalp 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should be intact, free of lesion and </a:t>
            </a:r>
            <a:r>
              <a:rPr lang="ar-IQ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laceration (wound)</a:t>
            </a:r>
            <a:endParaRPr lang="ar-IQ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None/>
            </a:pPr>
            <a:endParaRPr lang="en-US" sz="2800" dirty="0" smtClean="0">
              <a:solidFill>
                <a:schemeClr val="tx1"/>
              </a:solidFill>
            </a:endParaRPr>
          </a:p>
          <a:p>
            <a:pPr algn="l">
              <a:buNone/>
            </a:pPr>
            <a:endParaRPr lang="ar-IQ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566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746572"/>
          </a:xfrm>
        </p:spPr>
        <p:txBody>
          <a:bodyPr>
            <a:normAutofit/>
          </a:bodyPr>
          <a:lstStyle/>
          <a:p>
            <a:pPr algn="l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                      Palpation :</a:t>
            </a:r>
            <a:endParaRPr lang="ar-IQ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47773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l">
              <a:buNone/>
            </a:pP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Palpate scalp 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begin with frontal ,parietal, temporal and occipital</a:t>
            </a:r>
          </a:p>
          <a:p>
            <a:pPr algn="l">
              <a:buNone/>
            </a:pP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Normal skull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should be smooth ,no</a:t>
            </a:r>
          </a:p>
          <a:p>
            <a:pPr algn="l">
              <a:buNone/>
            </a:pP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tenderness and no masses</a:t>
            </a:r>
          </a:p>
          <a:p>
            <a:pPr algn="l">
              <a:buNone/>
            </a:pP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Assess temporal artery it should be smooth ,non tender pulse is within +1</a:t>
            </a:r>
          </a:p>
          <a:p>
            <a:pPr algn="l">
              <a:buNone/>
            </a:pP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Abnormal: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artery may be tender, hard consistency because of 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arteritis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ar-IQ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63546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              Face </a:t>
            </a:r>
            <a:endParaRPr lang="ar-IQ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57298"/>
            <a:ext cx="8077200" cy="5098438"/>
          </a:xfrm>
        </p:spPr>
        <p:txBody>
          <a:bodyPr>
            <a:normAutofit/>
          </a:bodyPr>
          <a:lstStyle/>
          <a:p>
            <a:pPr algn="justLow" rtl="0">
              <a:buNone/>
            </a:pP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Inspection: </a:t>
            </a:r>
          </a:p>
          <a:p>
            <a:pPr algn="justLow" rtl="0">
              <a:buNone/>
            </a:pP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Color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: evenly white ,brown ,free of pigmentation  </a:t>
            </a:r>
          </a:p>
          <a:p>
            <a:pPr algn="justLow" rtl="0">
              <a:buNone/>
            </a:pP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Abnormal: 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Butterfly distributed on cheeks and nose</a:t>
            </a:r>
          </a:p>
          <a:p>
            <a:pPr algn="justLow" rtl="0">
              <a:buNone/>
            </a:pP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Shape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symmetry ,rounded ,oval or square</a:t>
            </a:r>
          </a:p>
          <a:p>
            <a:pPr algn="justLow" rtl="0">
              <a:buNone/>
            </a:pP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Hair distribution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evenly distributed on eye brow </a:t>
            </a:r>
          </a:p>
          <a:p>
            <a:pPr algn="justLow" rtl="0">
              <a:buNone/>
            </a:pP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Movement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ask client to close his eyes, clench his eye brow and elevate them , smile than puffy his cheeks it should be symmetry  </a:t>
            </a:r>
          </a:p>
          <a:p>
            <a:pPr algn="justLow" rtl="0">
              <a:buNone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justLow" rtl="0">
              <a:buNone/>
            </a:pPr>
            <a:endParaRPr lang="ar-IQ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12326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3896138"/>
            <a:ext cx="6591985" cy="2341173"/>
          </a:xfrm>
        </p:spPr>
        <p:txBody>
          <a:bodyPr>
            <a:normAutofit/>
          </a:bodyPr>
          <a:lstStyle/>
          <a:p>
            <a:pPr algn="l" rtl="0"/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Abnormal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tremors , affected eye cannot close completely with drooping of lip </a:t>
            </a:r>
          </a:p>
          <a:p>
            <a:pPr algn="l" rtl="0"/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 Bell’s palsy) </a:t>
            </a:r>
            <a:endParaRPr lang="ar-IQ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332655"/>
            <a:ext cx="6048672" cy="3384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4354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278296"/>
            <a:ext cx="6589199" cy="861391"/>
          </a:xfrm>
        </p:spPr>
        <p:txBody>
          <a:bodyPr>
            <a:noAutofit/>
          </a:bodyPr>
          <a:lstStyle/>
          <a:p>
            <a:r>
              <a:rPr lang="en-US" sz="5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Bell’s palsy</a:t>
            </a:r>
            <a:endParaRPr lang="ar-IQ" sz="5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4313" y="1340768"/>
            <a:ext cx="8436159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9245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1_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ppt/theme/theme3.xml><?xml version="1.0" encoding="utf-8"?>
<a:theme xmlns:a="http://schemas.openxmlformats.org/drawingml/2006/main" name="2_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1141</TotalTime>
  <Words>835</Words>
  <Application>Microsoft Office PowerPoint</Application>
  <PresentationFormat>عرض على الشاشة (3:4)‏</PresentationFormat>
  <Paragraphs>126</Paragraphs>
  <Slides>21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3</vt:i4>
      </vt:variant>
      <vt:variant>
        <vt:lpstr>عناوين الشرائح</vt:lpstr>
      </vt:variant>
      <vt:variant>
        <vt:i4>21</vt:i4>
      </vt:variant>
    </vt:vector>
  </HeadingPairs>
  <TitlesOfParts>
    <vt:vector size="24" baseType="lpstr">
      <vt:lpstr>Wisp</vt:lpstr>
      <vt:lpstr>1_Wisp</vt:lpstr>
      <vt:lpstr>2_Wisp</vt:lpstr>
      <vt:lpstr> Physical Examination of Head , Face &amp;Ear </vt:lpstr>
      <vt:lpstr>عرض تقديمي في PowerPoint</vt:lpstr>
      <vt:lpstr>              Preparation                                </vt:lpstr>
      <vt:lpstr>عرض تقديمي في PowerPoint</vt:lpstr>
      <vt:lpstr>               Head Assessment  </vt:lpstr>
      <vt:lpstr>                       Palpation :</vt:lpstr>
      <vt:lpstr>              Face </vt:lpstr>
      <vt:lpstr>عرض تقديمي في PowerPoint</vt:lpstr>
      <vt:lpstr>Bell’s palsy</vt:lpstr>
      <vt:lpstr>عرض تقديمي في PowerPoint</vt:lpstr>
      <vt:lpstr>      Equipment</vt:lpstr>
      <vt:lpstr>عرض تقديمي في PowerPoint</vt:lpstr>
      <vt:lpstr>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Weber Test </vt:lpstr>
      <vt:lpstr>Weber Test</vt:lpstr>
      <vt:lpstr>Rinne Test </vt:lpstr>
      <vt:lpstr>Rinne Test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Physical Examination Ear, Nose, Mouth and Throat</dc:title>
  <dc:creator>Dr.SAHAR</dc:creator>
  <cp:lastModifiedBy>ببببببببببببببب</cp:lastModifiedBy>
  <cp:revision>124</cp:revision>
  <dcterms:created xsi:type="dcterms:W3CDTF">2011-10-29T17:48:05Z</dcterms:created>
  <dcterms:modified xsi:type="dcterms:W3CDTF">2023-01-08T06:30:04Z</dcterms:modified>
</cp:coreProperties>
</file>