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7"/>
  </p:notesMasterIdLst>
  <p:sldIdLst>
    <p:sldId id="256" r:id="rId2"/>
    <p:sldId id="259" r:id="rId3"/>
    <p:sldId id="257" r:id="rId4"/>
    <p:sldId id="263" r:id="rId5"/>
    <p:sldId id="258" r:id="rId6"/>
    <p:sldId id="261" r:id="rId7"/>
    <p:sldId id="262" r:id="rId8"/>
    <p:sldId id="260" r:id="rId9"/>
    <p:sldId id="265" r:id="rId10"/>
    <p:sldId id="264" r:id="rId11"/>
    <p:sldId id="266" r:id="rId12"/>
    <p:sldId id="268" r:id="rId13"/>
    <p:sldId id="269" r:id="rId14"/>
    <p:sldId id="267" r:id="rId15"/>
    <p:sldId id="270" r:id="rId16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64CD7623-401D-4215-840B-82E66A621ABB}" type="datetimeFigureOut">
              <a:rPr lang="en-US" smtClean="0"/>
              <a:t>12/10/2022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44DA2D9-E75A-4409-B465-10AF143B3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877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4DA2D9-E75A-4409-B465-10AF143B3C1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36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B8E0C-CBEE-4E07-851D-602B57B5D381}" type="datetimeFigureOut">
              <a:rPr lang="en-US" smtClean="0"/>
              <a:t>12/10/2022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269EF-D9BE-4EAD-B92D-81D0437E6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453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B8E0C-CBEE-4E07-851D-602B57B5D381}" type="datetimeFigureOut">
              <a:rPr lang="en-US" smtClean="0"/>
              <a:t>12/10/2022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269EF-D9BE-4EAD-B92D-81D0437E6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406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B8E0C-CBEE-4E07-851D-602B57B5D381}" type="datetimeFigureOut">
              <a:rPr lang="en-US" smtClean="0"/>
              <a:t>12/10/2022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269EF-D9BE-4EAD-B92D-81D0437E6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332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B8E0C-CBEE-4E07-851D-602B57B5D381}" type="datetimeFigureOut">
              <a:rPr lang="en-US" smtClean="0"/>
              <a:t>12/10/2022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269EF-D9BE-4EAD-B92D-81D0437E6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623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B8E0C-CBEE-4E07-851D-602B57B5D381}" type="datetimeFigureOut">
              <a:rPr lang="en-US" smtClean="0"/>
              <a:t>12/10/2022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269EF-D9BE-4EAD-B92D-81D0437E6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781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B8E0C-CBEE-4E07-851D-602B57B5D381}" type="datetimeFigureOut">
              <a:rPr lang="en-US" smtClean="0"/>
              <a:t>12/10/2022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269EF-D9BE-4EAD-B92D-81D0437E6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946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B8E0C-CBEE-4E07-851D-602B57B5D381}" type="datetimeFigureOut">
              <a:rPr lang="en-US" smtClean="0"/>
              <a:t>12/10/2022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269EF-D9BE-4EAD-B92D-81D0437E6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781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B8E0C-CBEE-4E07-851D-602B57B5D381}" type="datetimeFigureOut">
              <a:rPr lang="en-US" smtClean="0"/>
              <a:t>12/10/2022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269EF-D9BE-4EAD-B92D-81D0437E6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101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B8E0C-CBEE-4E07-851D-602B57B5D381}" type="datetimeFigureOut">
              <a:rPr lang="en-US" smtClean="0"/>
              <a:t>12/10/2022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269EF-D9BE-4EAD-B92D-81D0437E6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240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B8E0C-CBEE-4E07-851D-602B57B5D381}" type="datetimeFigureOut">
              <a:rPr lang="en-US" smtClean="0"/>
              <a:t>12/10/2022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269EF-D9BE-4EAD-B92D-81D0437E6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252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B8E0C-CBEE-4E07-851D-602B57B5D381}" type="datetimeFigureOut">
              <a:rPr lang="en-US" smtClean="0"/>
              <a:t>12/10/2022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269EF-D9BE-4EAD-B92D-81D0437E6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914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1B8E0C-CBEE-4E07-851D-602B57B5D381}" type="datetimeFigureOut">
              <a:rPr lang="en-US" smtClean="0"/>
              <a:t>12/10/2022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D269EF-D9BE-4EAD-B92D-81D0437E6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352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rtl="0"/>
            <a:r>
              <a:rPr lang="ar-IQ" dirty="0" smtClean="0"/>
              <a:t/>
            </a:r>
            <a:br>
              <a:rPr lang="ar-IQ" dirty="0" smtClean="0"/>
            </a:br>
            <a:r>
              <a:rPr lang="ar-IQ" u="sng" dirty="0"/>
              <a:t/>
            </a:r>
            <a:br>
              <a:rPr lang="ar-IQ" u="sng" dirty="0"/>
            </a:br>
            <a:r>
              <a:rPr lang="ar-IQ" dirty="0" smtClean="0"/>
              <a:t/>
            </a:r>
            <a:br>
              <a:rPr lang="ar-IQ" dirty="0" smtClean="0"/>
            </a:br>
            <a:r>
              <a:rPr lang="ar-IQ" dirty="0" smtClean="0"/>
              <a:t/>
            </a:r>
            <a:br>
              <a:rPr lang="ar-IQ" dirty="0" smtClean="0"/>
            </a:br>
            <a:r>
              <a:rPr lang="ar-IQ" dirty="0" smtClean="0"/>
              <a:t/>
            </a:r>
            <a:br>
              <a:rPr lang="ar-IQ" dirty="0" smtClean="0"/>
            </a:br>
            <a:r>
              <a:rPr lang="ar-IQ" u="sng" dirty="0"/>
              <a:t/>
            </a:r>
            <a:br>
              <a:rPr lang="ar-IQ" u="sng" dirty="0"/>
            </a:br>
            <a:r>
              <a:rPr lang="ar-IQ" dirty="0" smtClean="0"/>
              <a:t/>
            </a:r>
            <a:br>
              <a:rPr lang="ar-IQ" dirty="0" smtClean="0"/>
            </a:br>
            <a:r>
              <a:rPr lang="ar-IQ" dirty="0" smtClean="0"/>
              <a:t/>
            </a:r>
            <a:br>
              <a:rPr lang="ar-IQ" dirty="0" smtClean="0"/>
            </a:br>
            <a:r>
              <a:rPr lang="ar-IQ" dirty="0"/>
              <a:t/>
            </a:r>
            <a:br>
              <a:rPr lang="ar-IQ" dirty="0"/>
            </a:br>
            <a:r>
              <a:rPr lang="ar-IQ" dirty="0" smtClean="0"/>
              <a:t/>
            </a:r>
            <a:br>
              <a:rPr lang="ar-IQ" dirty="0" smtClean="0"/>
            </a:br>
            <a:r>
              <a:rPr lang="ar-IQ" dirty="0"/>
              <a:t/>
            </a:r>
            <a:br>
              <a:rPr lang="ar-IQ" dirty="0"/>
            </a:br>
            <a:r>
              <a:rPr lang="ar-IQ" dirty="0" smtClean="0"/>
              <a:t/>
            </a:r>
            <a:br>
              <a:rPr lang="ar-IQ" dirty="0" smtClean="0"/>
            </a:br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مستطيل 3"/>
          <p:cNvSpPr/>
          <p:nvPr/>
        </p:nvSpPr>
        <p:spPr>
          <a:xfrm>
            <a:off x="2286000" y="282883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ar-IQ" dirty="0" smtClean="0"/>
              <a:t/>
            </a:r>
            <a:br>
              <a:rPr lang="ar-IQ" dirty="0" smtClean="0"/>
            </a:br>
            <a:endParaRPr lang="ar-IQ" dirty="0"/>
          </a:p>
          <a:p>
            <a:r>
              <a:rPr lang="ar-IQ" dirty="0" smtClean="0"/>
              <a:t/>
            </a:r>
            <a:br>
              <a:rPr lang="ar-IQ" dirty="0" smtClean="0"/>
            </a:b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368" y="865348"/>
            <a:ext cx="3238500" cy="582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829739"/>
            <a:ext cx="5938986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مستطيل 4"/>
          <p:cNvSpPr/>
          <p:nvPr/>
        </p:nvSpPr>
        <p:spPr>
          <a:xfrm>
            <a:off x="416878" y="294290"/>
            <a:ext cx="703544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 fontAlgn="base"/>
            <a:r>
              <a:rPr lang="en-US" sz="2800" b="1" dirty="0" smtClean="0">
                <a:solidFill>
                  <a:srgbClr val="FF0000"/>
                </a:solidFill>
              </a:rPr>
              <a:t>Medical Terminology of the Cardiovascular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2972079" y="294290"/>
            <a:ext cx="51845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2800" b="1" dirty="0">
                <a:solidFill>
                  <a:srgbClr val="FF0000"/>
                </a:solidFill>
              </a:rPr>
              <a:t>System</a:t>
            </a:r>
          </a:p>
        </p:txBody>
      </p:sp>
    </p:spTree>
    <p:extLst>
      <p:ext uri="{BB962C8B-B14F-4D97-AF65-F5344CB8AC3E}">
        <p14:creationId xmlns:p14="http://schemas.microsoft.com/office/powerpoint/2010/main" val="6971061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88640"/>
            <a:ext cx="9144000" cy="6669360"/>
          </a:xfrm>
        </p:spPr>
        <p:txBody>
          <a:bodyPr/>
          <a:lstStyle/>
          <a:p>
            <a:pPr algn="l" rtl="0"/>
            <a:r>
              <a:rPr lang="en-US" sz="2400" b="1" dirty="0" smtClean="0">
                <a:solidFill>
                  <a:srgbClr val="FF0000"/>
                </a:solidFill>
              </a:rPr>
              <a:t>Tachycardia </a:t>
            </a:r>
            <a:r>
              <a:rPr lang="en-US" sz="2400" dirty="0" smtClean="0"/>
              <a:t>  </a:t>
            </a:r>
            <a:r>
              <a:rPr lang="en-US" sz="2000" b="1" dirty="0" smtClean="0"/>
              <a:t>  </a:t>
            </a:r>
            <a:r>
              <a:rPr lang="en-US" sz="2000" b="1" dirty="0" smtClean="0">
                <a:solidFill>
                  <a:srgbClr val="00B050"/>
                </a:solidFill>
              </a:rPr>
              <a:t>means  heart beats is </a:t>
            </a:r>
            <a:r>
              <a:rPr lang="en-US" sz="2000" b="1" dirty="0" smtClean="0">
                <a:solidFill>
                  <a:srgbClr val="00B050"/>
                </a:solidFill>
              </a:rPr>
              <a:t>more100 per </a:t>
            </a:r>
            <a:r>
              <a:rPr lang="en-US" sz="2000" b="1" dirty="0" smtClean="0">
                <a:solidFill>
                  <a:srgbClr val="00B050"/>
                </a:solidFill>
              </a:rPr>
              <a:t>minute         </a:t>
            </a:r>
          </a:p>
          <a:p>
            <a:r>
              <a:rPr lang="en-US" sz="2400" b="1" dirty="0" smtClean="0">
                <a:solidFill>
                  <a:srgbClr val="002060"/>
                </a:solidFill>
              </a:rPr>
              <a:t> Bruit                      </a:t>
            </a:r>
            <a:r>
              <a:rPr lang="en-US" sz="2000" b="1" dirty="0">
                <a:solidFill>
                  <a:srgbClr val="002060"/>
                </a:solidFill>
              </a:rPr>
              <a:t>A blowing or swishing sound caused by turbulent blood </a:t>
            </a:r>
            <a:r>
              <a:rPr lang="en-US" sz="2000" b="1" dirty="0" smtClean="0">
                <a:solidFill>
                  <a:srgbClr val="002060"/>
                </a:solidFill>
              </a:rPr>
              <a:t> flow   heard   when auscultating diseased carotid arteries </a:t>
            </a:r>
          </a:p>
          <a:p>
            <a:pPr marL="0" indent="0" algn="ctr" rtl="0">
              <a:buNone/>
            </a:pPr>
            <a:r>
              <a:rPr lang="en-US" sz="2000" dirty="0" smtClean="0"/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Cardiac </a:t>
            </a:r>
            <a:r>
              <a:rPr lang="en-US" sz="2400" b="1" dirty="0">
                <a:solidFill>
                  <a:srgbClr val="FF0000"/>
                </a:solidFill>
              </a:rPr>
              <a:t>arrest</a:t>
            </a:r>
            <a:r>
              <a:rPr lang="en-US" sz="2400" b="1" dirty="0" smtClean="0">
                <a:solidFill>
                  <a:srgbClr val="FF0000"/>
                </a:solidFill>
              </a:rPr>
              <a:t>     </a:t>
            </a:r>
            <a:r>
              <a:rPr lang="en-US" sz="2000" b="1" dirty="0">
                <a:solidFill>
                  <a:srgbClr val="00B050"/>
                </a:solidFill>
              </a:rPr>
              <a:t>A </a:t>
            </a:r>
            <a:r>
              <a:rPr lang="en-US" sz="2000" b="1" dirty="0" smtClean="0">
                <a:solidFill>
                  <a:srgbClr val="00B050"/>
                </a:solidFill>
              </a:rPr>
              <a:t>cardiac </a:t>
            </a:r>
            <a:r>
              <a:rPr lang="en-US" sz="2000" b="1" dirty="0">
                <a:solidFill>
                  <a:srgbClr val="00B050"/>
                </a:solidFill>
              </a:rPr>
              <a:t>arrest is a sudden stoppage of cardiac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000" b="1" dirty="0" smtClean="0">
                <a:solidFill>
                  <a:srgbClr val="00B050"/>
                </a:solidFill>
              </a:rPr>
              <a:t>circulation    and cardiac </a:t>
            </a:r>
            <a:r>
              <a:rPr lang="en-US" sz="2000" b="1" dirty="0" smtClean="0">
                <a:solidFill>
                  <a:srgbClr val="00B050"/>
                </a:solidFill>
              </a:rPr>
              <a:t>output  </a:t>
            </a:r>
            <a:endParaRPr lang="en-US" sz="2000" b="1" dirty="0" smtClean="0">
              <a:solidFill>
                <a:srgbClr val="00B050"/>
              </a:solidFill>
            </a:endParaRPr>
          </a:p>
          <a:p>
            <a:pPr marL="0" indent="0" algn="l" rtl="0">
              <a:buNone/>
            </a:pPr>
            <a:r>
              <a:rPr lang="en-US" sz="2400" b="1" dirty="0">
                <a:solidFill>
                  <a:srgbClr val="FF0000"/>
                </a:solidFill>
              </a:rPr>
              <a:t>Cardiogenic </a:t>
            </a:r>
            <a:r>
              <a:rPr lang="en-US" sz="2400" b="1" dirty="0" smtClean="0">
                <a:solidFill>
                  <a:srgbClr val="FF0000"/>
                </a:solidFill>
              </a:rPr>
              <a:t>shock  </a:t>
            </a:r>
            <a:r>
              <a:rPr lang="en-US" sz="2000" b="1" dirty="0" smtClean="0">
                <a:solidFill>
                  <a:srgbClr val="00B0F0"/>
                </a:solidFill>
              </a:rPr>
              <a:t>The condition </a:t>
            </a:r>
            <a:r>
              <a:rPr lang="en-US" sz="2000" b="1" dirty="0" err="1" smtClean="0">
                <a:solidFill>
                  <a:srgbClr val="00B0F0"/>
                </a:solidFill>
              </a:rPr>
              <a:t>charactised</a:t>
            </a:r>
            <a:r>
              <a:rPr lang="en-US" sz="2000" b="1" dirty="0" smtClean="0">
                <a:solidFill>
                  <a:srgbClr val="00B0F0"/>
                </a:solidFill>
              </a:rPr>
              <a:t> </a:t>
            </a:r>
            <a:r>
              <a:rPr lang="en-US" sz="2000" b="1" dirty="0" smtClean="0">
                <a:solidFill>
                  <a:srgbClr val="00B0F0"/>
                </a:solidFill>
              </a:rPr>
              <a:t>by inadequate blood flow to   </a:t>
            </a:r>
          </a:p>
          <a:p>
            <a:pPr marL="0" indent="0" algn="l" rtl="0">
              <a:buNone/>
            </a:pP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                       </a:t>
            </a:r>
            <a:r>
              <a:rPr lang="en-US" sz="2000" b="1" dirty="0" smtClean="0">
                <a:solidFill>
                  <a:srgbClr val="00B0F0"/>
                </a:solidFill>
              </a:rPr>
              <a:t>the body associated with myocardial infraction resulting in</a:t>
            </a:r>
          </a:p>
          <a:p>
            <a:pPr marL="0" indent="0" algn="l" rtl="0">
              <a:buNone/>
            </a:pP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                       </a:t>
            </a:r>
            <a:r>
              <a:rPr lang="en-US" sz="2000" b="1" dirty="0" smtClean="0">
                <a:solidFill>
                  <a:srgbClr val="00B0F0"/>
                </a:solidFill>
              </a:rPr>
              <a:t>low output                                      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Cardiomyopathy 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is a disease of the myocardium causing 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enlargement of heart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Congestive heart       </a:t>
            </a:r>
            <a:r>
              <a:rPr lang="en-US" sz="2000" b="1" dirty="0" smtClean="0">
                <a:solidFill>
                  <a:srgbClr val="7030A0"/>
                </a:solidFill>
              </a:rPr>
              <a:t>is condition in which the cardiac output is impaired and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Failure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       </a:t>
            </a:r>
            <a:r>
              <a:rPr lang="en-US" sz="2000" b="1" dirty="0" smtClean="0">
                <a:solidFill>
                  <a:srgbClr val="C00000"/>
                </a:solidFill>
              </a:rPr>
              <a:t>unable to meet the need of the body causing  an abnormal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C00000"/>
                </a:solidFill>
              </a:rPr>
              <a:t>                                       accumulation of fluid or backup of fluid  and peripheral edema</a:t>
            </a:r>
          </a:p>
          <a:p>
            <a:pPr marL="0" indent="0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Hemostasis       </a:t>
            </a:r>
            <a:r>
              <a:rPr lang="en-US" sz="2000" dirty="0" smtClean="0">
                <a:solidFill>
                  <a:srgbClr val="0070C0"/>
                </a:solidFill>
              </a:rPr>
              <a:t>is </a:t>
            </a:r>
            <a:r>
              <a:rPr lang="en-US" sz="2000" dirty="0">
                <a:solidFill>
                  <a:srgbClr val="0070C0"/>
                </a:solidFill>
              </a:rPr>
              <a:t>the halting of </a:t>
            </a:r>
            <a:r>
              <a:rPr lang="en-US" sz="2000" b="1" dirty="0" smtClean="0">
                <a:solidFill>
                  <a:srgbClr val="0070C0"/>
                </a:solidFill>
              </a:rPr>
              <a:t>bleeding </a:t>
            </a:r>
            <a:r>
              <a:rPr lang="en-US" sz="2000" b="1" dirty="0">
                <a:solidFill>
                  <a:srgbClr val="0070C0"/>
                </a:solidFill>
              </a:rPr>
              <a:t>by the coagulation process </a:t>
            </a:r>
            <a:r>
              <a:rPr lang="en-US" sz="2000" b="1" dirty="0" smtClean="0">
                <a:solidFill>
                  <a:srgbClr val="0070C0"/>
                </a:solidFill>
              </a:rPr>
              <a:t>or by chemical    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                                         </a:t>
            </a:r>
            <a:r>
              <a:rPr lang="en-US" sz="2000" b="1" dirty="0" smtClean="0">
                <a:solidFill>
                  <a:srgbClr val="002060"/>
                </a:solidFill>
              </a:rPr>
              <a:t>or mechanical means    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Endocarditis</a:t>
            </a:r>
            <a:r>
              <a:rPr lang="en-US" sz="2400" dirty="0" smtClean="0">
                <a:solidFill>
                  <a:srgbClr val="FF0000"/>
                </a:solidFill>
              </a:rPr>
              <a:t>         </a:t>
            </a:r>
            <a:r>
              <a:rPr lang="en-US" sz="2000" b="1" dirty="0"/>
              <a:t>is the inflammation of the endocardium and heart valve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94171" y="6221923"/>
            <a:ext cx="13163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Ischemia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1508430" y="6283478"/>
            <a:ext cx="52958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 </a:t>
            </a:r>
            <a:r>
              <a:rPr lang="en-US" sz="2000" b="1" dirty="0">
                <a:solidFill>
                  <a:srgbClr val="7030A0"/>
                </a:solidFill>
              </a:rPr>
              <a:t>is a decreased blood supply to a body part</a:t>
            </a:r>
            <a:r>
              <a:rPr lang="en-US" sz="20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430768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183111"/>
            <a:ext cx="8784976" cy="6342233"/>
          </a:xfrm>
        </p:spPr>
        <p:txBody>
          <a:bodyPr/>
          <a:lstStyle/>
          <a:p>
            <a:pPr algn="l" rtl="0"/>
            <a:endParaRPr lang="en-US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2" b="71145"/>
          <a:stretch/>
        </p:blipFill>
        <p:spPr bwMode="auto">
          <a:xfrm>
            <a:off x="107504" y="260648"/>
            <a:ext cx="4608512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86" b="71544"/>
          <a:stretch/>
        </p:blipFill>
        <p:spPr bwMode="auto">
          <a:xfrm>
            <a:off x="4716016" y="260648"/>
            <a:ext cx="4176464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9" b="74685"/>
          <a:stretch/>
        </p:blipFill>
        <p:spPr bwMode="auto">
          <a:xfrm>
            <a:off x="323528" y="3212976"/>
            <a:ext cx="4608512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" t="3330" b="74585"/>
          <a:stretch/>
        </p:blipFill>
        <p:spPr bwMode="auto">
          <a:xfrm>
            <a:off x="4716016" y="3212976"/>
            <a:ext cx="4176464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18649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28600"/>
            <a:ext cx="8784976" cy="671276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0" t="7550" r="26650" b="73118"/>
          <a:stretch/>
        </p:blipFill>
        <p:spPr bwMode="auto">
          <a:xfrm>
            <a:off x="251520" y="0"/>
            <a:ext cx="4176464" cy="2564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3" t="5418" r="14700" b="73144"/>
          <a:stretch/>
        </p:blipFill>
        <p:spPr bwMode="auto">
          <a:xfrm>
            <a:off x="4427984" y="116632"/>
            <a:ext cx="4608512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2" t="6529" r="6761" b="78781"/>
          <a:stretch/>
        </p:blipFill>
        <p:spPr bwMode="auto">
          <a:xfrm>
            <a:off x="251520" y="2519095"/>
            <a:ext cx="4176464" cy="1557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8" r="5675" b="76130"/>
          <a:stretch/>
        </p:blipFill>
        <p:spPr bwMode="auto">
          <a:xfrm>
            <a:off x="251521" y="4077072"/>
            <a:ext cx="4176463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44" b="73658"/>
          <a:stretch/>
        </p:blipFill>
        <p:spPr bwMode="auto">
          <a:xfrm>
            <a:off x="4427984" y="2564905"/>
            <a:ext cx="4608512" cy="2304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8" t="3001" r="7193" b="77578"/>
          <a:stretch/>
        </p:blipFill>
        <p:spPr bwMode="auto">
          <a:xfrm>
            <a:off x="4427984" y="4797152"/>
            <a:ext cx="4608512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7913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116632"/>
            <a:ext cx="8856984" cy="674136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5" t="3496" b="73152"/>
          <a:stretch/>
        </p:blipFill>
        <p:spPr bwMode="auto">
          <a:xfrm>
            <a:off x="107504" y="188641"/>
            <a:ext cx="4032448" cy="2427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65" r="16791" b="70831"/>
          <a:stretch/>
        </p:blipFill>
        <p:spPr bwMode="auto">
          <a:xfrm>
            <a:off x="4139952" y="188641"/>
            <a:ext cx="4824536" cy="2427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5" t="3558" r="16396" b="73005"/>
          <a:stretch/>
        </p:blipFill>
        <p:spPr bwMode="auto">
          <a:xfrm>
            <a:off x="145615" y="2276872"/>
            <a:ext cx="4320480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3" t="5730" b="71896"/>
          <a:stretch/>
        </p:blipFill>
        <p:spPr bwMode="auto">
          <a:xfrm>
            <a:off x="4427984" y="2132856"/>
            <a:ext cx="4536504" cy="23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5" t="4396" r="4964" b="73633"/>
          <a:stretch/>
        </p:blipFill>
        <p:spPr bwMode="auto">
          <a:xfrm>
            <a:off x="4427984" y="4509120"/>
            <a:ext cx="4536504" cy="2348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" t="4385" r="14776" b="73336"/>
          <a:stretch/>
        </p:blipFill>
        <p:spPr bwMode="auto">
          <a:xfrm>
            <a:off x="145615" y="4581128"/>
            <a:ext cx="4282369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9452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88640"/>
            <a:ext cx="8964488" cy="648072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9" b="71039"/>
          <a:stretch/>
        </p:blipFill>
        <p:spPr bwMode="auto">
          <a:xfrm>
            <a:off x="166025" y="283124"/>
            <a:ext cx="4509694" cy="3217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31" b="71186"/>
          <a:stretch/>
        </p:blipFill>
        <p:spPr bwMode="auto">
          <a:xfrm>
            <a:off x="166025" y="3501008"/>
            <a:ext cx="4509693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7" b="72591"/>
          <a:stretch/>
        </p:blipFill>
        <p:spPr bwMode="auto">
          <a:xfrm>
            <a:off x="4675719" y="3429000"/>
            <a:ext cx="4468281" cy="3189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6" b="71230"/>
          <a:stretch/>
        </p:blipFill>
        <p:spPr bwMode="auto">
          <a:xfrm>
            <a:off x="4714096" y="285041"/>
            <a:ext cx="4391526" cy="3098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6698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712968" cy="6385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ربع نص 1"/>
          <p:cNvSpPr txBox="1"/>
          <p:nvPr/>
        </p:nvSpPr>
        <p:spPr>
          <a:xfrm>
            <a:off x="1475656" y="3573016"/>
            <a:ext cx="6048672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9600" dirty="0" smtClean="0">
                <a:solidFill>
                  <a:srgbClr val="FF0000"/>
                </a:solidFill>
                <a:cs typeface="+mj-cs"/>
              </a:rPr>
              <a:t>Thank you</a:t>
            </a:r>
            <a:endParaRPr lang="en-US" sz="9600" dirty="0">
              <a:solidFill>
                <a:srgbClr val="FF0000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71857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179512" y="116632"/>
            <a:ext cx="8964488" cy="6624736"/>
          </a:xfrm>
        </p:spPr>
        <p:txBody>
          <a:bodyPr>
            <a:normAutofit lnSpcReduction="10000"/>
          </a:bodyPr>
          <a:lstStyle/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Cardiovascular System is composed from </a:t>
            </a:r>
            <a:r>
              <a:rPr lang="en-US" dirty="0" smtClean="0"/>
              <a:t>;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00B050"/>
                </a:solidFill>
              </a:rPr>
              <a:t>1-Heart </a:t>
            </a:r>
            <a:r>
              <a:rPr lang="en-US" sz="2400" b="1" dirty="0" smtClean="0"/>
              <a:t>                                  </a:t>
            </a:r>
            <a:r>
              <a:rPr lang="en-US" sz="2400" b="1" dirty="0" smtClean="0">
                <a:solidFill>
                  <a:srgbClr val="7030A0"/>
                </a:solidFill>
              </a:rPr>
              <a:t>2- Blood </a:t>
            </a:r>
            <a:r>
              <a:rPr lang="en-US" sz="2400" b="1" dirty="0" err="1" smtClean="0">
                <a:solidFill>
                  <a:srgbClr val="7030A0"/>
                </a:solidFill>
              </a:rPr>
              <a:t>vesseles</a:t>
            </a:r>
            <a:r>
              <a:rPr lang="en-US" sz="2400" b="1" dirty="0" smtClean="0">
                <a:solidFill>
                  <a:srgbClr val="7030A0"/>
                </a:solidFill>
              </a:rPr>
              <a:t>                         </a:t>
            </a:r>
            <a:r>
              <a:rPr lang="en-US" sz="2400" b="1" dirty="0" smtClean="0">
                <a:solidFill>
                  <a:srgbClr val="00B0F0"/>
                </a:solidFill>
              </a:rPr>
              <a:t>3- Blood</a:t>
            </a:r>
          </a:p>
          <a:p>
            <a:pPr marL="0" indent="0" algn="l" rtl="0">
              <a:buNone/>
            </a:pPr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sz="2400" b="1" dirty="0" err="1" smtClean="0">
                <a:solidFill>
                  <a:srgbClr val="FF0000"/>
                </a:solidFill>
              </a:rPr>
              <a:t>Cardi</a:t>
            </a:r>
            <a:r>
              <a:rPr lang="en-US" sz="2400" b="1" dirty="0" smtClean="0">
                <a:solidFill>
                  <a:srgbClr val="FF0000"/>
                </a:solidFill>
              </a:rPr>
              <a:t>/o</a:t>
            </a:r>
            <a:r>
              <a:rPr lang="en-US" sz="2400" b="1" dirty="0" smtClean="0"/>
              <a:t>                        </a:t>
            </a:r>
            <a:r>
              <a:rPr lang="en-US" sz="2400" b="1" dirty="0" smtClean="0">
                <a:solidFill>
                  <a:srgbClr val="FF0000"/>
                </a:solidFill>
              </a:rPr>
              <a:t>Vas/o ,</a:t>
            </a:r>
            <a:r>
              <a:rPr lang="en-US" sz="2400" b="1" dirty="0" err="1" smtClean="0">
                <a:solidFill>
                  <a:srgbClr val="FF0000"/>
                </a:solidFill>
              </a:rPr>
              <a:t>Vascul</a:t>
            </a:r>
            <a:r>
              <a:rPr lang="en-US" sz="2400" b="1" dirty="0" smtClean="0">
                <a:solidFill>
                  <a:srgbClr val="FF0000"/>
                </a:solidFill>
              </a:rPr>
              <a:t>/o </a:t>
            </a:r>
            <a:r>
              <a:rPr lang="en-US" sz="2400" b="1" dirty="0" err="1" smtClean="0">
                <a:solidFill>
                  <a:srgbClr val="FF0000"/>
                </a:solidFill>
              </a:rPr>
              <a:t>Ang</a:t>
            </a:r>
            <a:r>
              <a:rPr lang="en-US" sz="2400" b="1" dirty="0" smtClean="0">
                <a:solidFill>
                  <a:srgbClr val="FF0000"/>
                </a:solidFill>
              </a:rPr>
              <a:t>/o             Ham/o ,</a:t>
            </a:r>
            <a:r>
              <a:rPr lang="en-US" sz="2400" b="1" dirty="0" err="1" smtClean="0">
                <a:solidFill>
                  <a:srgbClr val="FF0000"/>
                </a:solidFill>
              </a:rPr>
              <a:t>Haem</a:t>
            </a:r>
            <a:r>
              <a:rPr lang="en-US" sz="2400" b="1" dirty="0" smtClean="0">
                <a:solidFill>
                  <a:srgbClr val="FF0000"/>
                </a:solidFill>
              </a:rPr>
              <a:t>/o       </a:t>
            </a: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Two Atria </a:t>
            </a:r>
            <a:r>
              <a:rPr lang="en-US" sz="2400" b="1" dirty="0" smtClean="0"/>
              <a:t>(</a:t>
            </a:r>
            <a:r>
              <a:rPr lang="en-US" sz="2400" b="1" dirty="0" smtClean="0">
                <a:solidFill>
                  <a:srgbClr val="FF0000"/>
                </a:solidFill>
              </a:rPr>
              <a:t>Atrium</a:t>
            </a:r>
            <a:r>
              <a:rPr lang="en-US" sz="2400" b="1" dirty="0" smtClean="0"/>
              <a:t>)            </a:t>
            </a:r>
            <a:r>
              <a:rPr lang="en-US" sz="2400" b="1" dirty="0" smtClean="0">
                <a:solidFill>
                  <a:srgbClr val="0070C0"/>
                </a:solidFill>
              </a:rPr>
              <a:t>Arteries</a:t>
            </a:r>
            <a:r>
              <a:rPr lang="en-US" sz="2400" b="1" dirty="0" smtClean="0"/>
              <a:t> (</a:t>
            </a:r>
            <a:r>
              <a:rPr lang="en-US" sz="2400" b="1" dirty="0" smtClean="0">
                <a:solidFill>
                  <a:srgbClr val="FF0000"/>
                </a:solidFill>
              </a:rPr>
              <a:t>Artery</a:t>
            </a:r>
            <a:r>
              <a:rPr lang="en-US" sz="2400" b="1" dirty="0" smtClean="0"/>
              <a:t>)                  </a:t>
            </a:r>
            <a:r>
              <a:rPr lang="en-US" sz="2400" b="1" dirty="0" smtClean="0">
                <a:solidFill>
                  <a:schemeClr val="accent3">
                    <a:lumMod val="75000"/>
                  </a:schemeClr>
                </a:solidFill>
              </a:rPr>
              <a:t>Leucocytes</a:t>
            </a:r>
            <a:r>
              <a:rPr lang="en-US" sz="2400" b="1" dirty="0" smtClean="0"/>
              <a:t> (</a:t>
            </a:r>
            <a:r>
              <a:rPr lang="en-US" sz="2400" b="1" dirty="0" err="1" smtClean="0">
                <a:solidFill>
                  <a:srgbClr val="FF0000"/>
                </a:solidFill>
              </a:rPr>
              <a:t>wBc</a:t>
            </a:r>
            <a:r>
              <a:rPr lang="en-US" sz="2400" b="1" dirty="0" smtClean="0"/>
              <a:t>)  </a:t>
            </a:r>
          </a:p>
          <a:p>
            <a:pPr marL="0" indent="0" algn="l" rtl="0">
              <a:buNone/>
            </a:pPr>
            <a:r>
              <a:rPr lang="en-US" sz="2400" b="1" dirty="0" err="1" smtClean="0">
                <a:solidFill>
                  <a:srgbClr val="FF0000"/>
                </a:solidFill>
              </a:rPr>
              <a:t>Atrio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smtClean="0"/>
              <a:t>                                         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Arteri</a:t>
            </a:r>
            <a:r>
              <a:rPr lang="en-US" sz="2400" b="1" dirty="0" smtClean="0">
                <a:solidFill>
                  <a:srgbClr val="FF0000"/>
                </a:solidFill>
              </a:rPr>
              <a:t>/o                               </a:t>
            </a:r>
            <a:r>
              <a:rPr lang="en-US" sz="2400" b="1" dirty="0" err="1" smtClean="0">
                <a:solidFill>
                  <a:srgbClr val="FF0000"/>
                </a:solidFill>
              </a:rPr>
              <a:t>Leuco</a:t>
            </a:r>
            <a:r>
              <a:rPr lang="en-US" sz="2400" b="1" dirty="0" smtClean="0"/>
              <a:t>/</a:t>
            </a:r>
            <a:r>
              <a:rPr lang="en-US" sz="2400" b="1" dirty="0" err="1" smtClean="0">
                <a:solidFill>
                  <a:srgbClr val="FF0000"/>
                </a:solidFill>
              </a:rPr>
              <a:t>cyto</a:t>
            </a:r>
            <a:r>
              <a:rPr lang="en-US" sz="2400" b="1" dirty="0" smtClean="0"/>
              <a:t>   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C00000"/>
                </a:solidFill>
              </a:rPr>
              <a:t>Two Ventricles </a:t>
            </a:r>
            <a:r>
              <a:rPr lang="en-US" sz="2400" b="1" dirty="0" smtClean="0"/>
              <a:t>(</a:t>
            </a:r>
            <a:r>
              <a:rPr lang="en-US" sz="2400" b="1" dirty="0" err="1" smtClean="0">
                <a:solidFill>
                  <a:srgbClr val="7030A0"/>
                </a:solidFill>
              </a:rPr>
              <a:t>Ventricule</a:t>
            </a:r>
            <a:r>
              <a:rPr lang="en-US" sz="2400" b="1" dirty="0" smtClean="0"/>
              <a:t>)      </a:t>
            </a:r>
            <a:r>
              <a:rPr lang="en-US" sz="2400" b="1" dirty="0" smtClean="0">
                <a:solidFill>
                  <a:srgbClr val="7030A0"/>
                </a:solidFill>
              </a:rPr>
              <a:t> Vein                               Erythrocytes</a:t>
            </a:r>
          </a:p>
          <a:p>
            <a:pPr marL="0" indent="0" algn="l" rtl="0">
              <a:buNone/>
            </a:pPr>
            <a:r>
              <a:rPr lang="en-US" sz="2400" b="1" dirty="0" err="1" smtClean="0">
                <a:solidFill>
                  <a:srgbClr val="C00000"/>
                </a:solidFill>
              </a:rPr>
              <a:t>Ventricul</a:t>
            </a:r>
            <a:r>
              <a:rPr lang="en-US" sz="2400" b="1" dirty="0" smtClean="0"/>
              <a:t>/o                                  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</a:rPr>
              <a:t>Veno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400" b="1" dirty="0" smtClean="0"/>
              <a:t>                   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Erythr</a:t>
            </a:r>
            <a:r>
              <a:rPr lang="en-US" sz="2400" b="1" dirty="0" smtClean="0">
                <a:solidFill>
                  <a:srgbClr val="FF0000"/>
                </a:solidFill>
              </a:rPr>
              <a:t>/o </a:t>
            </a:r>
            <a:r>
              <a:rPr lang="en-US" sz="2400" b="1" dirty="0" smtClean="0"/>
              <a:t>,</a:t>
            </a:r>
            <a:r>
              <a:rPr lang="en-US" sz="2400" b="1" dirty="0" err="1" smtClean="0">
                <a:solidFill>
                  <a:srgbClr val="FF0000"/>
                </a:solidFill>
              </a:rPr>
              <a:t>Erythocyt</a:t>
            </a:r>
            <a:r>
              <a:rPr lang="en-US" sz="2400" b="1" dirty="0" smtClean="0"/>
              <a:t>/o </a:t>
            </a:r>
          </a:p>
          <a:p>
            <a:pPr marL="0" indent="0" algn="l" rtl="0">
              <a:buNone/>
            </a:pPr>
            <a:r>
              <a:rPr lang="en-US" sz="2400" b="1" dirty="0" smtClean="0"/>
              <a:t>Valve  (</a:t>
            </a:r>
            <a:r>
              <a:rPr lang="en-US" sz="2400" b="1" dirty="0" err="1" smtClean="0">
                <a:solidFill>
                  <a:srgbClr val="FF0000"/>
                </a:solidFill>
              </a:rPr>
              <a:t>Valv</a:t>
            </a:r>
            <a:r>
              <a:rPr lang="en-US" sz="2400" b="1" dirty="0" smtClean="0">
                <a:solidFill>
                  <a:srgbClr val="FF0000"/>
                </a:solidFill>
              </a:rPr>
              <a:t>/o) (</a:t>
            </a:r>
            <a:r>
              <a:rPr lang="en-US" sz="2400" b="1" dirty="0" err="1" smtClean="0">
                <a:solidFill>
                  <a:srgbClr val="FF0000"/>
                </a:solidFill>
              </a:rPr>
              <a:t>Valvul</a:t>
            </a:r>
            <a:r>
              <a:rPr lang="en-US" sz="2400" b="1" dirty="0" smtClean="0">
                <a:solidFill>
                  <a:srgbClr val="FF0000"/>
                </a:solidFill>
              </a:rPr>
              <a:t>/o</a:t>
            </a:r>
            <a:r>
              <a:rPr lang="en-US" sz="2400" b="1" dirty="0" smtClean="0"/>
              <a:t>)      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</a:rPr>
              <a:t>Phleb</a:t>
            </a:r>
            <a:r>
              <a:rPr lang="en-US" sz="2400" b="1" dirty="0" smtClean="0"/>
              <a:t>/o               </a:t>
            </a:r>
            <a:r>
              <a:rPr lang="en-US" sz="2400" b="1" dirty="0" smtClean="0">
                <a:solidFill>
                  <a:srgbClr val="FF0000"/>
                </a:solidFill>
              </a:rPr>
              <a:t>Thrombocytes</a:t>
            </a:r>
            <a:r>
              <a:rPr lang="en-US" sz="2400" b="1" dirty="0" smtClean="0"/>
              <a:t>(</a:t>
            </a:r>
            <a:r>
              <a:rPr lang="en-US" sz="2400" b="1" dirty="0" smtClean="0">
                <a:solidFill>
                  <a:srgbClr val="00B050"/>
                </a:solidFill>
              </a:rPr>
              <a:t>platelet</a:t>
            </a:r>
            <a:r>
              <a:rPr lang="en-US" sz="2400" b="1" dirty="0" smtClean="0"/>
              <a:t>)</a:t>
            </a:r>
          </a:p>
          <a:p>
            <a:pPr marL="0" indent="0" algn="l" rtl="0">
              <a:buNone/>
            </a:pPr>
            <a:r>
              <a:rPr lang="en-US" b="1" dirty="0" smtClean="0"/>
              <a:t>Example ; </a:t>
            </a:r>
            <a:r>
              <a:rPr lang="en-US" sz="2400" b="1" dirty="0" smtClean="0">
                <a:solidFill>
                  <a:srgbClr val="00B0F0"/>
                </a:solidFill>
              </a:rPr>
              <a:t>1-Cardiomegaly  2-Cardiovascular 3-Artiomegaly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00B0F0"/>
                </a:solidFill>
              </a:rPr>
              <a:t>4-Ventriculomegaly    5-Ventricular </a:t>
            </a:r>
            <a:r>
              <a:rPr lang="en-US" sz="2400" b="1" dirty="0" err="1" smtClean="0">
                <a:solidFill>
                  <a:srgbClr val="00B0F0"/>
                </a:solidFill>
              </a:rPr>
              <a:t>dysarrythermia</a:t>
            </a:r>
            <a:r>
              <a:rPr lang="en-US" sz="2400" b="1" dirty="0" smtClean="0">
                <a:solidFill>
                  <a:srgbClr val="00B0F0"/>
                </a:solidFill>
              </a:rPr>
              <a:t>    6-Valvulitis     </a:t>
            </a:r>
          </a:p>
          <a:p>
            <a:pPr marL="0" indent="0" algn="l" rtl="0">
              <a:buNone/>
            </a:pPr>
            <a:r>
              <a:rPr lang="en-US" sz="2800" b="1" dirty="0" smtClean="0"/>
              <a:t>Examples for blood vessels; </a:t>
            </a:r>
            <a:r>
              <a:rPr lang="en-US" sz="2400" b="1" dirty="0" smtClean="0">
                <a:solidFill>
                  <a:srgbClr val="FF0000"/>
                </a:solidFill>
              </a:rPr>
              <a:t>1-Arteriosclerosis 2-</a:t>
            </a:r>
            <a:r>
              <a:rPr lang="en-US" sz="2400" b="1" dirty="0" smtClean="0"/>
              <a:t>Venoclosis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3-phlebistis  4-phlebocarcinoma 5-Vasodilation 6-Angioma 7-Angitis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8-Angiography   </a:t>
            </a:r>
            <a:r>
              <a:rPr lang="en-US" sz="2800" b="1" dirty="0" smtClean="0"/>
              <a:t>Examples for Blood </a:t>
            </a:r>
            <a:r>
              <a:rPr lang="en-US" sz="2400" b="1" dirty="0" smtClean="0">
                <a:solidFill>
                  <a:srgbClr val="7030A0"/>
                </a:solidFill>
              </a:rPr>
              <a:t>1-Hematuria 2-Hypoxia  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7030A0"/>
                </a:solidFill>
              </a:rPr>
              <a:t>3-thrombocytopania 2-Thrombitis 3-Thrombogenesis  4-Leuckopenia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7030A0"/>
                </a:solidFill>
              </a:rPr>
              <a:t>5-Leuckcytogenesis   6-Erthocytopenia  7-Erthocytogensis</a:t>
            </a:r>
            <a:endParaRPr lang="en-US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498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Word Root and Combining Vowel for Cardiovascular Terms</a:t>
            </a:r>
            <a:endParaRPr lang="en-US" dirty="0"/>
          </a:p>
        </p:txBody>
      </p:sp>
      <p:graphicFrame>
        <p:nvGraphicFramePr>
          <p:cNvPr id="9" name="جدول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5917841"/>
              </p:ext>
            </p:extLst>
          </p:nvPr>
        </p:nvGraphicFramePr>
        <p:xfrm>
          <a:off x="251520" y="764704"/>
          <a:ext cx="8562302" cy="5905815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573672"/>
                <a:gridCol w="1887554"/>
                <a:gridCol w="2047776"/>
                <a:gridCol w="2053300"/>
              </a:tblGrid>
              <a:tr h="536059">
                <a:tc>
                  <a:txBody>
                    <a:bodyPr/>
                    <a:lstStyle/>
                    <a:p>
                      <a:r>
                        <a:rPr lang="en-US" dirty="0" smtClean="0"/>
                        <a:t>Definition             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Root Word    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Definition         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Root  Wood</a:t>
                      </a:r>
                      <a:endParaRPr lang="en-US" dirty="0"/>
                    </a:p>
                  </a:txBody>
                  <a:tcPr/>
                </a:tc>
              </a:tr>
              <a:tr h="472053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Epicardium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Epi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cardi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Vessel                      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Angio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    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Pericardium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Pericardi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 (o)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Aorta                       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Aort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    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72008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Myocardium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Myocardi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Artery              Arteriole            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Arter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  </a:t>
                      </a:r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Arteri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             </a:t>
                      </a:r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Arteriol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06328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Atrium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Atri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Vein                             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Ven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     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80076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Ventricle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Ventricul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</a:rPr>
                        <a:t>Venule</a:t>
                      </a:r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                        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Venul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    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80076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Mediastinum   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Mediastin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 (o)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ar-IQ" sz="2000" b="1" dirty="0" smtClean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Valve                                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Valv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   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80076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Sound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Ech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Heart                           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Cardi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    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80076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sinus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Sin(o)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Endocardium              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Endocardi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  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9765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350785"/>
            <a:ext cx="8944439" cy="6336704"/>
          </a:xfrm>
        </p:spPr>
        <p:txBody>
          <a:bodyPr/>
          <a:lstStyle/>
          <a:p>
            <a:pPr marL="0" indent="0" algn="l" rtl="0">
              <a:buNone/>
            </a:pPr>
            <a:r>
              <a:rPr lang="en-US" sz="2800" b="1" dirty="0">
                <a:solidFill>
                  <a:srgbClr val="FF0000"/>
                </a:solidFill>
              </a:rPr>
              <a:t>Diseases and Conditions of the Cardiovascular System</a:t>
            </a:r>
          </a:p>
          <a:p>
            <a:pPr algn="l" rtl="0"/>
            <a:r>
              <a:rPr lang="en-US" dirty="0" smtClean="0"/>
              <a:t>(</a:t>
            </a:r>
            <a:r>
              <a:rPr lang="en-US" dirty="0" err="1" smtClean="0"/>
              <a:t>Atheroscro</a:t>
            </a:r>
            <a:r>
              <a:rPr lang="en-US" dirty="0" smtClean="0"/>
              <a:t> </a:t>
            </a:r>
            <a:r>
              <a:rPr lang="en-US" dirty="0" err="1" smtClean="0"/>
              <a:t>sisAAtherosclerosistherosclerosis</a:t>
            </a: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4114579"/>
              </p:ext>
            </p:extLst>
          </p:nvPr>
        </p:nvGraphicFramePr>
        <p:xfrm>
          <a:off x="22691" y="836712"/>
          <a:ext cx="8726414" cy="504056"/>
        </p:xfrm>
        <a:graphic>
          <a:graphicData uri="http://schemas.openxmlformats.org/drawingml/2006/table">
            <a:tbl>
              <a:tblPr/>
              <a:tblGrid>
                <a:gridCol w="3024336"/>
                <a:gridCol w="5702078"/>
              </a:tblGrid>
              <a:tr h="504056">
                <a:tc>
                  <a:txBody>
                    <a:bodyPr/>
                    <a:lstStyle/>
                    <a:p>
                      <a:pPr algn="l" fontAlgn="ctr"/>
                      <a:r>
                        <a:rPr lang="en-US" b="1" cap="all" dirty="0">
                          <a:effectLst/>
                          <a:latin typeface="inherit"/>
                        </a:rPr>
                        <a:t>TERM</a:t>
                      </a:r>
                    </a:p>
                  </a:txBody>
                  <a:tcPr marL="76200" marR="762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  <a:tc>
                  <a:txBody>
                    <a:bodyPr/>
                    <a:lstStyle/>
                    <a:p>
                      <a:pPr algn="l" rtl="1" fontAlgn="ctr"/>
                      <a:r>
                        <a:rPr lang="en-US" b="1" cap="all" dirty="0" smtClean="0">
                          <a:effectLst/>
                          <a:latin typeface="inherit"/>
                        </a:rPr>
                        <a:t>         DEFINITION</a:t>
                      </a:r>
                      <a:endParaRPr lang="en-US" b="1" cap="all" dirty="0">
                        <a:effectLst/>
                        <a:latin typeface="inherit"/>
                      </a:endParaRPr>
                    </a:p>
                  </a:txBody>
                  <a:tcPr marL="76200" marR="762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-1560" y="1340768"/>
            <a:ext cx="16493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</a:rPr>
              <a:t>Angiopathy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2947242" y="1340768"/>
            <a:ext cx="366401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 </a:t>
            </a:r>
            <a:r>
              <a:rPr lang="en-US" sz="2000" b="1" dirty="0"/>
              <a:t>is a disease of the blood vessels</a:t>
            </a:r>
            <a:r>
              <a:rPr lang="en-US" dirty="0"/>
              <a:t>.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-180528" y="1861042"/>
            <a:ext cx="23269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Angina pectoris</a:t>
            </a:r>
          </a:p>
        </p:txBody>
      </p:sp>
      <p:sp>
        <p:nvSpPr>
          <p:cNvPr id="8" name="مستطيل 7"/>
          <p:cNvSpPr/>
          <p:nvPr/>
        </p:nvSpPr>
        <p:spPr>
          <a:xfrm>
            <a:off x="2274492" y="1837882"/>
            <a:ext cx="68695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000" b="1" dirty="0"/>
              <a:t>Angina pectoris is thoracic pain caused by spasms in the coronary arteries caused by not enough oxygen to the myocardium of the </a:t>
            </a:r>
            <a:r>
              <a:rPr lang="en-US" sz="2000" b="1" dirty="0" smtClean="0"/>
              <a:t>heart (</a:t>
            </a:r>
            <a:r>
              <a:rPr lang="en-US" sz="2000" b="1" dirty="0" err="1" smtClean="0"/>
              <a:t>angi</a:t>
            </a:r>
            <a:r>
              <a:rPr lang="en-US" sz="2000" b="1" dirty="0" smtClean="0"/>
              <a:t>= blood </a:t>
            </a:r>
            <a:r>
              <a:rPr lang="en-US" sz="2000" b="1" dirty="0" err="1" smtClean="0"/>
              <a:t>vessel,pector</a:t>
            </a:r>
            <a:r>
              <a:rPr lang="en-US" sz="2000" b="1" dirty="0" smtClean="0"/>
              <a:t>=breast)</a:t>
            </a:r>
            <a:endParaRPr lang="en-US" sz="2000" b="1" dirty="0"/>
          </a:p>
        </p:txBody>
      </p:sp>
      <p:sp>
        <p:nvSpPr>
          <p:cNvPr id="9" name="مستطيل 8"/>
          <p:cNvSpPr/>
          <p:nvPr/>
        </p:nvSpPr>
        <p:spPr>
          <a:xfrm>
            <a:off x="0" y="2771185"/>
            <a:ext cx="21463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Atherosclerosis</a:t>
            </a:r>
          </a:p>
        </p:txBody>
      </p:sp>
      <p:sp>
        <p:nvSpPr>
          <p:cNvPr id="10" name="مستطيل 9"/>
          <p:cNvSpPr/>
          <p:nvPr/>
        </p:nvSpPr>
        <p:spPr>
          <a:xfrm>
            <a:off x="1891883" y="2832740"/>
            <a:ext cx="337409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/>
              <a:t>Ather</a:t>
            </a:r>
            <a:r>
              <a:rPr lang="en-US" sz="2000" b="1" dirty="0"/>
              <a:t>(o) refers to an artery.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5352224" y="2864876"/>
            <a:ext cx="31723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/>
              <a:t>sclerosis refers to hardening</a:t>
            </a:r>
          </a:p>
        </p:txBody>
      </p:sp>
      <p:sp>
        <p:nvSpPr>
          <p:cNvPr id="12" name="مستطيل 11"/>
          <p:cNvSpPr/>
          <p:nvPr/>
        </p:nvSpPr>
        <p:spPr>
          <a:xfrm>
            <a:off x="-468560" y="3149805"/>
            <a:ext cx="9157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r>
              <a:rPr lang="en-US" b="1" dirty="0" smtClean="0"/>
              <a:t>means the </a:t>
            </a:r>
            <a:r>
              <a:rPr lang="en-US" b="1" dirty="0"/>
              <a:t>build-up of fatty plaque or cholesterol in the lining of</a:t>
            </a:r>
          </a:p>
        </p:txBody>
      </p:sp>
      <p:sp>
        <p:nvSpPr>
          <p:cNvPr id="13" name="مستطيل 12"/>
          <p:cNvSpPr/>
          <p:nvPr/>
        </p:nvSpPr>
        <p:spPr>
          <a:xfrm>
            <a:off x="1423878" y="3473301"/>
            <a:ext cx="6674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the arteries. The walls become thick, fibrotic and calcified</a:t>
            </a:r>
          </a:p>
        </p:txBody>
      </p:sp>
      <p:sp>
        <p:nvSpPr>
          <p:cNvPr id="14" name="مستطيل 13"/>
          <p:cNvSpPr/>
          <p:nvPr/>
        </p:nvSpPr>
        <p:spPr>
          <a:xfrm>
            <a:off x="-51959" y="3866612"/>
            <a:ext cx="21632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Arteriosclerosis</a:t>
            </a:r>
          </a:p>
        </p:txBody>
      </p:sp>
      <p:sp>
        <p:nvSpPr>
          <p:cNvPr id="16" name="مستطيل 15"/>
          <p:cNvSpPr/>
          <p:nvPr/>
        </p:nvSpPr>
        <p:spPr>
          <a:xfrm>
            <a:off x="2286000" y="3864628"/>
            <a:ext cx="64032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000" b="1" dirty="0"/>
              <a:t>hardening of the arteries due to calcification, thickening and loss of elasticity</a:t>
            </a:r>
            <a:r>
              <a:rPr lang="en-US" dirty="0"/>
              <a:t>.</a:t>
            </a:r>
          </a:p>
        </p:txBody>
      </p:sp>
      <p:sp>
        <p:nvSpPr>
          <p:cNvPr id="17" name="مستطيل 16"/>
          <p:cNvSpPr/>
          <p:nvPr/>
        </p:nvSpPr>
        <p:spPr>
          <a:xfrm>
            <a:off x="188119" y="4615666"/>
            <a:ext cx="16457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Arrhythmia</a:t>
            </a:r>
          </a:p>
        </p:txBody>
      </p:sp>
      <p:sp>
        <p:nvSpPr>
          <p:cNvPr id="18" name="مستطيل 17"/>
          <p:cNvSpPr/>
          <p:nvPr/>
        </p:nvSpPr>
        <p:spPr>
          <a:xfrm>
            <a:off x="1781106" y="4700474"/>
            <a:ext cx="53831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Arrhythmia means an irregular heart rhythm.</a:t>
            </a:r>
          </a:p>
        </p:txBody>
      </p:sp>
      <p:sp>
        <p:nvSpPr>
          <p:cNvPr id="19" name="مستطيل 18"/>
          <p:cNvSpPr/>
          <p:nvPr/>
        </p:nvSpPr>
        <p:spPr>
          <a:xfrm>
            <a:off x="-189898" y="5100951"/>
            <a:ext cx="23011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Blood pressure</a:t>
            </a:r>
          </a:p>
        </p:txBody>
      </p:sp>
      <p:sp>
        <p:nvSpPr>
          <p:cNvPr id="20" name="مستطيل 19"/>
          <p:cNvSpPr/>
          <p:nvPr/>
        </p:nvSpPr>
        <p:spPr>
          <a:xfrm>
            <a:off x="2236071" y="5208673"/>
            <a:ext cx="694634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000" b="1" dirty="0"/>
              <a:t>the pressure exerted on the walls of the arteries by the circulating blood volume</a:t>
            </a:r>
            <a:r>
              <a:rPr lang="en-US" dirty="0"/>
              <a:t>.</a:t>
            </a:r>
          </a:p>
        </p:txBody>
      </p:sp>
      <p:sp>
        <p:nvSpPr>
          <p:cNvPr id="21" name="مستطيل 20"/>
          <p:cNvSpPr/>
          <p:nvPr/>
        </p:nvSpPr>
        <p:spPr>
          <a:xfrm>
            <a:off x="-222884" y="5916559"/>
            <a:ext cx="20567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</a:rPr>
              <a:t>Bradycardia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2" name="مستطيل 21"/>
          <p:cNvSpPr/>
          <p:nvPr/>
        </p:nvSpPr>
        <p:spPr>
          <a:xfrm>
            <a:off x="1781106" y="5978114"/>
            <a:ext cx="58619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 </a:t>
            </a:r>
            <a:r>
              <a:rPr lang="en-US" sz="2000" b="1" dirty="0"/>
              <a:t>means a heart rate less than 60 beats per minute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74362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8121790"/>
              </p:ext>
            </p:extLst>
          </p:nvPr>
        </p:nvGraphicFramePr>
        <p:xfrm>
          <a:off x="323528" y="609482"/>
          <a:ext cx="8640960" cy="631612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6030484"/>
                <a:gridCol w="2610476"/>
              </a:tblGrid>
              <a:tr h="687636">
                <a:tc>
                  <a:txBody>
                    <a:bodyPr/>
                    <a:lstStyle/>
                    <a:p>
                      <a:pPr algn="l" rtl="0"/>
                      <a:r>
                        <a:rPr lang="en-US" sz="3200" dirty="0" smtClean="0"/>
                        <a:t>Definition  </a:t>
                      </a:r>
                      <a:r>
                        <a:rPr lang="en-US" sz="2800" dirty="0" smtClean="0"/>
                        <a:t>                                                                 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smtClean="0"/>
                        <a:t>Term  </a:t>
                      </a:r>
                      <a:r>
                        <a:rPr lang="en-US" sz="2400" dirty="0" smtClean="0"/>
                        <a:t>   </a:t>
                      </a:r>
                      <a:endParaRPr lang="en-US" sz="2400" dirty="0"/>
                    </a:p>
                  </a:txBody>
                  <a:tcPr/>
                </a:tc>
              </a:tr>
              <a:tr h="807225">
                <a:tc>
                  <a:txBody>
                    <a:bodyPr/>
                    <a:lstStyle/>
                    <a:p>
                      <a:pPr algn="l" rtl="0"/>
                      <a:r>
                        <a:rPr lang="en-US" sz="2400" b="1" dirty="0" smtClean="0">
                          <a:solidFill>
                            <a:schemeClr val="tx2"/>
                          </a:solidFill>
                        </a:rPr>
                        <a:t>The study of disorder</a:t>
                      </a:r>
                      <a:r>
                        <a:rPr lang="en-US" sz="2400" b="1" baseline="0" dirty="0" smtClean="0">
                          <a:solidFill>
                            <a:schemeClr val="tx2"/>
                          </a:solidFill>
                        </a:rPr>
                        <a:t>  of the heart                                          </a:t>
                      </a:r>
                      <a:endParaRPr lang="en-US" sz="24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Cardiology             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807225">
                <a:tc>
                  <a:txBody>
                    <a:bodyPr/>
                    <a:lstStyle/>
                    <a:p>
                      <a:pPr algn="l" rtl="0"/>
                      <a:r>
                        <a:rPr lang="en-US" sz="2400" b="1" dirty="0" smtClean="0">
                          <a:solidFill>
                            <a:schemeClr val="tx2"/>
                          </a:solidFill>
                        </a:rPr>
                        <a:t>Specialized in dis order of heart                                          </a:t>
                      </a:r>
                      <a:endParaRPr lang="en-US" sz="24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Cardiologist               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1165991">
                <a:tc>
                  <a:txBody>
                    <a:bodyPr/>
                    <a:lstStyle/>
                    <a:p>
                      <a:pPr algn="l" rtl="0"/>
                      <a:r>
                        <a:rPr lang="en-US" sz="2400" b="1" dirty="0" err="1" smtClean="0">
                          <a:solidFill>
                            <a:schemeClr val="tx2"/>
                          </a:solidFill>
                        </a:rPr>
                        <a:t>Subspeciality</a:t>
                      </a:r>
                      <a:r>
                        <a:rPr lang="en-US" sz="2400" b="1" dirty="0" smtClean="0">
                          <a:solidFill>
                            <a:schemeClr val="tx2"/>
                          </a:solidFill>
                        </a:rPr>
                        <a:t> cardiologist</a:t>
                      </a:r>
                      <a:r>
                        <a:rPr lang="en-US" sz="2400" b="1" baseline="0" dirty="0" smtClean="0">
                          <a:solidFill>
                            <a:schemeClr val="tx2"/>
                          </a:solidFill>
                        </a:rPr>
                        <a:t> can perform advanced cardiac procedure such Catherazition of the heart</a:t>
                      </a:r>
                      <a:endParaRPr lang="en-US" sz="24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400" b="1" dirty="0" err="1" smtClean="0">
                          <a:solidFill>
                            <a:srgbClr val="FF0000"/>
                          </a:solidFill>
                        </a:rPr>
                        <a:t>Intervential</a:t>
                      </a:r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 Cardiologist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807225">
                <a:tc>
                  <a:txBody>
                    <a:bodyPr/>
                    <a:lstStyle/>
                    <a:p>
                      <a:pPr algn="l" rtl="0"/>
                      <a:r>
                        <a:rPr lang="en-US" sz="2400" b="1" dirty="0" smtClean="0">
                          <a:solidFill>
                            <a:schemeClr val="tx2"/>
                          </a:solidFill>
                        </a:rPr>
                        <a:t>Person can perform procedure on</a:t>
                      </a:r>
                      <a:r>
                        <a:rPr lang="en-US" sz="2400" b="1" baseline="0" dirty="0" smtClean="0">
                          <a:solidFill>
                            <a:schemeClr val="tx2"/>
                          </a:solidFill>
                        </a:rPr>
                        <a:t> the heart and the blood vessels</a:t>
                      </a:r>
                      <a:r>
                        <a:rPr lang="en-US" sz="2400" b="1" dirty="0" smtClean="0">
                          <a:solidFill>
                            <a:schemeClr val="tx2"/>
                          </a:solidFill>
                        </a:rPr>
                        <a:t>                                                                                            </a:t>
                      </a:r>
                      <a:endParaRPr lang="en-US" sz="24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Cardio surgeon               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807225">
                <a:tc>
                  <a:txBody>
                    <a:bodyPr/>
                    <a:lstStyle/>
                    <a:p>
                      <a:pPr algn="l" rtl="0"/>
                      <a:r>
                        <a:rPr lang="en-US" sz="2400" b="1" dirty="0" smtClean="0">
                          <a:solidFill>
                            <a:schemeClr val="tx2"/>
                          </a:solidFill>
                        </a:rPr>
                        <a:t>Person who works with body electrical and biological function</a:t>
                      </a:r>
                      <a:endParaRPr lang="en-US" sz="24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rgbClr val="FF0000"/>
                          </a:solidFill>
                        </a:rPr>
                        <a:t>Electrophysiologist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1165991">
                <a:tc>
                  <a:txBody>
                    <a:bodyPr/>
                    <a:lstStyle/>
                    <a:p>
                      <a:pPr algn="l" rtl="0"/>
                      <a:r>
                        <a:rPr lang="en-US" sz="2400" b="1" dirty="0" smtClean="0">
                          <a:solidFill>
                            <a:schemeClr val="tx2"/>
                          </a:solidFill>
                        </a:rPr>
                        <a:t>Person study the heart electrical impulse                           </a:t>
                      </a:r>
                      <a:endParaRPr lang="en-US" sz="24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400" b="1" dirty="0" err="1" smtClean="0">
                          <a:solidFill>
                            <a:srgbClr val="FF0000"/>
                          </a:solidFill>
                        </a:rPr>
                        <a:t>Electrophysiologist</a:t>
                      </a:r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 Cardiologist         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1835696" y="44049"/>
            <a:ext cx="48965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3200" b="1" dirty="0">
                <a:solidFill>
                  <a:srgbClr val="FF0000"/>
                </a:solidFill>
              </a:rPr>
              <a:t>Cardiovascular Specialties</a:t>
            </a:r>
          </a:p>
        </p:txBody>
      </p:sp>
    </p:spTree>
    <p:extLst>
      <p:ext uri="{BB962C8B-B14F-4D97-AF65-F5344CB8AC3E}">
        <p14:creationId xmlns:p14="http://schemas.microsoft.com/office/powerpoint/2010/main" val="1602312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95164" y="0"/>
            <a:ext cx="9027110" cy="6669360"/>
          </a:xfrm>
        </p:spPr>
        <p:txBody>
          <a:bodyPr/>
          <a:lstStyle/>
          <a:p>
            <a:pPr algn="l" rtl="0" fontAlgn="base"/>
            <a:r>
              <a:rPr lang="en-US" b="1" dirty="0" smtClean="0">
                <a:solidFill>
                  <a:srgbClr val="FF0000"/>
                </a:solidFill>
              </a:rPr>
              <a:t>Procedures of the Cardiovascular System </a:t>
            </a:r>
          </a:p>
          <a:p>
            <a:pPr algn="l" rtl="0" fontAlgn="base"/>
            <a:endParaRPr lang="en-US" b="1" dirty="0" smtClean="0"/>
          </a:p>
          <a:p>
            <a:pPr algn="l" rtl="0" fontAlgn="base"/>
            <a:r>
              <a:rPr lang="en-US" b="1" dirty="0" smtClean="0"/>
              <a:t>                            </a:t>
            </a:r>
          </a:p>
          <a:p>
            <a:pPr marL="0" indent="0" algn="l" rtl="0" fontAlgn="base">
              <a:buNone/>
            </a:pPr>
            <a:r>
              <a:rPr lang="en-US" b="1" dirty="0" smtClean="0"/>
              <a:t>     </a:t>
            </a:r>
          </a:p>
          <a:p>
            <a:pPr marL="0" indent="0" algn="l" rtl="0" fontAlgn="base">
              <a:buNone/>
            </a:pPr>
            <a:endParaRPr lang="en-US" b="1" dirty="0"/>
          </a:p>
          <a:p>
            <a:pPr marL="0" indent="0" algn="l" rtl="0" fontAlgn="base">
              <a:buNone/>
            </a:pPr>
            <a:endParaRPr lang="en-US" b="1" dirty="0" smtClean="0"/>
          </a:p>
          <a:p>
            <a:pPr marL="0" indent="0" algn="l" rtl="0" fontAlgn="base">
              <a:buNone/>
            </a:pPr>
            <a:r>
              <a:rPr lang="en-US" b="1" dirty="0" smtClean="0"/>
              <a:t>         </a:t>
            </a:r>
            <a:r>
              <a:rPr lang="en-US" sz="2800" b="1" dirty="0" smtClean="0"/>
              <a:t> </a:t>
            </a:r>
          </a:p>
          <a:p>
            <a:pPr marL="0" indent="0" algn="l" rtl="0" fontAlgn="base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Coronary artery  by pass</a:t>
            </a:r>
          </a:p>
          <a:p>
            <a:pPr marL="0" indent="0" algn="l" rtl="0" fontAlgn="base">
              <a:buNone/>
            </a:pPr>
            <a:r>
              <a:rPr lang="en-US" b="1" dirty="0" smtClean="0">
                <a:solidFill>
                  <a:srgbClr val="FF0000"/>
                </a:solidFill>
              </a:rPr>
              <a:t>  </a:t>
            </a:r>
            <a:r>
              <a:rPr lang="en-US" sz="2800" b="1" dirty="0" smtClean="0">
                <a:solidFill>
                  <a:srgbClr val="FF0000"/>
                </a:solidFill>
              </a:rPr>
              <a:t>graft </a:t>
            </a:r>
            <a:r>
              <a:rPr lang="en-US" sz="2800" b="1" dirty="0" smtClean="0"/>
              <a:t>(</a:t>
            </a:r>
            <a:r>
              <a:rPr lang="en-US" sz="2800" b="1" dirty="0" smtClean="0">
                <a:solidFill>
                  <a:schemeClr val="accent4">
                    <a:lumMod val="75000"/>
                  </a:schemeClr>
                </a:solidFill>
              </a:rPr>
              <a:t>CABG</a:t>
            </a:r>
            <a:r>
              <a:rPr lang="en-US" sz="2800" b="1" dirty="0" smtClean="0"/>
              <a:t>)</a:t>
            </a:r>
            <a:endParaRPr lang="en-US" sz="2800" b="1" dirty="0"/>
          </a:p>
        </p:txBody>
      </p:sp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9163909"/>
              </p:ext>
            </p:extLst>
          </p:nvPr>
        </p:nvGraphicFramePr>
        <p:xfrm>
          <a:off x="323528" y="620688"/>
          <a:ext cx="7934326" cy="518160"/>
        </p:xfrm>
        <a:graphic>
          <a:graphicData uri="http://schemas.openxmlformats.org/drawingml/2006/table">
            <a:tbl>
              <a:tblPr/>
              <a:tblGrid>
                <a:gridCol w="2952328"/>
                <a:gridCol w="4981998"/>
              </a:tblGrid>
              <a:tr h="5040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cap="all" dirty="0">
                          <a:effectLst/>
                          <a:latin typeface="inherit"/>
                        </a:rPr>
                        <a:t>TERM</a:t>
                      </a:r>
                    </a:p>
                  </a:txBody>
                  <a:tcPr marL="76200" marR="762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cap="all" dirty="0">
                          <a:effectLst/>
                          <a:latin typeface="inherit"/>
                        </a:rPr>
                        <a:t>DEFINITION</a:t>
                      </a:r>
                    </a:p>
                  </a:txBody>
                  <a:tcPr marL="76200" marR="762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</a:tr>
            </a:tbl>
          </a:graphicData>
        </a:graphic>
      </p:graphicFrame>
      <p:sp>
        <p:nvSpPr>
          <p:cNvPr id="4" name="مستطيل 3"/>
          <p:cNvSpPr/>
          <p:nvPr/>
        </p:nvSpPr>
        <p:spPr>
          <a:xfrm>
            <a:off x="311401" y="1445937"/>
            <a:ext cx="31210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2400" b="1" dirty="0">
                <a:solidFill>
                  <a:srgbClr val="FF0000"/>
                </a:solidFill>
              </a:rPr>
              <a:t>Cardiac catheterization</a:t>
            </a:r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8954175"/>
              </p:ext>
            </p:extLst>
          </p:nvPr>
        </p:nvGraphicFramePr>
        <p:xfrm>
          <a:off x="3425553" y="1196751"/>
          <a:ext cx="5466927" cy="1249680"/>
        </p:xfrm>
        <a:graphic>
          <a:graphicData uri="http://schemas.openxmlformats.org/drawingml/2006/table">
            <a:tbl>
              <a:tblPr/>
              <a:tblGrid>
                <a:gridCol w="5466927"/>
              </a:tblGrid>
              <a:tr h="792089">
                <a:tc>
                  <a:txBody>
                    <a:bodyPr/>
                    <a:lstStyle/>
                    <a:p>
                      <a:pPr algn="l" rtl="1" fontAlgn="t"/>
                      <a:r>
                        <a:rPr lang="en-US" sz="1800" b="0" dirty="0">
                          <a:effectLst/>
                          <a:latin typeface="inherit"/>
                        </a:rPr>
                        <a:t/>
                      </a:r>
                      <a:br>
                        <a:rPr lang="en-US" sz="1800" b="0" dirty="0">
                          <a:effectLst/>
                          <a:latin typeface="inherit"/>
                        </a:rPr>
                      </a:br>
                      <a:r>
                        <a:rPr lang="en-US" sz="1800" b="1" dirty="0">
                          <a:effectLst/>
                          <a:latin typeface="inherit"/>
                        </a:rPr>
                        <a:t>A cardiac </a:t>
                      </a:r>
                      <a:r>
                        <a:rPr lang="en-US" sz="1800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catheterization is the introduction of the catheter through an incision into a large vein and </a:t>
                      </a:r>
                      <a:r>
                        <a:rPr lang="en-US" sz="1800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  guided </a:t>
                      </a:r>
                      <a:r>
                        <a:rPr lang="en-US" sz="1800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through circulation into the </a:t>
                      </a:r>
                      <a:r>
                        <a:rPr lang="en-US" sz="1800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heart</a:t>
                      </a:r>
                      <a:endParaRPr lang="en-US" sz="1800" b="1" dirty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sp>
        <p:nvSpPr>
          <p:cNvPr id="6" name="مستطيل 5"/>
          <p:cNvSpPr/>
          <p:nvPr/>
        </p:nvSpPr>
        <p:spPr>
          <a:xfrm>
            <a:off x="53501" y="2548788"/>
            <a:ext cx="32460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400" b="1" dirty="0">
                <a:solidFill>
                  <a:srgbClr val="FF0000"/>
                </a:solidFill>
              </a:rPr>
              <a:t>Cardiopulmonary</a:t>
            </a:r>
            <a:r>
              <a:rPr lang="en-US" sz="2400" b="1" dirty="0"/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resuscitation (</a:t>
            </a:r>
            <a:r>
              <a:rPr lang="en-US" sz="2400" b="1" dirty="0" smtClean="0">
                <a:solidFill>
                  <a:srgbClr val="002060"/>
                </a:solidFill>
              </a:rPr>
              <a:t>CPR</a:t>
            </a:r>
            <a:r>
              <a:rPr lang="en-US" sz="2400" b="1" dirty="0" smtClean="0">
                <a:solidFill>
                  <a:srgbClr val="FF0000"/>
                </a:solidFill>
              </a:rPr>
              <a:t>)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3755775" y="2525011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7030A0"/>
                </a:solidFill>
              </a:rPr>
              <a:t>Cardiopulmonary resuscitation is an emergency procedure that involves external cardiac massage and artificial respirations </a:t>
            </a:r>
            <a:r>
              <a:rPr lang="en-US" sz="2000" b="1" dirty="0"/>
              <a:t>to revive and sustain </a:t>
            </a:r>
            <a:endParaRPr lang="en-US" dirty="0"/>
          </a:p>
        </p:txBody>
      </p:sp>
      <p:sp>
        <p:nvSpPr>
          <p:cNvPr id="8" name="مستطيل 7"/>
          <p:cNvSpPr/>
          <p:nvPr/>
        </p:nvSpPr>
        <p:spPr>
          <a:xfrm>
            <a:off x="4338413" y="3611027"/>
            <a:ext cx="398936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accent6">
                    <a:lumMod val="75000"/>
                  </a:schemeClr>
                </a:solidFill>
              </a:rPr>
              <a:t>the cardiac and respiratory function</a:t>
            </a:r>
          </a:p>
        </p:txBody>
      </p:sp>
      <p:graphicFrame>
        <p:nvGraphicFramePr>
          <p:cNvPr id="10" name="جدول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9264372"/>
              </p:ext>
            </p:extLst>
          </p:nvPr>
        </p:nvGraphicFramePr>
        <p:xfrm>
          <a:off x="3240152" y="3943958"/>
          <a:ext cx="5897944" cy="1524000"/>
        </p:xfrm>
        <a:graphic>
          <a:graphicData uri="http://schemas.openxmlformats.org/drawingml/2006/table">
            <a:tbl>
              <a:tblPr/>
              <a:tblGrid>
                <a:gridCol w="5897944"/>
              </a:tblGrid>
              <a:tr h="1401248">
                <a:tc>
                  <a:txBody>
                    <a:bodyPr/>
                    <a:lstStyle/>
                    <a:p>
                      <a:pPr algn="r" rtl="0" fontAlgn="t"/>
                      <a:r>
                        <a:rPr lang="en-US" b="1" dirty="0" smtClean="0">
                          <a:effectLst/>
                          <a:latin typeface="inherit"/>
                        </a:rPr>
                        <a:t/>
                      </a:r>
                      <a:br>
                        <a:rPr lang="en-US" b="1" dirty="0" smtClean="0">
                          <a:effectLst/>
                          <a:latin typeface="inherit"/>
                        </a:rPr>
                      </a:br>
                      <a:r>
                        <a:rPr lang="en-US" b="1" dirty="0" smtClean="0">
                          <a:effectLst/>
                          <a:latin typeface="inherit"/>
                        </a:rPr>
                        <a:t>A CABG </a:t>
                      </a:r>
                      <a:r>
                        <a:rPr lang="en-US" b="1" dirty="0" smtClean="0">
                          <a:solidFill>
                            <a:srgbClr val="00B0F0"/>
                          </a:solidFill>
                          <a:effectLst/>
                          <a:latin typeface="inherit"/>
                        </a:rPr>
                        <a:t>is an open heart surgery in which a vein </a:t>
                      </a:r>
                      <a:r>
                        <a:rPr lang="en-US" b="1" dirty="0" smtClean="0">
                          <a:effectLst/>
                          <a:latin typeface="inherit"/>
                        </a:rPr>
                        <a:t>is 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taken from a different part of the body (saphenous 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or mammary) and grafted into a section of </a:t>
                      </a:r>
                      <a:r>
                        <a:rPr lang="en-US" b="1" dirty="0" smtClean="0">
                          <a:effectLst/>
                          <a:latin typeface="inherit"/>
                        </a:rPr>
                        <a:t>a </a:t>
                      </a:r>
                      <a:r>
                        <a:rPr lang="en-US" b="1" dirty="0" smtClean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coronary artery to bypass a blockage</a:t>
                      </a:r>
                      <a:r>
                        <a:rPr lang="en-US" b="1" dirty="0" smtClean="0">
                          <a:effectLst/>
                          <a:latin typeface="inherit"/>
                        </a:rPr>
                        <a:t>.</a:t>
                      </a:r>
                      <a:endParaRPr lang="en-US" b="1" dirty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sp>
        <p:nvSpPr>
          <p:cNvPr id="13" name="مستطيل 12"/>
          <p:cNvSpPr/>
          <p:nvPr/>
        </p:nvSpPr>
        <p:spPr>
          <a:xfrm>
            <a:off x="458926" y="5785108"/>
            <a:ext cx="18674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Defibrillation</a:t>
            </a:r>
          </a:p>
        </p:txBody>
      </p:sp>
      <p:sp>
        <p:nvSpPr>
          <p:cNvPr id="14" name="مستطيل 13"/>
          <p:cNvSpPr/>
          <p:nvPr/>
        </p:nvSpPr>
        <p:spPr>
          <a:xfrm>
            <a:off x="3246056" y="5846180"/>
            <a:ext cx="51859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Defibrillate means to stop the ventricles </a:t>
            </a:r>
            <a:r>
              <a:rPr lang="en-US" sz="2000" b="1" dirty="0">
                <a:solidFill>
                  <a:srgbClr val="7030A0"/>
                </a:solidFill>
              </a:rPr>
              <a:t>from fibrillating by delivering an electrical shock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0624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74241"/>
            <a:ext cx="9065231" cy="6480720"/>
          </a:xfrm>
        </p:spPr>
        <p:txBody>
          <a:bodyPr>
            <a:normAutofit/>
          </a:bodyPr>
          <a:lstStyle/>
          <a:p>
            <a:pPr marL="0" indent="0" algn="just" rtl="0">
              <a:buNone/>
            </a:pPr>
            <a:r>
              <a:rPr lang="en-US" sz="2800" b="1" dirty="0" err="1" smtClean="0">
                <a:solidFill>
                  <a:srgbClr val="FF0000"/>
                </a:solidFill>
              </a:rPr>
              <a:t>Endarterectomy</a:t>
            </a:r>
            <a:r>
              <a:rPr lang="en-US" sz="2400" b="1" dirty="0" smtClean="0">
                <a:solidFill>
                  <a:srgbClr val="FF0000"/>
                </a:solidFill>
              </a:rPr>
              <a:t>  </a:t>
            </a:r>
            <a:r>
              <a:rPr lang="en-US" sz="2400" b="1" dirty="0" smtClean="0"/>
              <a:t>  </a:t>
            </a:r>
            <a:r>
              <a:rPr lang="en-US" sz="2400" dirty="0" smtClean="0"/>
              <a:t>   </a:t>
            </a:r>
            <a:r>
              <a:rPr lang="en-US" sz="2400" dirty="0"/>
              <a:t> </a:t>
            </a:r>
            <a:r>
              <a:rPr lang="en-US" sz="2400" dirty="0" smtClean="0"/>
              <a:t>               </a:t>
            </a:r>
            <a:r>
              <a:rPr lang="en-US" sz="2000" b="1" dirty="0" smtClean="0"/>
              <a:t>Is surgical removal of the intimal layer     </a:t>
            </a:r>
          </a:p>
          <a:p>
            <a:pPr marL="0" indent="0" algn="l" rtl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                                                              </a:t>
            </a:r>
            <a:r>
              <a:rPr lang="en-US" sz="2000" b="1" dirty="0" smtClean="0"/>
              <a:t>of the artery        </a:t>
            </a:r>
          </a:p>
        </p:txBody>
      </p:sp>
      <p:sp>
        <p:nvSpPr>
          <p:cNvPr id="2" name="مستطيل 1"/>
          <p:cNvSpPr/>
          <p:nvPr/>
        </p:nvSpPr>
        <p:spPr>
          <a:xfrm>
            <a:off x="179511" y="1134842"/>
            <a:ext cx="38099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400" b="1" dirty="0">
                <a:solidFill>
                  <a:srgbClr val="FF0000"/>
                </a:solidFill>
              </a:rPr>
              <a:t>Percutaneous </a:t>
            </a:r>
            <a:r>
              <a:rPr lang="en-US" sz="2400" b="1" dirty="0" err="1">
                <a:solidFill>
                  <a:srgbClr val="FF0000"/>
                </a:solidFill>
              </a:rPr>
              <a:t>Transluminal</a:t>
            </a:r>
            <a:r>
              <a:rPr lang="en-US" sz="2400" b="1" dirty="0">
                <a:solidFill>
                  <a:srgbClr val="FF0000"/>
                </a:solidFill>
              </a:rPr>
              <a:t> Coronary Angioplasty </a:t>
            </a:r>
            <a:r>
              <a:rPr lang="en-US" sz="2000" b="1" dirty="0">
                <a:solidFill>
                  <a:srgbClr val="FF0000"/>
                </a:solidFill>
              </a:rPr>
              <a:t>(</a:t>
            </a:r>
            <a:r>
              <a:rPr lang="en-US" sz="2000" b="1" dirty="0" smtClean="0"/>
              <a:t>PTCA)</a:t>
            </a:r>
            <a:endParaRPr lang="en-US" sz="2000" b="1" dirty="0"/>
          </a:p>
        </p:txBody>
      </p:sp>
      <p:sp>
        <p:nvSpPr>
          <p:cNvPr id="4" name="مستطيل 3"/>
          <p:cNvSpPr/>
          <p:nvPr/>
        </p:nvSpPr>
        <p:spPr>
          <a:xfrm>
            <a:off x="3851920" y="1134842"/>
            <a:ext cx="527558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b="1" dirty="0"/>
              <a:t>A </a:t>
            </a:r>
            <a:r>
              <a:rPr lang="en-US" sz="2000" b="1" dirty="0"/>
              <a:t>PTCA is a procedure in which a catheter </a:t>
            </a:r>
            <a:r>
              <a:rPr lang="en-US" sz="2000" b="1" dirty="0" smtClean="0"/>
              <a:t>is threaded </a:t>
            </a:r>
            <a:r>
              <a:rPr lang="en-US" sz="2000" b="1" dirty="0"/>
              <a:t>through the vessel and a balloon </a:t>
            </a:r>
            <a:r>
              <a:rPr lang="en-US" sz="2000" b="1" dirty="0" smtClean="0"/>
              <a:t>is </a:t>
            </a:r>
            <a:r>
              <a:rPr lang="en-US" sz="2000" b="1" dirty="0"/>
              <a:t>inflated in the treatment of atherosclerotic heart disease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-582555" y="2852936"/>
            <a:ext cx="35243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</a:rPr>
              <a:t>Pericardiocentesis</a:t>
            </a:r>
            <a:endParaRPr lang="en-US" sz="2400" b="1" dirty="0">
              <a:solidFill>
                <a:srgbClr val="FF0000"/>
              </a:solidFill>
            </a:endParaRPr>
          </a:p>
        </p:txBody>
      </p:sp>
      <p:graphicFrame>
        <p:nvGraphicFramePr>
          <p:cNvPr id="7" name="جدول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523132"/>
              </p:ext>
            </p:extLst>
          </p:nvPr>
        </p:nvGraphicFramePr>
        <p:xfrm>
          <a:off x="3563888" y="2467353"/>
          <a:ext cx="4752528" cy="1249680"/>
        </p:xfrm>
        <a:graphic>
          <a:graphicData uri="http://schemas.openxmlformats.org/drawingml/2006/table">
            <a:tbl>
              <a:tblPr/>
              <a:tblGrid>
                <a:gridCol w="4752528"/>
              </a:tblGrid>
              <a:tr h="961647">
                <a:tc>
                  <a:txBody>
                    <a:bodyPr/>
                    <a:lstStyle/>
                    <a:p>
                      <a:pPr algn="l" fontAlgn="t"/>
                      <a:r>
                        <a:rPr lang="en-US" b="0" dirty="0">
                          <a:effectLst/>
                          <a:latin typeface="inherit"/>
                        </a:rPr>
                        <a:t/>
                      </a:r>
                      <a:br>
                        <a:rPr lang="en-US" b="0" dirty="0">
                          <a:effectLst/>
                          <a:latin typeface="inherit"/>
                        </a:rPr>
                      </a:br>
                      <a:r>
                        <a:rPr lang="en-US" b="1" dirty="0">
                          <a:effectLst/>
                          <a:latin typeface="inherit"/>
                        </a:rPr>
                        <a:t>A </a:t>
                      </a:r>
                      <a:r>
                        <a:rPr lang="en-US" b="1" dirty="0" err="1">
                          <a:effectLst/>
                          <a:latin typeface="inherit"/>
                        </a:rPr>
                        <a:t>pericardiocentesis</a:t>
                      </a:r>
                      <a:r>
                        <a:rPr lang="en-US" b="1" dirty="0">
                          <a:effectLst/>
                          <a:latin typeface="inherit"/>
                        </a:rPr>
                        <a:t> is a procedure used to aspirate fluid which has accumulated in the pericardial spaces</a:t>
                      </a:r>
                      <a:r>
                        <a:rPr lang="en-US" b="0" dirty="0">
                          <a:effectLst/>
                          <a:latin typeface="inherit"/>
                        </a:rPr>
                        <a:t>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sp>
        <p:nvSpPr>
          <p:cNvPr id="8" name="مستطيل 7"/>
          <p:cNvSpPr/>
          <p:nvPr/>
        </p:nvSpPr>
        <p:spPr>
          <a:xfrm>
            <a:off x="789191" y="3530360"/>
            <a:ext cx="20162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Thoracotomy</a:t>
            </a:r>
          </a:p>
        </p:txBody>
      </p:sp>
      <p:sp>
        <p:nvSpPr>
          <p:cNvPr id="10" name="مستطيل 9"/>
          <p:cNvSpPr/>
          <p:nvPr/>
        </p:nvSpPr>
        <p:spPr>
          <a:xfrm>
            <a:off x="3419872" y="3636816"/>
            <a:ext cx="50405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is a surgical opening into the thoracic cavity</a:t>
            </a:r>
            <a:r>
              <a:rPr lang="en-US" sz="2000" dirty="0"/>
              <a:t>.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822806" y="4124902"/>
            <a:ext cx="19489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</a:rPr>
              <a:t>Thoracentesis</a:t>
            </a:r>
            <a:endParaRPr lang="en-US" sz="2400" b="1" dirty="0">
              <a:solidFill>
                <a:srgbClr val="FF0000"/>
              </a:solidFill>
            </a:endParaRPr>
          </a:p>
        </p:txBody>
      </p:sp>
      <p:graphicFrame>
        <p:nvGraphicFramePr>
          <p:cNvPr id="13" name="جدول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1614338"/>
              </p:ext>
            </p:extLst>
          </p:nvPr>
        </p:nvGraphicFramePr>
        <p:xfrm>
          <a:off x="3562872" y="4057188"/>
          <a:ext cx="5544616" cy="2142554"/>
        </p:xfrm>
        <a:graphic>
          <a:graphicData uri="http://schemas.openxmlformats.org/drawingml/2006/table">
            <a:tbl>
              <a:tblPr/>
              <a:tblGrid>
                <a:gridCol w="5544616"/>
              </a:tblGrid>
              <a:tr h="774402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smtClean="0">
                          <a:effectLst/>
                          <a:latin typeface="inherit"/>
                        </a:rPr>
                        <a:t>is </a:t>
                      </a:r>
                      <a:r>
                        <a:rPr lang="en-US" b="1" dirty="0">
                          <a:effectLst/>
                          <a:latin typeface="inherit"/>
                        </a:rPr>
                        <a:t>the perforation of the chest </a:t>
                      </a:r>
                      <a:r>
                        <a:rPr lang="en-US" sz="2000" b="0" dirty="0">
                          <a:effectLst/>
                          <a:latin typeface="inherit"/>
                        </a:rPr>
                        <a:t>wall or pleural space with a needle to aspirate </a:t>
                      </a:r>
                      <a:r>
                        <a:rPr lang="en-US" b="1" dirty="0" smtClean="0">
                          <a:effectLst/>
                          <a:latin typeface="inherit"/>
                        </a:rPr>
                        <a:t>fluid</a:t>
                      </a:r>
                      <a:r>
                        <a:rPr lang="en-US" b="0" dirty="0" smtClean="0">
                          <a:effectLst/>
                          <a:latin typeface="inherit"/>
                        </a:rPr>
                        <a:t>.</a:t>
                      </a:r>
                      <a:endParaRPr lang="en-US" b="0" dirty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  <a:tr h="1368152">
                <a:tc>
                  <a:txBody>
                    <a:bodyPr/>
                    <a:lstStyle/>
                    <a:p>
                      <a:pPr algn="l" rtl="0"/>
                      <a:r>
                        <a:rPr lang="en-US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en-US" sz="20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 the transfer of tissue or an organ from one person to another or one organism to another</a:t>
                      </a:r>
                      <a:endParaRPr lang="en-US" sz="2000" b="1" dirty="0"/>
                    </a:p>
                  </a:txBody>
                  <a:tcPr>
                    <a:lnT>
                      <a:noFill/>
                    </a:lnT>
                  </a:tcPr>
                </a:tc>
              </a:tr>
            </a:tbl>
          </a:graphicData>
        </a:graphic>
      </p:graphicFrame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604838" y="3328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IQ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ar-IQ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ar-IQ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502607" y="4888530"/>
            <a:ext cx="21859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Transplantation</a:t>
            </a:r>
          </a:p>
        </p:txBody>
      </p:sp>
    </p:spTree>
    <p:extLst>
      <p:ext uri="{BB962C8B-B14F-4D97-AF65-F5344CB8AC3E}">
        <p14:creationId xmlns:p14="http://schemas.microsoft.com/office/powerpoint/2010/main" val="2539625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1520" y="0"/>
            <a:ext cx="8712968" cy="6525344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Diagnostic Studies of the Cardiovascular System</a:t>
            </a:r>
          </a:p>
          <a:p>
            <a:pPr algn="l" rtl="0"/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5717656"/>
              </p:ext>
            </p:extLst>
          </p:nvPr>
        </p:nvGraphicFramePr>
        <p:xfrm>
          <a:off x="179512" y="692696"/>
          <a:ext cx="7934326" cy="426720"/>
        </p:xfrm>
        <a:graphic>
          <a:graphicData uri="http://schemas.openxmlformats.org/drawingml/2006/table">
            <a:tbl>
              <a:tblPr/>
              <a:tblGrid>
                <a:gridCol w="3967163"/>
                <a:gridCol w="3967163"/>
              </a:tblGrid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b="1" cap="all" dirty="0">
                          <a:effectLst/>
                          <a:latin typeface="inherit"/>
                        </a:rPr>
                        <a:t>TERM</a:t>
                      </a:r>
                    </a:p>
                  </a:txBody>
                  <a:tcPr marL="76200" marR="762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b="1" cap="all" dirty="0">
                          <a:effectLst/>
                          <a:latin typeface="inherit"/>
                        </a:rPr>
                        <a:t>DEFINITION</a:t>
                      </a:r>
                    </a:p>
                  </a:txBody>
                  <a:tcPr marL="76200" marR="762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3150571"/>
              </p:ext>
            </p:extLst>
          </p:nvPr>
        </p:nvGraphicFramePr>
        <p:xfrm>
          <a:off x="251520" y="1124744"/>
          <a:ext cx="7992888" cy="975360"/>
        </p:xfrm>
        <a:graphic>
          <a:graphicData uri="http://schemas.openxmlformats.org/drawingml/2006/table">
            <a:tbl>
              <a:tblPr/>
              <a:tblGrid>
                <a:gridCol w="3024336"/>
                <a:gridCol w="4968552"/>
              </a:tblGrid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Doppler echocardiography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An echo is the reflection of an ultrasound wave off a structure </a:t>
                      </a:r>
                      <a:r>
                        <a:rPr lang="en-US" b="1" dirty="0" smtClean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which back to the transducer</a:t>
                      </a:r>
                      <a:r>
                        <a:rPr lang="ar-IQ" b="1" dirty="0" smtClean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 </a:t>
                      </a:r>
                      <a:r>
                        <a:rPr lang="en-US" b="1" dirty="0" smtClean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 is </a:t>
                      </a:r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sen</a:t>
                      </a:r>
                      <a:r>
                        <a:rPr lang="en-US" b="0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t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sp>
        <p:nvSpPr>
          <p:cNvPr id="6" name="مستطيل 5"/>
          <p:cNvSpPr/>
          <p:nvPr/>
        </p:nvSpPr>
        <p:spPr>
          <a:xfrm>
            <a:off x="3419872" y="2060847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 rtl="0"/>
            <a:r>
              <a:rPr lang="en-US" b="1" dirty="0">
                <a:solidFill>
                  <a:srgbClr val="0070C0"/>
                </a:solidFill>
              </a:rPr>
              <a:t>A Doppler echocardiography uses </a:t>
            </a:r>
            <a:r>
              <a:rPr lang="en-US" dirty="0">
                <a:solidFill>
                  <a:srgbClr val="0070C0"/>
                </a:solidFill>
              </a:rPr>
              <a:t>Doppler ultrasonography to evaluate blood flow patterns and directions in the heart and records them</a:t>
            </a:r>
          </a:p>
        </p:txBody>
      </p:sp>
      <p:graphicFrame>
        <p:nvGraphicFramePr>
          <p:cNvPr id="7" name="جدول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7622851"/>
              </p:ext>
            </p:extLst>
          </p:nvPr>
        </p:nvGraphicFramePr>
        <p:xfrm>
          <a:off x="323528" y="3261177"/>
          <a:ext cx="7934326" cy="701040"/>
        </p:xfrm>
        <a:graphic>
          <a:graphicData uri="http://schemas.openxmlformats.org/drawingml/2006/table">
            <a:tbl>
              <a:tblPr/>
              <a:tblGrid>
                <a:gridCol w="3024336"/>
                <a:gridCol w="4909990"/>
              </a:tblGrid>
              <a:tr h="0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b="0" dirty="0" smtClean="0">
                          <a:effectLst/>
                          <a:latin typeface="inherit"/>
                        </a:rPr>
                        <a:t>      </a:t>
                      </a:r>
                      <a:r>
                        <a:rPr lang="en-US" sz="1800" b="1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Doppler 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ultrasonography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smtClean="0">
                          <a:solidFill>
                            <a:srgbClr val="92D050"/>
                          </a:solidFill>
                          <a:effectLst/>
                          <a:latin typeface="inherit"/>
                        </a:rPr>
                        <a:t>   Ultra means beyond, farther</a:t>
                      </a:r>
                      <a:r>
                        <a:rPr lang="en-US" b="0" dirty="0">
                          <a:effectLst/>
                          <a:latin typeface="inherit"/>
                        </a:rPr>
                        <a:t>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sp>
        <p:nvSpPr>
          <p:cNvPr id="8" name="مستطيل 7"/>
          <p:cNvSpPr/>
          <p:nvPr/>
        </p:nvSpPr>
        <p:spPr>
          <a:xfrm>
            <a:off x="3419872" y="3660976"/>
            <a:ext cx="47160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b="1" dirty="0">
                <a:solidFill>
                  <a:srgbClr val="00B0F0"/>
                </a:solidFill>
              </a:rPr>
              <a:t>Doppler ultrasonography uses ultrasound imaging to look at the structures and blood flow of the beating heart.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-1825780" y="4735398"/>
            <a:ext cx="46859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Echocardiogram</a:t>
            </a:r>
          </a:p>
        </p:txBody>
      </p:sp>
      <p:sp>
        <p:nvSpPr>
          <p:cNvPr id="10" name="مستطيل 9"/>
          <p:cNvSpPr/>
          <p:nvPr/>
        </p:nvSpPr>
        <p:spPr>
          <a:xfrm>
            <a:off x="3347864" y="4643066"/>
            <a:ext cx="4716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b="1" dirty="0">
                <a:solidFill>
                  <a:srgbClr val="00B050"/>
                </a:solidFill>
              </a:rPr>
              <a:t>An echocardiogram is a graphic reading of the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b="1" dirty="0">
                <a:solidFill>
                  <a:srgbClr val="00B050"/>
                </a:solidFill>
              </a:rPr>
              <a:t>heart movement from  </a:t>
            </a:r>
            <a:r>
              <a:rPr lang="en-US" b="1" dirty="0" smtClean="0">
                <a:solidFill>
                  <a:srgbClr val="00B050"/>
                </a:solidFill>
              </a:rPr>
              <a:t>an</a:t>
            </a:r>
            <a:r>
              <a:rPr lang="ar-IQ" b="1" dirty="0" smtClean="0">
                <a:solidFill>
                  <a:srgbClr val="00B050"/>
                </a:solidFill>
              </a:rPr>
              <a:t>  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5176718" y="4909431"/>
            <a:ext cx="2671138" cy="37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ultrasonography</a:t>
            </a:r>
            <a:r>
              <a:rPr lang="en-US" dirty="0"/>
              <a:t>.</a:t>
            </a:r>
          </a:p>
        </p:txBody>
      </p:sp>
      <p:sp>
        <p:nvSpPr>
          <p:cNvPr id="12" name="مستطيل 11"/>
          <p:cNvSpPr/>
          <p:nvPr/>
        </p:nvSpPr>
        <p:spPr>
          <a:xfrm>
            <a:off x="249142" y="5564016"/>
            <a:ext cx="26110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Echocardiography</a:t>
            </a:r>
          </a:p>
        </p:txBody>
      </p:sp>
      <p:sp>
        <p:nvSpPr>
          <p:cNvPr id="14" name="مستطيل 13"/>
          <p:cNvSpPr/>
          <p:nvPr/>
        </p:nvSpPr>
        <p:spPr>
          <a:xfrm>
            <a:off x="3275856" y="552409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 rtl="0"/>
            <a:r>
              <a:rPr lang="en-US" b="1" dirty="0">
                <a:solidFill>
                  <a:srgbClr val="C00000"/>
                </a:solidFill>
              </a:rPr>
              <a:t>A echocardiography is a </a:t>
            </a:r>
            <a:r>
              <a:rPr lang="en-US" b="1" dirty="0" smtClean="0">
                <a:solidFill>
                  <a:srgbClr val="C00000"/>
                </a:solidFill>
              </a:rPr>
              <a:t>noninvasive </a:t>
            </a:r>
            <a:r>
              <a:rPr lang="en-US" b="1" dirty="0">
                <a:solidFill>
                  <a:srgbClr val="C00000"/>
                </a:solidFill>
              </a:rPr>
              <a:t>diagnostic procedure used to record the movement and structure of the heart</a:t>
            </a:r>
            <a:r>
              <a:rPr lang="en-US" dirty="0">
                <a:solidFill>
                  <a:srgbClr val="C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1179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16632"/>
            <a:ext cx="9144000" cy="6552728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Coronary artery</a:t>
            </a:r>
          </a:p>
          <a:p>
            <a:pPr marL="0" indent="0" algn="l" rtl="0">
              <a:buNone/>
            </a:pPr>
            <a:r>
              <a:rPr lang="en-US" sz="2400" b="1" dirty="0">
                <a:solidFill>
                  <a:srgbClr val="FF0000"/>
                </a:solidFill>
              </a:rPr>
              <a:t>disease (CAD</a:t>
            </a:r>
            <a:r>
              <a:rPr lang="en-US" sz="2400" b="1" dirty="0" smtClean="0">
                <a:solidFill>
                  <a:srgbClr val="FF0000"/>
                </a:solidFill>
              </a:rPr>
              <a:t>)                </a:t>
            </a:r>
            <a:r>
              <a:rPr lang="en-US" sz="1800" b="1" dirty="0" smtClean="0">
                <a:solidFill>
                  <a:srgbClr val="002060"/>
                </a:solidFill>
              </a:rPr>
              <a:t>is </a:t>
            </a:r>
            <a:r>
              <a:rPr lang="en-US" sz="1800" b="1" dirty="0">
                <a:solidFill>
                  <a:srgbClr val="002060"/>
                </a:solidFill>
              </a:rPr>
              <a:t>a condition affecting the arteries of the heart </a:t>
            </a:r>
            <a:r>
              <a:rPr lang="en-US" sz="1800" b="1" dirty="0" smtClean="0">
                <a:solidFill>
                  <a:srgbClr val="002060"/>
                </a:solidFill>
              </a:rPr>
              <a:t>that cause</a:t>
            </a:r>
          </a:p>
          <a:p>
            <a:pPr marL="0" indent="0" algn="l" rtl="0">
              <a:buNone/>
            </a:pPr>
            <a:r>
              <a:rPr lang="en-US" sz="2000" dirty="0" smtClean="0"/>
              <a:t>                                                 </a:t>
            </a:r>
            <a:r>
              <a:rPr lang="en-US" sz="1800" b="1" dirty="0" smtClean="0">
                <a:solidFill>
                  <a:srgbClr val="002060"/>
                </a:solidFill>
              </a:rPr>
              <a:t>a reduction </a:t>
            </a:r>
            <a:r>
              <a:rPr lang="en-US" sz="1800" b="1" dirty="0">
                <a:solidFill>
                  <a:srgbClr val="002060"/>
                </a:solidFill>
              </a:rPr>
              <a:t>of blood flow to </a:t>
            </a:r>
            <a:r>
              <a:rPr lang="en-US" sz="1800" b="1" dirty="0" smtClean="0">
                <a:solidFill>
                  <a:srgbClr val="002060"/>
                </a:solidFill>
              </a:rPr>
              <a:t>the myocardium               </a:t>
            </a:r>
          </a:p>
          <a:p>
            <a:pPr marL="0" indent="0" algn="l" rtl="0">
              <a:buNone/>
            </a:pPr>
            <a:r>
              <a:rPr lang="en-US" sz="2000" dirty="0" smtClean="0"/>
              <a:t>                                                                                                                                                 </a:t>
            </a:r>
          </a:p>
          <a:p>
            <a:pPr marL="0" indent="0" algn="l" rtl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                                                                                                                                             </a:t>
            </a:r>
          </a:p>
          <a:p>
            <a:pPr marL="0" indent="0" algn="l" rtl="0">
              <a:buNone/>
            </a:pPr>
            <a:endParaRPr lang="en-US" sz="2000" dirty="0"/>
          </a:p>
          <a:p>
            <a:pPr marL="0" indent="0" algn="l" rtl="0">
              <a:buNone/>
            </a:pPr>
            <a:endParaRPr lang="en-US" sz="2000" dirty="0" smtClean="0"/>
          </a:p>
          <a:p>
            <a:pPr marL="0" indent="0" algn="l" rtl="0">
              <a:buNone/>
            </a:pPr>
            <a:endParaRPr lang="en-US" sz="2000" dirty="0"/>
          </a:p>
          <a:p>
            <a:pPr marL="0" indent="0" algn="l" rtl="0">
              <a:buNone/>
            </a:pPr>
            <a:r>
              <a:rPr lang="en-US" sz="2000" b="1" dirty="0">
                <a:solidFill>
                  <a:srgbClr val="FF0000"/>
                </a:solidFill>
              </a:rPr>
              <a:t>Myocardial </a:t>
            </a:r>
            <a:r>
              <a:rPr lang="en-US" sz="2000" b="1" dirty="0" smtClean="0">
                <a:solidFill>
                  <a:srgbClr val="FF0000"/>
                </a:solidFill>
              </a:rPr>
              <a:t>Infarction                                                                                                                   </a:t>
            </a:r>
          </a:p>
          <a:p>
            <a:pPr marL="0" indent="0" algn="l" rtl="0">
              <a:buNone/>
            </a:pPr>
            <a:endParaRPr lang="en-US" sz="2000" b="1" dirty="0">
              <a:solidFill>
                <a:srgbClr val="FF0000"/>
              </a:solidFill>
            </a:endParaRPr>
          </a:p>
          <a:p>
            <a:pPr marL="0" indent="0" algn="l" rtl="0">
              <a:buNone/>
            </a:pPr>
            <a:endParaRPr lang="en-US" sz="2000" b="1" dirty="0" smtClean="0">
              <a:solidFill>
                <a:srgbClr val="FF0000"/>
              </a:solidFill>
            </a:endParaRPr>
          </a:p>
          <a:p>
            <a:pPr marL="0" indent="0" algn="l" rtl="0">
              <a:buNone/>
            </a:pPr>
            <a:endParaRPr lang="en-US" sz="2000" b="1" dirty="0">
              <a:solidFill>
                <a:srgbClr val="FF0000"/>
              </a:solidFill>
            </a:endParaRPr>
          </a:p>
          <a:p>
            <a:pPr marL="0" indent="0" algn="l" rtl="0">
              <a:buNone/>
            </a:pPr>
            <a:endParaRPr lang="en-US" sz="2000" b="1" dirty="0" smtClean="0">
              <a:solidFill>
                <a:srgbClr val="FF0000"/>
              </a:solidFill>
            </a:endParaRPr>
          </a:p>
          <a:p>
            <a:pPr marL="0" indent="0" algn="l" rtl="0"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       Thrill                  </a:t>
            </a:r>
            <a:r>
              <a:rPr lang="en-US" sz="2800" dirty="0"/>
              <a:t> </a:t>
            </a:r>
            <a:r>
              <a:rPr lang="en-US" sz="1800" b="1" dirty="0">
                <a:solidFill>
                  <a:srgbClr val="C00000"/>
                </a:solidFill>
              </a:rPr>
              <a:t>is a vibration felt over an area of the patient’s body caused by </a:t>
            </a:r>
            <a:r>
              <a:rPr lang="en-US" sz="1800" b="1" dirty="0" smtClean="0">
                <a:solidFill>
                  <a:srgbClr val="C00000"/>
                </a:solidFill>
              </a:rPr>
              <a:t>    </a:t>
            </a:r>
            <a:r>
              <a:rPr lang="ar-IQ" sz="1800" b="1" dirty="0" smtClean="0">
                <a:solidFill>
                  <a:srgbClr val="C00000"/>
                </a:solidFill>
              </a:rPr>
              <a:t> </a:t>
            </a:r>
            <a:r>
              <a:rPr lang="en-US" sz="1800" b="1" dirty="0" smtClean="0">
                <a:solidFill>
                  <a:srgbClr val="C00000"/>
                </a:solidFill>
              </a:rPr>
              <a:t>  </a:t>
            </a:r>
            <a:r>
              <a:rPr lang="ar-IQ" sz="1800" b="1" dirty="0" smtClean="0">
                <a:solidFill>
                  <a:srgbClr val="C00000"/>
                </a:solidFill>
              </a:rPr>
              <a:t>                 </a:t>
            </a:r>
            <a:r>
              <a:rPr lang="en-US" sz="1800" b="1" dirty="0" smtClean="0">
                <a:solidFill>
                  <a:srgbClr val="C00000"/>
                </a:solidFill>
              </a:rPr>
              <a:t> </a:t>
            </a:r>
            <a:r>
              <a:rPr lang="ar-IQ" sz="1800" b="1" dirty="0" smtClean="0">
                <a:solidFill>
                  <a:srgbClr val="C00000"/>
                </a:solidFill>
              </a:rPr>
              <a:t>                         </a:t>
            </a:r>
            <a:r>
              <a:rPr lang="en-US" sz="1800" b="1" dirty="0" smtClean="0"/>
              <a:t>turbulent </a:t>
            </a:r>
            <a:r>
              <a:rPr lang="en-US" sz="1800" b="1" dirty="0"/>
              <a:t>blood flow</a:t>
            </a:r>
            <a:r>
              <a:rPr lang="en-US" sz="1800" b="1" dirty="0" smtClean="0"/>
              <a:t>.     </a:t>
            </a:r>
            <a:endParaRPr lang="en-US" sz="1800" b="1" dirty="0" smtClean="0">
              <a:solidFill>
                <a:srgbClr val="FF0000"/>
              </a:solidFill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-38023" y="1340768"/>
            <a:ext cx="19073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Hypertension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2818783" y="1476556"/>
            <a:ext cx="63252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b="1" dirty="0">
                <a:solidFill>
                  <a:srgbClr val="7030A0"/>
                </a:solidFill>
              </a:rPr>
              <a:t>is a common condition characterized by an elevated blood pressure when there is an abnormally high amount of pressure on the arteries.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-38023" y="2264098"/>
            <a:ext cx="18079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Hypotension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2844841" y="2264098"/>
            <a:ext cx="63365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b="1" dirty="0">
                <a:solidFill>
                  <a:srgbClr val="0070C0"/>
                </a:solidFill>
              </a:rPr>
              <a:t>is a condition characterized by a low blood pressure or when there is not an adequate amount of pressure in the arteries for normal perfusion</a:t>
            </a:r>
            <a:r>
              <a:rPr lang="en-US" dirty="0"/>
              <a:t>.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2818783" y="3187428"/>
            <a:ext cx="615822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An MI is necrosis of part of the cardiac muscle caused by an obstruction of the coronary artery that affects the heart ability</a:t>
            </a:r>
            <a:r>
              <a:rPr lang="en-US" b="1" dirty="0"/>
              <a:t>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to pump</a:t>
            </a:r>
            <a:r>
              <a:rPr lang="en-US" dirty="0"/>
              <a:t>.</a:t>
            </a:r>
          </a:p>
        </p:txBody>
      </p:sp>
      <p:sp>
        <p:nvSpPr>
          <p:cNvPr id="8" name="مستطيل 7"/>
          <p:cNvSpPr/>
          <p:nvPr/>
        </p:nvSpPr>
        <p:spPr>
          <a:xfrm>
            <a:off x="-38022" y="4102919"/>
            <a:ext cx="23057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Pericardial effusion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2555776" y="4137889"/>
            <a:ext cx="4464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is the escape of fluid into the pericardial sac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0" y="4535476"/>
            <a:ext cx="1872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Pericarditis</a:t>
            </a:r>
          </a:p>
        </p:txBody>
      </p:sp>
      <p:sp>
        <p:nvSpPr>
          <p:cNvPr id="12" name="مستطيل 11"/>
          <p:cNvSpPr/>
          <p:nvPr/>
        </p:nvSpPr>
        <p:spPr>
          <a:xfrm>
            <a:off x="2555776" y="4571142"/>
            <a:ext cx="40811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is the inflammation of the pericardium</a:t>
            </a:r>
          </a:p>
        </p:txBody>
      </p:sp>
      <p:sp>
        <p:nvSpPr>
          <p:cNvPr id="13" name="مستطيل 12"/>
          <p:cNvSpPr/>
          <p:nvPr/>
        </p:nvSpPr>
        <p:spPr>
          <a:xfrm>
            <a:off x="-42433" y="5877272"/>
            <a:ext cx="17281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Murmur</a:t>
            </a:r>
          </a:p>
        </p:txBody>
      </p:sp>
      <p:sp>
        <p:nvSpPr>
          <p:cNvPr id="14" name="مستطيل 13"/>
          <p:cNvSpPr/>
          <p:nvPr/>
        </p:nvSpPr>
        <p:spPr>
          <a:xfrm>
            <a:off x="2094430" y="5881666"/>
            <a:ext cx="6336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i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s a humming or a gentle blowing such as a heart murmur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51117317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1386</TotalTime>
  <Words>878</Words>
  <Application>Microsoft Office PowerPoint</Application>
  <PresentationFormat>عرض على الشاشة (3:4)‏</PresentationFormat>
  <Paragraphs>181</Paragraphs>
  <Slides>15</Slides>
  <Notes>1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6" baseType="lpstr">
      <vt:lpstr>نسق Office</vt:lpstr>
      <vt:lpstr>           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Maher</dc:creator>
  <cp:lastModifiedBy>Maher</cp:lastModifiedBy>
  <cp:revision>387</cp:revision>
  <dcterms:created xsi:type="dcterms:W3CDTF">2022-11-25T17:15:12Z</dcterms:created>
  <dcterms:modified xsi:type="dcterms:W3CDTF">2022-12-10T20:52:44Z</dcterms:modified>
</cp:coreProperties>
</file>